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7" r:id="rId3"/>
    <p:sldId id="262" r:id="rId4"/>
    <p:sldId id="263" r:id="rId5"/>
    <p:sldId id="271" r:id="rId6"/>
    <p:sldId id="258" r:id="rId7"/>
    <p:sldId id="264" r:id="rId8"/>
    <p:sldId id="265" r:id="rId9"/>
    <p:sldId id="266" r:id="rId10"/>
    <p:sldId id="270" r:id="rId11"/>
    <p:sldId id="267" r:id="rId12"/>
    <p:sldId id="259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6404" autoAdjust="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B00C-38A7-47B4-A6EF-94FF6EE6A61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12B-B12B-424D-8695-A3AC98849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052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B00C-38A7-47B4-A6EF-94FF6EE6A61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12B-B12B-424D-8695-A3AC98849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06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B00C-38A7-47B4-A6EF-94FF6EE6A61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12B-B12B-424D-8695-A3AC98849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40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B00C-38A7-47B4-A6EF-94FF6EE6A61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12B-B12B-424D-8695-A3AC98849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08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B00C-38A7-47B4-A6EF-94FF6EE6A61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12B-B12B-424D-8695-A3AC98849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09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B00C-38A7-47B4-A6EF-94FF6EE6A61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12B-B12B-424D-8695-A3AC98849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3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B00C-38A7-47B4-A6EF-94FF6EE6A61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12B-B12B-424D-8695-A3AC98849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4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B00C-38A7-47B4-A6EF-94FF6EE6A61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12B-B12B-424D-8695-A3AC98849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20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B00C-38A7-47B4-A6EF-94FF6EE6A61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12B-B12B-424D-8695-A3AC98849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27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B00C-38A7-47B4-A6EF-94FF6EE6A61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12B-B12B-424D-8695-A3AC98849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13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B00C-38A7-47B4-A6EF-94FF6EE6A61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7712B-B12B-424D-8695-A3AC98849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8B00C-38A7-47B4-A6EF-94FF6EE6A611}" type="datetimeFigureOut">
              <a:rPr lang="en-US" smtClean="0"/>
              <a:t>9/17/2021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7712B-B12B-424D-8695-A3AC98849D3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3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emf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797" y="811405"/>
            <a:ext cx="10256807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Unsteady-state friction of rubber under curvilinear sliding motions: </a:t>
            </a:r>
          </a:p>
          <a:p>
            <a:pPr algn="ctr"/>
            <a:r>
              <a:rPr lang="en-US" sz="28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the role of memory effects</a:t>
            </a:r>
          </a:p>
          <a:p>
            <a:pPr algn="ctr"/>
            <a:endParaRPr lang="en-US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Vincenzo Fazio, Vito </a:t>
            </a:r>
            <a:r>
              <a:rPr lang="en-US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Acito</a:t>
            </a:r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, Christian </a:t>
            </a:r>
            <a:r>
              <a:rPr lang="en-US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Frétigny</a:t>
            </a:r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&amp; </a:t>
            </a:r>
            <a:r>
              <a:rPr lang="en-US" u="sng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Antoine </a:t>
            </a:r>
            <a:r>
              <a:rPr lang="en-US" u="sng" dirty="0" err="1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Chateauminois</a:t>
            </a:r>
            <a:endParaRPr lang="en-US" u="sng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u="sng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1600" i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Soft Matter Sciences &amp; Engineering Laboratory (SIMM), ESPCI, Paris</a:t>
            </a:r>
          </a:p>
          <a:p>
            <a:pPr algn="ctr"/>
            <a:endParaRPr lang="en-US" sz="14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1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15388" y="6301047"/>
            <a:ext cx="111363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entury Gothic" panose="020B0502020202020204" pitchFamily="34" charset="0"/>
              </a:rPr>
              <a:t>JMC 17                                                                                                                                                                                 August, 27</a:t>
            </a:r>
            <a:r>
              <a:rPr lang="en-US" sz="1400" baseline="30000" dirty="0" smtClean="0">
                <a:latin typeface="Century Gothic" panose="020B0502020202020204" pitchFamily="34" charset="0"/>
              </a:rPr>
              <a:t>th</a:t>
            </a:r>
            <a:r>
              <a:rPr lang="en-US" sz="1400" dirty="0" smtClean="0">
                <a:latin typeface="Century Gothic" panose="020B0502020202020204" pitchFamily="34" charset="0"/>
              </a:rPr>
              <a:t>  2021</a:t>
            </a:r>
            <a:endParaRPr lang="en-US" sz="1400" dirty="0">
              <a:latin typeface="Century Gothic" panose="020B0502020202020204" pitchFamily="34" charset="0"/>
            </a:endParaRPr>
          </a:p>
        </p:txBody>
      </p:sp>
      <p:cxnSp>
        <p:nvCxnSpPr>
          <p:cNvPr id="4" name="Connecteur droit 3"/>
          <p:cNvCxnSpPr/>
          <p:nvPr/>
        </p:nvCxnSpPr>
        <p:spPr>
          <a:xfrm>
            <a:off x="573578" y="6151418"/>
            <a:ext cx="11122429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24">
            <a:extLst>
              <a:ext uri="{FF2B5EF4-FFF2-40B4-BE49-F238E27FC236}">
                <a16:creationId xmlns:a16="http://schemas.microsoft.com/office/drawing/2014/main" id="{3E08E489-722B-4C3F-8658-288BF84A5E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47" y="2663809"/>
            <a:ext cx="1093674" cy="85175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l="12781" t="2380" r="5591" b="10103"/>
          <a:stretch/>
        </p:blipFill>
        <p:spPr>
          <a:xfrm>
            <a:off x="6027898" y="3962172"/>
            <a:ext cx="1597817" cy="159323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l="12055" b="8787"/>
          <a:stretch/>
        </p:blipFill>
        <p:spPr>
          <a:xfrm>
            <a:off x="7800074" y="4243486"/>
            <a:ext cx="1810691" cy="174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3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527944" y="480441"/>
            <a:ext cx="11122429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503853" y="83975"/>
            <a:ext cx="3036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Friction force : </a:t>
            </a:r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orientation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4955" y="646922"/>
            <a:ext cx="2906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Continuous sliding regime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662" y="1147665"/>
            <a:ext cx="5109353" cy="4912111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8521959" y="5694784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X</a:t>
            </a:r>
            <a:r>
              <a:rPr lang="en-US" dirty="0" smtClean="0"/>
              <a:t> (mm)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1673160" y="1032471"/>
            <a:ext cx="997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=3 mm</a:t>
            </a:r>
            <a:endParaRPr lang="en-US" dirty="0"/>
          </a:p>
        </p:txBody>
      </p:sp>
      <p:sp>
        <p:nvSpPr>
          <p:cNvPr id="12" name="ZoneTexte 11"/>
          <p:cNvSpPr txBox="1"/>
          <p:nvPr/>
        </p:nvSpPr>
        <p:spPr>
          <a:xfrm>
            <a:off x="3536125" y="2546025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US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=0.4 mm</a:t>
            </a:r>
            <a:endParaRPr lang="en-US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8461398" y="865576"/>
            <a:ext cx="912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US" sz="1400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=2 mm</a:t>
            </a:r>
            <a:endParaRPr lang="en-US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73385" y="6234036"/>
            <a:ext cx="679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Friction force can never be tangent to the imposed motion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934176" y="3007807"/>
            <a:ext cx="5518382" cy="1404145"/>
            <a:chOff x="934176" y="3007807"/>
            <a:chExt cx="5518382" cy="140414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1337" y="3053751"/>
              <a:ext cx="4841221" cy="828136"/>
            </a:xfrm>
            <a:prstGeom prst="rect">
              <a:avLst/>
            </a:prstGeom>
          </p:spPr>
        </p:pic>
        <p:sp>
          <p:nvSpPr>
            <p:cNvPr id="8" name="ZoneTexte 7"/>
            <p:cNvSpPr txBox="1"/>
            <p:nvPr/>
          </p:nvSpPr>
          <p:spPr>
            <a:xfrm>
              <a:off x="3742103" y="4042620"/>
              <a:ext cx="867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X</a:t>
              </a:r>
              <a:r>
                <a:rPr lang="en-US" dirty="0" smtClean="0"/>
                <a:t> (mm)</a:t>
              </a:r>
              <a:endParaRPr lang="en-US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934176" y="3197291"/>
              <a:ext cx="867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Y</a:t>
              </a:r>
              <a:r>
                <a:rPr lang="en-US" dirty="0" smtClean="0"/>
                <a:t> (mm)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133568" y="3814297"/>
              <a:ext cx="4114800" cy="1725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854679" y="3042248"/>
              <a:ext cx="353683" cy="8223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120202" y="374468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0</a:t>
              </a:r>
              <a:endParaRPr lang="fr-FR" sz="1200" dirty="0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2840334" y="374468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1</a:t>
              </a:r>
              <a:endParaRPr lang="fr-FR" sz="12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560466" y="374468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2</a:t>
              </a:r>
              <a:endParaRPr lang="fr-FR" sz="1200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4280598" y="374468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3</a:t>
              </a:r>
              <a:endParaRPr lang="fr-FR" sz="1200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000730" y="374468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4</a:t>
              </a:r>
              <a:endParaRPr lang="fr-FR" sz="1200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720860" y="3744686"/>
              <a:ext cx="26321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5</a:t>
              </a:r>
              <a:endParaRPr lang="fr-FR" sz="1200" dirty="0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1915885" y="3007807"/>
              <a:ext cx="38023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0.4</a:t>
              </a:r>
              <a:endParaRPr lang="fr-FR" sz="1200" dirty="0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1877367" y="3582238"/>
              <a:ext cx="42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dirty="0" smtClean="0"/>
                <a:t>-0.4</a:t>
              </a:r>
              <a:endParaRPr lang="fr-F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14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6523468" y="905605"/>
            <a:ext cx="4421488" cy="3101986"/>
            <a:chOff x="6523468" y="1078130"/>
            <a:chExt cx="4421488" cy="3101986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 rotWithShape="1">
            <a:blip r:embed="rId2"/>
            <a:srcRect b="47990"/>
            <a:stretch/>
          </p:blipFill>
          <p:spPr>
            <a:xfrm>
              <a:off x="6523468" y="1078130"/>
              <a:ext cx="4421488" cy="3101986"/>
            </a:xfrm>
            <a:prstGeom prst="rect">
              <a:avLst/>
            </a:prstGeom>
          </p:spPr>
        </p:pic>
        <p:sp>
          <p:nvSpPr>
            <p:cNvPr id="15" name="ZoneTexte 14"/>
            <p:cNvSpPr txBox="1"/>
            <p:nvPr/>
          </p:nvSpPr>
          <p:spPr>
            <a:xfrm>
              <a:off x="7001693" y="3178629"/>
              <a:ext cx="738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vt</a:t>
              </a:r>
              <a:r>
                <a:rPr lang="en-US" sz="1400" i="1" dirty="0" smtClean="0"/>
                <a:t>/a</a:t>
              </a:r>
              <a:r>
                <a:rPr lang="en-US" sz="1400" i="1" baseline="-25000" dirty="0" smtClean="0"/>
                <a:t>0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ym typeface="Symbol" panose="05050102010706020507" pitchFamily="18" charset="2"/>
                </a:rPr>
                <a:t>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179169" y="1354347"/>
              <a:ext cx="258793" cy="241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cxnSp>
        <p:nvCxnSpPr>
          <p:cNvPr id="2" name="Connecteur droit 1"/>
          <p:cNvCxnSpPr/>
          <p:nvPr/>
        </p:nvCxnSpPr>
        <p:spPr>
          <a:xfrm>
            <a:off x="490451" y="523701"/>
            <a:ext cx="11122429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79711" y="88710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Velocity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step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under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rectilinear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motion</a:t>
            </a:r>
            <a:endParaRPr lang="fr-FR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66" y="1417826"/>
            <a:ext cx="5215588" cy="416306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65901" y="1068137"/>
            <a:ext cx="3082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Magnitude of the friction force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202400" y="606236"/>
            <a:ext cx="323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Local interfacial velocity profiles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795452" y="2248458"/>
            <a:ext cx="2359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0.001 mm s</a:t>
            </a:r>
            <a:r>
              <a:rPr lang="en-US" sz="1400" baseline="30000" dirty="0" smtClean="0">
                <a:solidFill>
                  <a:schemeClr val="accent1">
                    <a:lumMod val="75000"/>
                  </a:schemeClr>
                </a:solidFill>
              </a:rPr>
              <a:t>-1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sym typeface="Symbol" panose="05050102010706020507" pitchFamily="18" charset="2"/>
              </a:rPr>
              <a:t>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  0.01 mm s</a:t>
            </a:r>
            <a:r>
              <a:rPr lang="en-US" sz="1400" baseline="30000" dirty="0" smtClean="0">
                <a:solidFill>
                  <a:schemeClr val="accent1">
                    <a:lumMod val="75000"/>
                  </a:schemeClr>
                </a:solidFill>
              </a:rPr>
              <a:t>-1</a:t>
            </a:r>
            <a:endParaRPr lang="en-US" sz="1400" baseline="3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791097" y="4177406"/>
            <a:ext cx="2468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0.01 mm s</a:t>
            </a:r>
            <a:r>
              <a:rPr lang="en-US" sz="1400" baseline="30000" dirty="0" smtClean="0">
                <a:solidFill>
                  <a:srgbClr val="FF0000"/>
                </a:solidFill>
              </a:rPr>
              <a:t>-1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sz="1400" dirty="0" smtClean="0">
                <a:solidFill>
                  <a:srgbClr val="FF0000"/>
                </a:solidFill>
              </a:rPr>
              <a:t> 0.001 mm s</a:t>
            </a:r>
            <a:r>
              <a:rPr lang="en-US" sz="1400" baseline="30000" dirty="0" smtClean="0">
                <a:solidFill>
                  <a:srgbClr val="FF0000"/>
                </a:solidFill>
              </a:rPr>
              <a:t>-1</a:t>
            </a:r>
            <a:endParaRPr lang="en-US" sz="1400" baseline="30000" dirty="0">
              <a:solidFill>
                <a:srgbClr val="FF0000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451566" y="1978492"/>
            <a:ext cx="1018903" cy="174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5512526" y="4608481"/>
            <a:ext cx="896983" cy="174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e 18"/>
          <p:cNvGrpSpPr/>
          <p:nvPr/>
        </p:nvGrpSpPr>
        <p:grpSpPr>
          <a:xfrm>
            <a:off x="6510405" y="3659247"/>
            <a:ext cx="4421488" cy="2901431"/>
            <a:chOff x="6510405" y="3831772"/>
            <a:chExt cx="4421488" cy="2901431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2"/>
            <a:srcRect t="51353"/>
            <a:stretch/>
          </p:blipFill>
          <p:spPr>
            <a:xfrm>
              <a:off x="6510405" y="3831772"/>
              <a:ext cx="4421488" cy="2901431"/>
            </a:xfrm>
            <a:prstGeom prst="rect">
              <a:avLst/>
            </a:prstGeom>
          </p:spPr>
        </p:pic>
        <p:sp>
          <p:nvSpPr>
            <p:cNvPr id="16" name="ZoneTexte 15"/>
            <p:cNvSpPr txBox="1"/>
            <p:nvPr/>
          </p:nvSpPr>
          <p:spPr>
            <a:xfrm>
              <a:off x="7084424" y="4193177"/>
              <a:ext cx="73860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err="1" smtClean="0"/>
                <a:t>vt</a:t>
              </a:r>
              <a:r>
                <a:rPr lang="en-US" sz="1400" i="1" dirty="0" smtClean="0"/>
                <a:t>/a</a:t>
              </a:r>
              <a:r>
                <a:rPr lang="en-US" sz="1400" i="1" baseline="-25000" dirty="0" smtClean="0"/>
                <a:t>0</a:t>
              </a:r>
              <a:r>
                <a:rPr lang="en-US" sz="1400" dirty="0" smtClean="0"/>
                <a:t> </a:t>
              </a:r>
              <a:r>
                <a:rPr lang="en-US" sz="1400" dirty="0" smtClean="0">
                  <a:sym typeface="Symbol" panose="05050102010706020507" pitchFamily="18" charset="2"/>
                </a:rPr>
                <a:t></a:t>
              </a:r>
              <a:r>
                <a:rPr lang="en-US" sz="1400" dirty="0" smtClean="0"/>
                <a:t> </a:t>
              </a:r>
              <a:endParaRPr lang="en-US" sz="14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159041" y="4301705"/>
              <a:ext cx="258793" cy="241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7327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490451" y="523701"/>
            <a:ext cx="11122429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62458" y="105963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Conclusions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44869" y="1158946"/>
            <a:ext cx="113696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Heterogeneous deformation of the interface in the contact control the frictional stress and the macroscopic friction force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	Friction force no longer tangent to the sliding trajectory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	Stick slip phenomenon induced by the trajectory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</a:rPr>
              <a:t>Simple contact model based on the only assumption that the shear stress is oriented along the local interfacial velocity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651858" y="680483"/>
            <a:ext cx="8937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Glass/rubber contact interface perturbed by non rectilinear sliding motions &amp; velocity steps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l="12845" t="2604" r="5812" b="10653"/>
          <a:stretch/>
        </p:blipFill>
        <p:spPr>
          <a:xfrm>
            <a:off x="8040219" y="1643633"/>
            <a:ext cx="1360919" cy="134973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69899" y="6062814"/>
            <a:ext cx="8632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                             Description of the sliding heterogeneities at the local scale   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→  </a:t>
            </a:r>
            <a:r>
              <a:rPr lang="en-US" b="1" dirty="0" smtClean="0">
                <a:solidFill>
                  <a:srgbClr val="002060"/>
                </a:solidFill>
              </a:rPr>
              <a:t>physical substance to memory effects embedded in state-and-rate friction model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536893" y="4595068"/>
            <a:ext cx="50643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Especially relevant to  	soft materials</a:t>
            </a:r>
          </a:p>
          <a:p>
            <a:r>
              <a:rPr lang="en-US" sz="1600" dirty="0" smtClean="0"/>
              <a:t> 			</a:t>
            </a:r>
          </a:p>
          <a:p>
            <a:r>
              <a:rPr lang="en-US" sz="1600" dirty="0" smtClean="0"/>
              <a:t>		         	highly curved trajectories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945757" y="4146698"/>
            <a:ext cx="853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→ </a:t>
            </a:r>
            <a:r>
              <a:rPr lang="en-US" b="1" dirty="0" smtClean="0">
                <a:solidFill>
                  <a:srgbClr val="002060"/>
                </a:solidFill>
              </a:rPr>
              <a:t>Finite size effects need to be accounted for in the description of the transient regime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62704" y="5457712"/>
            <a:ext cx="5968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entury Gothic" panose="020B0502020202020204" pitchFamily="34" charset="0"/>
              </a:rPr>
              <a:t>→ </a:t>
            </a:r>
            <a:r>
              <a:rPr lang="en-US" b="1" dirty="0" smtClean="0">
                <a:solidFill>
                  <a:srgbClr val="002060"/>
                </a:solidFill>
              </a:rPr>
              <a:t>Transient frictional regime involves a characteristic length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7756" y="5100420"/>
            <a:ext cx="1035934" cy="26902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8901" y="4616584"/>
            <a:ext cx="1086046" cy="30047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5"/>
          <a:srcRect l="12055" b="8787"/>
          <a:stretch/>
        </p:blipFill>
        <p:spPr>
          <a:xfrm>
            <a:off x="9594369" y="1845341"/>
            <a:ext cx="1507828" cy="145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1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Ellipse 54"/>
          <p:cNvSpPr/>
          <p:nvPr/>
        </p:nvSpPr>
        <p:spPr>
          <a:xfrm>
            <a:off x="8551652" y="2599428"/>
            <a:ext cx="276045" cy="2760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/>
          <p:cNvSpPr/>
          <p:nvPr/>
        </p:nvSpPr>
        <p:spPr>
          <a:xfrm>
            <a:off x="8954219" y="2242868"/>
            <a:ext cx="276045" cy="2760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/>
          <p:cNvSpPr/>
          <p:nvPr/>
        </p:nvSpPr>
        <p:spPr>
          <a:xfrm>
            <a:off x="9425795" y="1877685"/>
            <a:ext cx="276045" cy="2760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/>
          <p:cNvSpPr/>
          <p:nvPr/>
        </p:nvSpPr>
        <p:spPr>
          <a:xfrm>
            <a:off x="7105290" y="2593677"/>
            <a:ext cx="276045" cy="2760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/>
          <p:cNvSpPr/>
          <p:nvPr/>
        </p:nvSpPr>
        <p:spPr>
          <a:xfrm>
            <a:off x="2475783" y="2234242"/>
            <a:ext cx="276045" cy="276045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" name="Connecteur droit 1"/>
          <p:cNvCxnSpPr/>
          <p:nvPr/>
        </p:nvCxnSpPr>
        <p:spPr>
          <a:xfrm>
            <a:off x="490451" y="523701"/>
            <a:ext cx="11122429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62458" y="105963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Introduction</a:t>
            </a:r>
            <a:endParaRPr lang="fr-FR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112242" y="4907899"/>
            <a:ext cx="15199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Ex: velocity step</a:t>
            </a:r>
            <a:endParaRPr lang="en-US" sz="1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037" y="4103392"/>
            <a:ext cx="3950436" cy="249581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336286" y="5460200"/>
            <a:ext cx="2117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Ruina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 </a:t>
            </a:r>
            <a:r>
              <a:rPr lang="en-US" sz="14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Geophys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Res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1983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0497" y="5171387"/>
            <a:ext cx="1492130" cy="225175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632434" y="4839574"/>
            <a:ext cx="48924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state-and-rate friction model  (Rice &amp; </a:t>
            </a:r>
            <a:r>
              <a:rPr lang="en-US" sz="1200" dirty="0" err="1" smtClean="0">
                <a:solidFill>
                  <a:srgbClr val="002060"/>
                </a:solidFill>
              </a:rPr>
              <a:t>Ruina</a:t>
            </a:r>
            <a:r>
              <a:rPr lang="en-US" sz="1200" dirty="0" smtClean="0">
                <a:solidFill>
                  <a:srgbClr val="002060"/>
                </a:solidFill>
              </a:rPr>
              <a:t>, 1983)</a:t>
            </a:r>
            <a:endParaRPr lang="en-US" sz="1200" dirty="0">
              <a:solidFill>
                <a:srgbClr val="002060"/>
              </a:solidFill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2070341" y="2372266"/>
            <a:ext cx="253616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>
            <a:off x="2622431" y="2380891"/>
            <a:ext cx="776377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491705" y="681487"/>
            <a:ext cx="8546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Perturbation of a </a:t>
            </a:r>
            <a:r>
              <a:rPr lang="fr-FR" dirty="0" err="1" smtClean="0">
                <a:solidFill>
                  <a:srgbClr val="002060"/>
                </a:solidFill>
              </a:rPr>
              <a:t>frictional</a:t>
            </a:r>
            <a:r>
              <a:rPr lang="fr-FR" dirty="0" smtClean="0">
                <a:solidFill>
                  <a:srgbClr val="002060"/>
                </a:solidFill>
              </a:rPr>
              <a:t> interface by a change in the direction of the </a:t>
            </a:r>
            <a:r>
              <a:rPr lang="fr-FR" dirty="0" err="1" smtClean="0">
                <a:solidFill>
                  <a:srgbClr val="002060"/>
                </a:solidFill>
              </a:rPr>
              <a:t>driving</a:t>
            </a:r>
            <a:r>
              <a:rPr lang="fr-FR" dirty="0" smtClean="0">
                <a:solidFill>
                  <a:srgbClr val="002060"/>
                </a:solidFill>
              </a:rPr>
              <a:t> motion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019909" y="1078303"/>
            <a:ext cx="3622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Change in the orientation of the friction force ?</a:t>
            </a:r>
            <a:endParaRPr lang="fr-FR" sz="1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2907103" y="2907102"/>
            <a:ext cx="1283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u="sng" dirty="0" err="1" smtClean="0"/>
              <a:t>Rectilinear</a:t>
            </a:r>
            <a:r>
              <a:rPr lang="fr-FR" sz="1200" u="sng" dirty="0" smtClean="0"/>
              <a:t> </a:t>
            </a:r>
            <a:r>
              <a:rPr lang="fr-FR" sz="1200" u="sng" dirty="0" err="1" smtClean="0"/>
              <a:t>sliding</a:t>
            </a:r>
            <a:endParaRPr lang="fr-FR" sz="1200" u="sng" dirty="0"/>
          </a:p>
        </p:txBody>
      </p:sp>
      <p:sp>
        <p:nvSpPr>
          <p:cNvPr id="29" name="ZoneTexte 28"/>
          <p:cNvSpPr txBox="1"/>
          <p:nvPr/>
        </p:nvSpPr>
        <p:spPr>
          <a:xfrm>
            <a:off x="2794960" y="1966823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C00000"/>
                </a:solidFill>
              </a:rPr>
              <a:t>F</a:t>
            </a:r>
            <a:r>
              <a:rPr lang="fr-FR" b="1" i="1" baseline="-25000" dirty="0" smtClean="0">
                <a:solidFill>
                  <a:srgbClr val="C00000"/>
                </a:solidFill>
              </a:rPr>
              <a:t>T</a:t>
            </a:r>
            <a:endParaRPr lang="fr-FR" b="1" i="1" baseline="-25000" dirty="0">
              <a:solidFill>
                <a:srgbClr val="C0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864635" y="2035835"/>
            <a:ext cx="1237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200" dirty="0" err="1" smtClean="0">
                <a:solidFill>
                  <a:srgbClr val="0070C0"/>
                </a:solidFill>
              </a:rPr>
              <a:t>Imposed</a:t>
            </a:r>
            <a:endParaRPr lang="fr-FR" sz="1200" dirty="0" smtClean="0">
              <a:solidFill>
                <a:srgbClr val="0070C0"/>
              </a:solidFill>
            </a:endParaRPr>
          </a:p>
          <a:p>
            <a:pPr algn="ctr"/>
            <a:endParaRPr lang="fr-FR" sz="1200" dirty="0" smtClean="0">
              <a:solidFill>
                <a:srgbClr val="0070C0"/>
              </a:solidFill>
            </a:endParaRPr>
          </a:p>
          <a:p>
            <a:pPr algn="ctr"/>
            <a:r>
              <a:rPr lang="fr-FR" sz="1200" dirty="0" err="1" smtClean="0">
                <a:solidFill>
                  <a:srgbClr val="0070C0"/>
                </a:solidFill>
              </a:rPr>
              <a:t>Sliding</a:t>
            </a:r>
            <a:r>
              <a:rPr lang="fr-FR" sz="1200" dirty="0" smtClean="0">
                <a:solidFill>
                  <a:srgbClr val="0070C0"/>
                </a:solidFill>
              </a:rPr>
              <a:t> </a:t>
            </a:r>
            <a:r>
              <a:rPr lang="fr-FR" sz="1200" dirty="0" err="1" smtClean="0">
                <a:solidFill>
                  <a:srgbClr val="0070C0"/>
                </a:solidFill>
              </a:rPr>
              <a:t>trajectory</a:t>
            </a:r>
            <a:endParaRPr lang="fr-FR" sz="1200" dirty="0">
              <a:solidFill>
                <a:srgbClr val="0070C0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6840748" y="2717322"/>
            <a:ext cx="1857318" cy="25879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8706691" y="1502781"/>
            <a:ext cx="1472478" cy="12420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7251939" y="2740325"/>
            <a:ext cx="537713" cy="11502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 flipV="1">
            <a:off x="9578195" y="1690778"/>
            <a:ext cx="402567" cy="339306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 flipV="1">
            <a:off x="8689675" y="2622431"/>
            <a:ext cx="687238" cy="12364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7640129" y="2955985"/>
            <a:ext cx="19639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u="sng" dirty="0" err="1" smtClean="0"/>
              <a:t>Broken</a:t>
            </a:r>
            <a:r>
              <a:rPr lang="fr-FR" sz="1200" u="sng" dirty="0" smtClean="0"/>
              <a:t> line </a:t>
            </a:r>
            <a:r>
              <a:rPr lang="fr-FR" sz="1200" u="sng" dirty="0" err="1" smtClean="0"/>
              <a:t>sliding</a:t>
            </a:r>
            <a:r>
              <a:rPr lang="fr-FR" sz="1200" u="sng" dirty="0" smtClean="0"/>
              <a:t> </a:t>
            </a:r>
            <a:r>
              <a:rPr lang="fr-FR" sz="1200" u="sng" dirty="0" err="1" smtClean="0"/>
              <a:t>trajectory</a:t>
            </a:r>
            <a:endParaRPr lang="fr-FR" sz="1200" u="sng" dirty="0"/>
          </a:p>
        </p:txBody>
      </p:sp>
      <p:sp>
        <p:nvSpPr>
          <p:cNvPr id="43" name="ZoneTexte 42"/>
          <p:cNvSpPr txBox="1"/>
          <p:nvPr/>
        </p:nvSpPr>
        <p:spPr>
          <a:xfrm>
            <a:off x="9316529" y="2432649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?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622433" y="3579960"/>
            <a:ext cx="6372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Memory </a:t>
            </a:r>
            <a:r>
              <a:rPr lang="fr-FR" dirty="0" err="1" smtClean="0">
                <a:solidFill>
                  <a:srgbClr val="002060"/>
                </a:solidFill>
              </a:rPr>
              <a:t>effects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involved</a:t>
            </a:r>
            <a:r>
              <a:rPr lang="fr-FR" dirty="0" smtClean="0">
                <a:solidFill>
                  <a:srgbClr val="002060"/>
                </a:solidFill>
              </a:rPr>
              <a:t> in the </a:t>
            </a:r>
            <a:r>
              <a:rPr lang="fr-FR" dirty="0" err="1" smtClean="0">
                <a:solidFill>
                  <a:srgbClr val="002060"/>
                </a:solidFill>
              </a:rPr>
              <a:t>reorientation</a:t>
            </a:r>
            <a:r>
              <a:rPr lang="fr-FR" dirty="0" smtClean="0">
                <a:solidFill>
                  <a:srgbClr val="002060"/>
                </a:solidFill>
              </a:rPr>
              <a:t> of the friction force?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47" name="Connecteur droit avec flèche 46"/>
          <p:cNvCxnSpPr/>
          <p:nvPr/>
        </p:nvCxnSpPr>
        <p:spPr>
          <a:xfrm flipV="1">
            <a:off x="9103572" y="2208362"/>
            <a:ext cx="471747" cy="201116"/>
          </a:xfrm>
          <a:prstGeom prst="straightConnector1">
            <a:avLst/>
          </a:prstGeom>
          <a:ln w="38100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9460303" y="2127848"/>
            <a:ext cx="278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?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63" name="ZoneTexte 62"/>
          <p:cNvSpPr txBox="1"/>
          <p:nvPr/>
        </p:nvSpPr>
        <p:spPr>
          <a:xfrm>
            <a:off x="8488392" y="2122098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t</a:t>
            </a:r>
            <a:r>
              <a:rPr lang="fr-FR" i="1" baseline="-25000" dirty="0" smtClean="0"/>
              <a:t>0</a:t>
            </a:r>
            <a:endParaRPr lang="fr-FR" i="1" baseline="-25000" dirty="0"/>
          </a:p>
        </p:txBody>
      </p:sp>
      <p:sp>
        <p:nvSpPr>
          <p:cNvPr id="64" name="ZoneTexte 63"/>
          <p:cNvSpPr txBox="1"/>
          <p:nvPr/>
        </p:nvSpPr>
        <p:spPr>
          <a:xfrm>
            <a:off x="8890958" y="1774166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t</a:t>
            </a:r>
            <a:r>
              <a:rPr lang="fr-FR" i="1" baseline="-25000" dirty="0" smtClean="0"/>
              <a:t>1</a:t>
            </a:r>
            <a:endParaRPr lang="fr-FR" i="1" baseline="-25000" dirty="0"/>
          </a:p>
        </p:txBody>
      </p:sp>
      <p:sp>
        <p:nvSpPr>
          <p:cNvPr id="65" name="ZoneTexte 64"/>
          <p:cNvSpPr txBox="1"/>
          <p:nvPr/>
        </p:nvSpPr>
        <p:spPr>
          <a:xfrm>
            <a:off x="9293524" y="1426234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t</a:t>
            </a:r>
            <a:r>
              <a:rPr lang="fr-FR" i="1" baseline="-25000" dirty="0" smtClean="0"/>
              <a:t>2</a:t>
            </a:r>
            <a:endParaRPr lang="fr-FR" i="1" baseline="-25000" dirty="0"/>
          </a:p>
        </p:txBody>
      </p:sp>
      <p:sp>
        <p:nvSpPr>
          <p:cNvPr id="66" name="Rectangle à coins arrondis 65"/>
          <p:cNvSpPr/>
          <p:nvPr/>
        </p:nvSpPr>
        <p:spPr>
          <a:xfrm>
            <a:off x="1759789" y="1483744"/>
            <a:ext cx="3640347" cy="1811548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à coins arrondis 66"/>
          <p:cNvSpPr/>
          <p:nvPr/>
        </p:nvSpPr>
        <p:spPr>
          <a:xfrm>
            <a:off x="6889631" y="1406106"/>
            <a:ext cx="3608716" cy="1920815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/>
          <p:cNvSpPr txBox="1"/>
          <p:nvPr/>
        </p:nvSpPr>
        <p:spPr>
          <a:xfrm>
            <a:off x="7372711" y="231763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>
                <a:solidFill>
                  <a:srgbClr val="C00000"/>
                </a:solidFill>
              </a:rPr>
              <a:t>F</a:t>
            </a:r>
            <a:r>
              <a:rPr lang="fr-FR" b="1" i="1" baseline="-25000" dirty="0" smtClean="0">
                <a:solidFill>
                  <a:srgbClr val="C00000"/>
                </a:solidFill>
              </a:rPr>
              <a:t>T</a:t>
            </a:r>
            <a:endParaRPr lang="fr-FR" b="1" i="1" baseline="-25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9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à coins arrondis 73"/>
          <p:cNvSpPr/>
          <p:nvPr/>
        </p:nvSpPr>
        <p:spPr>
          <a:xfrm>
            <a:off x="2665562" y="776378"/>
            <a:ext cx="1224951" cy="6987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" name="Connecteur droit 1"/>
          <p:cNvCxnSpPr/>
          <p:nvPr/>
        </p:nvCxnSpPr>
        <p:spPr>
          <a:xfrm>
            <a:off x="490451" y="523701"/>
            <a:ext cx="11122429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62458" y="105963"/>
            <a:ext cx="6231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Broken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line </a:t>
            </a:r>
            <a:r>
              <a:rPr lang="fr-FR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trajectories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: the point contact as a primer </a:t>
            </a:r>
            <a:endParaRPr lang="fr-FR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5175875" y="5892492"/>
            <a:ext cx="6777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</a:rPr>
              <a:t>Gradual reorientation of the friction force applied to the point contact after the change in the direction of the imposed motion</a:t>
            </a:r>
            <a:endParaRPr lang="en-US" dirty="0">
              <a:solidFill>
                <a:srgbClr val="002060"/>
              </a:solidFill>
            </a:endParaRPr>
          </a:p>
        </p:txBody>
      </p:sp>
      <p:grpSp>
        <p:nvGrpSpPr>
          <p:cNvPr id="65" name="Groupe 64"/>
          <p:cNvGrpSpPr/>
          <p:nvPr/>
        </p:nvGrpSpPr>
        <p:grpSpPr>
          <a:xfrm>
            <a:off x="1144438" y="4776160"/>
            <a:ext cx="2539041" cy="1737738"/>
            <a:chOff x="1127186" y="4370718"/>
            <a:chExt cx="2539041" cy="1737738"/>
          </a:xfrm>
        </p:grpSpPr>
        <p:grpSp>
          <p:nvGrpSpPr>
            <p:cNvPr id="52" name="Groupe 51"/>
            <p:cNvGrpSpPr/>
            <p:nvPr/>
          </p:nvGrpSpPr>
          <p:grpSpPr>
            <a:xfrm>
              <a:off x="1127186" y="4370718"/>
              <a:ext cx="2539041" cy="1417607"/>
              <a:chOff x="1092680" y="4879676"/>
              <a:chExt cx="3275254" cy="1743807"/>
            </a:xfrm>
          </p:grpSpPr>
          <p:cxnSp>
            <p:nvCxnSpPr>
              <p:cNvPr id="42" name="Connecteur droit avec flèche 41"/>
              <p:cNvCxnSpPr/>
              <p:nvPr/>
            </p:nvCxnSpPr>
            <p:spPr>
              <a:xfrm flipV="1">
                <a:off x="1440611" y="6340415"/>
                <a:ext cx="2631056" cy="862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Forme libre 34"/>
              <p:cNvSpPr/>
              <p:nvPr/>
            </p:nvSpPr>
            <p:spPr>
              <a:xfrm>
                <a:off x="1475117" y="5120640"/>
                <a:ext cx="2165230" cy="989215"/>
              </a:xfrm>
              <a:custGeom>
                <a:avLst/>
                <a:gdLst>
                  <a:gd name="connsiteX0" fmla="*/ 0 w 2543695"/>
                  <a:gd name="connsiteY0" fmla="*/ 947651 h 947651"/>
                  <a:gd name="connsiteX1" fmla="*/ 1571105 w 2543695"/>
                  <a:gd name="connsiteY1" fmla="*/ 947651 h 947651"/>
                  <a:gd name="connsiteX2" fmla="*/ 2543695 w 2543695"/>
                  <a:gd name="connsiteY2" fmla="*/ 8313 h 947651"/>
                  <a:gd name="connsiteX3" fmla="*/ 2535382 w 2543695"/>
                  <a:gd name="connsiteY3" fmla="*/ 0 h 947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3695" h="947651">
                    <a:moveTo>
                      <a:pt x="0" y="947651"/>
                    </a:moveTo>
                    <a:lnTo>
                      <a:pt x="1571105" y="947651"/>
                    </a:lnTo>
                    <a:lnTo>
                      <a:pt x="2543695" y="8313"/>
                    </a:lnTo>
                    <a:lnTo>
                      <a:pt x="2535382" y="0"/>
                    </a:lnTo>
                  </a:path>
                </a:pathLst>
              </a:cu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7" name="Connecteur droit avec flèche 46"/>
              <p:cNvCxnSpPr/>
              <p:nvPr/>
            </p:nvCxnSpPr>
            <p:spPr>
              <a:xfrm flipV="1">
                <a:off x="1431985" y="5124089"/>
                <a:ext cx="0" cy="122495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/>
              <p:cNvCxnSpPr/>
              <p:nvPr/>
            </p:nvCxnSpPr>
            <p:spPr>
              <a:xfrm>
                <a:off x="2493034" y="6118110"/>
                <a:ext cx="1337095" cy="0"/>
              </a:xfrm>
              <a:prstGeom prst="line">
                <a:avLst/>
              </a:prstGeom>
              <a:ln>
                <a:solidFill>
                  <a:srgbClr val="C0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ZoneTexte 49"/>
              <p:cNvSpPr txBox="1"/>
              <p:nvPr/>
            </p:nvSpPr>
            <p:spPr>
              <a:xfrm>
                <a:off x="4063042" y="6254151"/>
                <a:ext cx="304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X</a:t>
                </a:r>
                <a:endParaRPr lang="en-US" i="1" dirty="0"/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1092680" y="4879676"/>
                <a:ext cx="3479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/>
                  <a:t>Y</a:t>
                </a:r>
                <a:endParaRPr lang="en-US" i="1" dirty="0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2596552" y="4899805"/>
              <a:ext cx="500332" cy="810883"/>
            </a:xfrm>
            <a:prstGeom prst="arc">
              <a:avLst>
                <a:gd name="adj1" fmla="val 16200000"/>
                <a:gd name="adj2" fmla="val 901107"/>
              </a:avLst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3010619" y="4822166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</a:rPr>
                <a:t>q</a:t>
              </a:r>
              <a:endParaRPr lang="en-US" dirty="0">
                <a:latin typeface="Symbol" panose="05050102010706020507" pitchFamily="18" charset="2"/>
              </a:endParaRPr>
            </a:p>
          </p:txBody>
        </p:sp>
        <p:cxnSp>
          <p:nvCxnSpPr>
            <p:cNvPr id="58" name="Connecteur droit avec flèche 57"/>
            <p:cNvCxnSpPr/>
            <p:nvPr/>
          </p:nvCxnSpPr>
          <p:spPr>
            <a:xfrm>
              <a:off x="1751162" y="5374256"/>
              <a:ext cx="336431" cy="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avec flèche 59"/>
            <p:cNvCxnSpPr/>
            <p:nvPr/>
          </p:nvCxnSpPr>
          <p:spPr>
            <a:xfrm flipV="1">
              <a:off x="2656935" y="4753155"/>
              <a:ext cx="293299" cy="37956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ZoneTexte 61"/>
            <p:cNvSpPr txBox="1"/>
            <p:nvPr/>
          </p:nvSpPr>
          <p:spPr>
            <a:xfrm>
              <a:off x="1268083" y="5831457"/>
              <a:ext cx="232589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Trajectory of the moving substrate</a:t>
              </a:r>
              <a:endParaRPr lang="en-US" sz="1200" dirty="0"/>
            </a:p>
          </p:txBody>
        </p:sp>
      </p:grpSp>
      <p:pic>
        <p:nvPicPr>
          <p:cNvPr id="66" name="Imag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851" y="865530"/>
            <a:ext cx="898758" cy="5060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35170" y="940280"/>
            <a:ext cx="1577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Tribo-elastic</a:t>
            </a:r>
            <a:r>
              <a:rPr lang="fr-FR" sz="1400" dirty="0" smtClean="0"/>
              <a:t> </a:t>
            </a:r>
            <a:r>
              <a:rPr lang="fr-FR" sz="1400" dirty="0" err="1" smtClean="0"/>
              <a:t>length</a:t>
            </a:r>
            <a:endParaRPr lang="fr-FR" sz="1400" dirty="0"/>
          </a:p>
        </p:txBody>
      </p:sp>
      <p:grpSp>
        <p:nvGrpSpPr>
          <p:cNvPr id="4" name="Groupe 3"/>
          <p:cNvGrpSpPr/>
          <p:nvPr/>
        </p:nvGrpSpPr>
        <p:grpSpPr>
          <a:xfrm>
            <a:off x="780860" y="1722918"/>
            <a:ext cx="3713592" cy="3011379"/>
            <a:chOff x="582453" y="1628028"/>
            <a:chExt cx="3713592" cy="3011379"/>
          </a:xfrm>
        </p:grpSpPr>
        <p:cxnSp>
          <p:nvCxnSpPr>
            <p:cNvPr id="6" name="Connecteur droit 5"/>
            <p:cNvCxnSpPr/>
            <p:nvPr/>
          </p:nvCxnSpPr>
          <p:spPr>
            <a:xfrm flipH="1">
              <a:off x="582453" y="3749248"/>
              <a:ext cx="608097" cy="60369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ube 6"/>
            <p:cNvSpPr/>
            <p:nvPr/>
          </p:nvSpPr>
          <p:spPr>
            <a:xfrm>
              <a:off x="928576" y="2622780"/>
              <a:ext cx="3240805" cy="1569311"/>
            </a:xfrm>
            <a:prstGeom prst="cube">
              <a:avLst>
                <a:gd name="adj" fmla="val 76528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6350">
              <a:solidFill>
                <a:schemeClr val="tx1">
                  <a:alpha val="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5" name="Groupe 24"/>
            <p:cNvGrpSpPr/>
            <p:nvPr/>
          </p:nvGrpSpPr>
          <p:grpSpPr>
            <a:xfrm>
              <a:off x="1246735" y="3167508"/>
              <a:ext cx="513245" cy="503356"/>
              <a:chOff x="1870363" y="4372495"/>
              <a:chExt cx="598517" cy="606829"/>
            </a:xfrm>
          </p:grpSpPr>
          <p:cxnSp>
            <p:nvCxnSpPr>
              <p:cNvPr id="29" name="Connecteur droit avec flèche 28"/>
              <p:cNvCxnSpPr/>
              <p:nvPr/>
            </p:nvCxnSpPr>
            <p:spPr>
              <a:xfrm flipV="1">
                <a:off x="1878676" y="4372495"/>
                <a:ext cx="0" cy="59020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/>
              <p:cNvCxnSpPr/>
              <p:nvPr/>
            </p:nvCxnSpPr>
            <p:spPr>
              <a:xfrm>
                <a:off x="1870363" y="4979324"/>
                <a:ext cx="59851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avec flèche 30"/>
              <p:cNvCxnSpPr/>
              <p:nvPr/>
            </p:nvCxnSpPr>
            <p:spPr>
              <a:xfrm flipV="1">
                <a:off x="1870363" y="4580312"/>
                <a:ext cx="390699" cy="39901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e 8"/>
            <p:cNvGrpSpPr/>
            <p:nvPr/>
          </p:nvGrpSpPr>
          <p:grpSpPr>
            <a:xfrm>
              <a:off x="2621062" y="1628028"/>
              <a:ext cx="576091" cy="178012"/>
              <a:chOff x="4814596" y="1119673"/>
              <a:chExt cx="671804" cy="214605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4823927" y="1119673"/>
                <a:ext cx="643812" cy="214604"/>
              </a:xfrm>
              <a:prstGeom prst="rect">
                <a:avLst/>
              </a:prstGeom>
              <a:pattFill prst="wdUpDiag">
                <a:fgClr>
                  <a:schemeClr val="tx1"/>
                </a:fgClr>
                <a:bgClr>
                  <a:schemeClr val="bg1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4" name="Connecteur droit 23"/>
              <p:cNvCxnSpPr/>
              <p:nvPr/>
            </p:nvCxnSpPr>
            <p:spPr>
              <a:xfrm>
                <a:off x="4814596" y="1334278"/>
                <a:ext cx="67180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" name="Connecteur droit avec flèche 9"/>
            <p:cNvCxnSpPr>
              <a:endCxn id="19" idx="3"/>
            </p:cNvCxnSpPr>
            <p:nvPr/>
          </p:nvCxnSpPr>
          <p:spPr>
            <a:xfrm flipV="1">
              <a:off x="1268120" y="3278994"/>
              <a:ext cx="1343654" cy="391870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>
              <a:endCxn id="14" idx="5"/>
            </p:cNvCxnSpPr>
            <p:nvPr/>
          </p:nvCxnSpPr>
          <p:spPr>
            <a:xfrm flipV="1">
              <a:off x="2901980" y="1809136"/>
              <a:ext cx="19932" cy="1161363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>
              <a:stCxn id="19" idx="6"/>
            </p:cNvCxnSpPr>
            <p:nvPr/>
          </p:nvCxnSpPr>
          <p:spPr>
            <a:xfrm flipV="1">
              <a:off x="2664474" y="2960649"/>
              <a:ext cx="228923" cy="29723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V="1">
              <a:off x="1260992" y="2939963"/>
              <a:ext cx="1646662" cy="730901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orme libre 13"/>
            <p:cNvSpPr/>
            <p:nvPr/>
          </p:nvSpPr>
          <p:spPr>
            <a:xfrm>
              <a:off x="2636774" y="1809136"/>
              <a:ext cx="285137" cy="1461801"/>
            </a:xfrm>
            <a:custGeom>
              <a:avLst/>
              <a:gdLst>
                <a:gd name="connsiteX0" fmla="*/ 0 w 905070"/>
                <a:gd name="connsiteY0" fmla="*/ 1492898 h 1492898"/>
                <a:gd name="connsiteX1" fmla="*/ 307910 w 905070"/>
                <a:gd name="connsiteY1" fmla="*/ 1166327 h 1492898"/>
                <a:gd name="connsiteX2" fmla="*/ 569168 w 905070"/>
                <a:gd name="connsiteY2" fmla="*/ 783772 h 1492898"/>
                <a:gd name="connsiteX3" fmla="*/ 746449 w 905070"/>
                <a:gd name="connsiteY3" fmla="*/ 438539 h 1492898"/>
                <a:gd name="connsiteX4" fmla="*/ 858417 w 905070"/>
                <a:gd name="connsiteY4" fmla="*/ 167951 h 1492898"/>
                <a:gd name="connsiteX5" fmla="*/ 905070 w 905070"/>
                <a:gd name="connsiteY5" fmla="*/ 0 h 149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5070" h="1492898">
                  <a:moveTo>
                    <a:pt x="0" y="1492898"/>
                  </a:moveTo>
                  <a:cubicBezTo>
                    <a:pt x="106524" y="1388706"/>
                    <a:pt x="213049" y="1284515"/>
                    <a:pt x="307910" y="1166327"/>
                  </a:cubicBezTo>
                  <a:cubicBezTo>
                    <a:pt x="402771" y="1048139"/>
                    <a:pt x="496078" y="905070"/>
                    <a:pt x="569168" y="783772"/>
                  </a:cubicBezTo>
                  <a:cubicBezTo>
                    <a:pt x="642258" y="662474"/>
                    <a:pt x="698241" y="541176"/>
                    <a:pt x="746449" y="438539"/>
                  </a:cubicBezTo>
                  <a:cubicBezTo>
                    <a:pt x="794657" y="335902"/>
                    <a:pt x="831980" y="241041"/>
                    <a:pt x="858417" y="167951"/>
                  </a:cubicBezTo>
                  <a:cubicBezTo>
                    <a:pt x="884854" y="94861"/>
                    <a:pt x="894962" y="47430"/>
                    <a:pt x="905070" y="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1750250" y="2935852"/>
              <a:ext cx="420910" cy="28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i="1" dirty="0" smtClean="0"/>
                <a:t>R</a:t>
              </a:r>
              <a:r>
                <a:rPr lang="fr-FR" sz="1600" dirty="0" smtClean="0"/>
                <a:t>(</a:t>
              </a:r>
              <a:r>
                <a:rPr lang="fr-FR" sz="1600" i="1" dirty="0" smtClean="0"/>
                <a:t>t</a:t>
              </a:r>
              <a:r>
                <a:rPr lang="fr-FR" sz="1600" dirty="0" smtClean="0"/>
                <a:t>)</a:t>
              </a:r>
              <a:endParaRPr lang="fr-FR" sz="16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1956151" y="3367582"/>
              <a:ext cx="385169" cy="2808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i="1" dirty="0" smtClean="0"/>
                <a:t>r</a:t>
              </a:r>
              <a:r>
                <a:rPr lang="fr-FR" sz="1600" dirty="0" smtClean="0"/>
                <a:t>(</a:t>
              </a:r>
              <a:r>
                <a:rPr lang="fr-FR" sz="1600" i="1" dirty="0" smtClean="0"/>
                <a:t>t</a:t>
              </a:r>
              <a:r>
                <a:rPr lang="fr-FR" sz="1600" dirty="0" smtClean="0"/>
                <a:t>)</a:t>
              </a:r>
              <a:endParaRPr lang="fr-FR" sz="1600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2805764" y="3004504"/>
              <a:ext cx="36875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b="1" dirty="0" smtClean="0">
                  <a:solidFill>
                    <a:schemeClr val="accent6">
                      <a:lumMod val="50000"/>
                    </a:schemeClr>
                  </a:solidFill>
                  <a:latin typeface="Symbol" panose="05050102010706020507" pitchFamily="18" charset="2"/>
                </a:rPr>
                <a:t>l</a:t>
              </a:r>
              <a:endParaRPr lang="fr-FR" b="1" dirty="0">
                <a:solidFill>
                  <a:schemeClr val="accent6">
                    <a:lumMod val="50000"/>
                  </a:schemeClr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19" name="Ellipse 18"/>
            <p:cNvSpPr/>
            <p:nvPr/>
          </p:nvSpPr>
          <p:spPr>
            <a:xfrm>
              <a:off x="2602732" y="3228017"/>
              <a:ext cx="61742" cy="5972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603710" y="4336679"/>
              <a:ext cx="2368376" cy="7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Flèche vers le bas 67"/>
            <p:cNvSpPr/>
            <p:nvPr/>
          </p:nvSpPr>
          <p:spPr>
            <a:xfrm rot="3230669">
              <a:off x="1645744" y="3980790"/>
              <a:ext cx="271625" cy="459712"/>
            </a:xfrm>
            <a:custGeom>
              <a:avLst/>
              <a:gdLst>
                <a:gd name="connsiteX0" fmla="*/ 0 w 354296"/>
                <a:gd name="connsiteY0" fmla="*/ 409783 h 586931"/>
                <a:gd name="connsiteX1" fmla="*/ 125711 w 354296"/>
                <a:gd name="connsiteY1" fmla="*/ 409783 h 586931"/>
                <a:gd name="connsiteX2" fmla="*/ 125711 w 354296"/>
                <a:gd name="connsiteY2" fmla="*/ 0 h 586931"/>
                <a:gd name="connsiteX3" fmla="*/ 228585 w 354296"/>
                <a:gd name="connsiteY3" fmla="*/ 0 h 586931"/>
                <a:gd name="connsiteX4" fmla="*/ 228585 w 354296"/>
                <a:gd name="connsiteY4" fmla="*/ 409783 h 586931"/>
                <a:gd name="connsiteX5" fmla="*/ 354296 w 354296"/>
                <a:gd name="connsiteY5" fmla="*/ 409783 h 586931"/>
                <a:gd name="connsiteX6" fmla="*/ 177148 w 354296"/>
                <a:gd name="connsiteY6" fmla="*/ 586931 h 586931"/>
                <a:gd name="connsiteX7" fmla="*/ 0 w 354296"/>
                <a:gd name="connsiteY7" fmla="*/ 409783 h 586931"/>
                <a:gd name="connsiteX0" fmla="*/ 0 w 354296"/>
                <a:gd name="connsiteY0" fmla="*/ 409783 h 586931"/>
                <a:gd name="connsiteX1" fmla="*/ 125711 w 354296"/>
                <a:gd name="connsiteY1" fmla="*/ 409783 h 586931"/>
                <a:gd name="connsiteX2" fmla="*/ 91711 w 354296"/>
                <a:gd name="connsiteY2" fmla="*/ 172685 h 586931"/>
                <a:gd name="connsiteX3" fmla="*/ 228585 w 354296"/>
                <a:gd name="connsiteY3" fmla="*/ 0 h 586931"/>
                <a:gd name="connsiteX4" fmla="*/ 228585 w 354296"/>
                <a:gd name="connsiteY4" fmla="*/ 409783 h 586931"/>
                <a:gd name="connsiteX5" fmla="*/ 354296 w 354296"/>
                <a:gd name="connsiteY5" fmla="*/ 409783 h 586931"/>
                <a:gd name="connsiteX6" fmla="*/ 177148 w 354296"/>
                <a:gd name="connsiteY6" fmla="*/ 586931 h 586931"/>
                <a:gd name="connsiteX7" fmla="*/ 0 w 354296"/>
                <a:gd name="connsiteY7" fmla="*/ 409783 h 586931"/>
                <a:gd name="connsiteX0" fmla="*/ 0 w 374594"/>
                <a:gd name="connsiteY0" fmla="*/ 409783 h 586931"/>
                <a:gd name="connsiteX1" fmla="*/ 125711 w 374594"/>
                <a:gd name="connsiteY1" fmla="*/ 409783 h 586931"/>
                <a:gd name="connsiteX2" fmla="*/ 91711 w 374594"/>
                <a:gd name="connsiteY2" fmla="*/ 172685 h 586931"/>
                <a:gd name="connsiteX3" fmla="*/ 228585 w 374594"/>
                <a:gd name="connsiteY3" fmla="*/ 0 h 586931"/>
                <a:gd name="connsiteX4" fmla="*/ 228585 w 374594"/>
                <a:gd name="connsiteY4" fmla="*/ 409783 h 586931"/>
                <a:gd name="connsiteX5" fmla="*/ 374594 w 374594"/>
                <a:gd name="connsiteY5" fmla="*/ 246839 h 586931"/>
                <a:gd name="connsiteX6" fmla="*/ 177148 w 374594"/>
                <a:gd name="connsiteY6" fmla="*/ 586931 h 586931"/>
                <a:gd name="connsiteX7" fmla="*/ 0 w 374594"/>
                <a:gd name="connsiteY7" fmla="*/ 409783 h 586931"/>
                <a:gd name="connsiteX0" fmla="*/ 0 w 391756"/>
                <a:gd name="connsiteY0" fmla="*/ 568435 h 586931"/>
                <a:gd name="connsiteX1" fmla="*/ 142873 w 391756"/>
                <a:gd name="connsiteY1" fmla="*/ 409783 h 586931"/>
                <a:gd name="connsiteX2" fmla="*/ 108873 w 391756"/>
                <a:gd name="connsiteY2" fmla="*/ 172685 h 586931"/>
                <a:gd name="connsiteX3" fmla="*/ 245747 w 391756"/>
                <a:gd name="connsiteY3" fmla="*/ 0 h 586931"/>
                <a:gd name="connsiteX4" fmla="*/ 245747 w 391756"/>
                <a:gd name="connsiteY4" fmla="*/ 409783 h 586931"/>
                <a:gd name="connsiteX5" fmla="*/ 391756 w 391756"/>
                <a:gd name="connsiteY5" fmla="*/ 246839 h 586931"/>
                <a:gd name="connsiteX6" fmla="*/ 194310 w 391756"/>
                <a:gd name="connsiteY6" fmla="*/ 586931 h 586931"/>
                <a:gd name="connsiteX7" fmla="*/ 0 w 391756"/>
                <a:gd name="connsiteY7" fmla="*/ 568435 h 586931"/>
                <a:gd name="connsiteX0" fmla="*/ 0 w 391756"/>
                <a:gd name="connsiteY0" fmla="*/ 568435 h 586931"/>
                <a:gd name="connsiteX1" fmla="*/ 142873 w 391756"/>
                <a:gd name="connsiteY1" fmla="*/ 409783 h 586931"/>
                <a:gd name="connsiteX2" fmla="*/ 108873 w 391756"/>
                <a:gd name="connsiteY2" fmla="*/ 172685 h 586931"/>
                <a:gd name="connsiteX3" fmla="*/ 245747 w 391756"/>
                <a:gd name="connsiteY3" fmla="*/ 0 h 586931"/>
                <a:gd name="connsiteX4" fmla="*/ 248008 w 391756"/>
                <a:gd name="connsiteY4" fmla="*/ 321112 h 586931"/>
                <a:gd name="connsiteX5" fmla="*/ 391756 w 391756"/>
                <a:gd name="connsiteY5" fmla="*/ 246839 h 586931"/>
                <a:gd name="connsiteX6" fmla="*/ 194310 w 391756"/>
                <a:gd name="connsiteY6" fmla="*/ 586931 h 586931"/>
                <a:gd name="connsiteX7" fmla="*/ 0 w 391756"/>
                <a:gd name="connsiteY7" fmla="*/ 568435 h 586931"/>
                <a:gd name="connsiteX0" fmla="*/ 0 w 398197"/>
                <a:gd name="connsiteY0" fmla="*/ 568435 h 586931"/>
                <a:gd name="connsiteX1" fmla="*/ 142873 w 398197"/>
                <a:gd name="connsiteY1" fmla="*/ 409783 h 586931"/>
                <a:gd name="connsiteX2" fmla="*/ 108873 w 398197"/>
                <a:gd name="connsiteY2" fmla="*/ 172685 h 586931"/>
                <a:gd name="connsiteX3" fmla="*/ 245747 w 398197"/>
                <a:gd name="connsiteY3" fmla="*/ 0 h 586931"/>
                <a:gd name="connsiteX4" fmla="*/ 248008 w 398197"/>
                <a:gd name="connsiteY4" fmla="*/ 321112 h 586931"/>
                <a:gd name="connsiteX5" fmla="*/ 398197 w 398197"/>
                <a:gd name="connsiteY5" fmla="*/ 133431 h 586931"/>
                <a:gd name="connsiteX6" fmla="*/ 194310 w 398197"/>
                <a:gd name="connsiteY6" fmla="*/ 586931 h 586931"/>
                <a:gd name="connsiteX7" fmla="*/ 0 w 398197"/>
                <a:gd name="connsiteY7" fmla="*/ 568435 h 586931"/>
                <a:gd name="connsiteX0" fmla="*/ 0 w 389658"/>
                <a:gd name="connsiteY0" fmla="*/ 623309 h 623309"/>
                <a:gd name="connsiteX1" fmla="*/ 134334 w 389658"/>
                <a:gd name="connsiteY1" fmla="*/ 409783 h 623309"/>
                <a:gd name="connsiteX2" fmla="*/ 100334 w 389658"/>
                <a:gd name="connsiteY2" fmla="*/ 172685 h 623309"/>
                <a:gd name="connsiteX3" fmla="*/ 237208 w 389658"/>
                <a:gd name="connsiteY3" fmla="*/ 0 h 623309"/>
                <a:gd name="connsiteX4" fmla="*/ 239469 w 389658"/>
                <a:gd name="connsiteY4" fmla="*/ 321112 h 623309"/>
                <a:gd name="connsiteX5" fmla="*/ 389658 w 389658"/>
                <a:gd name="connsiteY5" fmla="*/ 133431 h 623309"/>
                <a:gd name="connsiteX6" fmla="*/ 185771 w 389658"/>
                <a:gd name="connsiteY6" fmla="*/ 586931 h 623309"/>
                <a:gd name="connsiteX7" fmla="*/ 0 w 389658"/>
                <a:gd name="connsiteY7" fmla="*/ 623309 h 623309"/>
                <a:gd name="connsiteX0" fmla="*/ 0 w 389658"/>
                <a:gd name="connsiteY0" fmla="*/ 623309 h 623309"/>
                <a:gd name="connsiteX1" fmla="*/ 134334 w 389658"/>
                <a:gd name="connsiteY1" fmla="*/ 409783 h 623309"/>
                <a:gd name="connsiteX2" fmla="*/ 100334 w 389658"/>
                <a:gd name="connsiteY2" fmla="*/ 172685 h 623309"/>
                <a:gd name="connsiteX3" fmla="*/ 237208 w 389658"/>
                <a:gd name="connsiteY3" fmla="*/ 0 h 623309"/>
                <a:gd name="connsiteX4" fmla="*/ 259327 w 389658"/>
                <a:gd name="connsiteY4" fmla="*/ 293934 h 623309"/>
                <a:gd name="connsiteX5" fmla="*/ 389658 w 389658"/>
                <a:gd name="connsiteY5" fmla="*/ 133431 h 623309"/>
                <a:gd name="connsiteX6" fmla="*/ 185771 w 389658"/>
                <a:gd name="connsiteY6" fmla="*/ 586931 h 623309"/>
                <a:gd name="connsiteX7" fmla="*/ 0 w 389658"/>
                <a:gd name="connsiteY7" fmla="*/ 623309 h 623309"/>
                <a:gd name="connsiteX0" fmla="*/ 0 w 389658"/>
                <a:gd name="connsiteY0" fmla="*/ 623309 h 623309"/>
                <a:gd name="connsiteX1" fmla="*/ 128064 w 389658"/>
                <a:gd name="connsiteY1" fmla="*/ 446889 h 623309"/>
                <a:gd name="connsiteX2" fmla="*/ 100334 w 389658"/>
                <a:gd name="connsiteY2" fmla="*/ 172685 h 623309"/>
                <a:gd name="connsiteX3" fmla="*/ 237208 w 389658"/>
                <a:gd name="connsiteY3" fmla="*/ 0 h 623309"/>
                <a:gd name="connsiteX4" fmla="*/ 259327 w 389658"/>
                <a:gd name="connsiteY4" fmla="*/ 293934 h 623309"/>
                <a:gd name="connsiteX5" fmla="*/ 389658 w 389658"/>
                <a:gd name="connsiteY5" fmla="*/ 133431 h 623309"/>
                <a:gd name="connsiteX6" fmla="*/ 185771 w 389658"/>
                <a:gd name="connsiteY6" fmla="*/ 586931 h 623309"/>
                <a:gd name="connsiteX7" fmla="*/ 0 w 389658"/>
                <a:gd name="connsiteY7" fmla="*/ 623309 h 623309"/>
                <a:gd name="connsiteX0" fmla="*/ 0 w 420665"/>
                <a:gd name="connsiteY0" fmla="*/ 656235 h 656235"/>
                <a:gd name="connsiteX1" fmla="*/ 159071 w 420665"/>
                <a:gd name="connsiteY1" fmla="*/ 446889 h 656235"/>
                <a:gd name="connsiteX2" fmla="*/ 131341 w 420665"/>
                <a:gd name="connsiteY2" fmla="*/ 172685 h 656235"/>
                <a:gd name="connsiteX3" fmla="*/ 268215 w 420665"/>
                <a:gd name="connsiteY3" fmla="*/ 0 h 656235"/>
                <a:gd name="connsiteX4" fmla="*/ 290334 w 420665"/>
                <a:gd name="connsiteY4" fmla="*/ 293934 h 656235"/>
                <a:gd name="connsiteX5" fmla="*/ 420665 w 420665"/>
                <a:gd name="connsiteY5" fmla="*/ 133431 h 656235"/>
                <a:gd name="connsiteX6" fmla="*/ 216778 w 420665"/>
                <a:gd name="connsiteY6" fmla="*/ 586931 h 656235"/>
                <a:gd name="connsiteX7" fmla="*/ 0 w 420665"/>
                <a:gd name="connsiteY7" fmla="*/ 656235 h 656235"/>
                <a:gd name="connsiteX0" fmla="*/ 0 w 413696"/>
                <a:gd name="connsiteY0" fmla="*/ 675223 h 675223"/>
                <a:gd name="connsiteX1" fmla="*/ 152102 w 413696"/>
                <a:gd name="connsiteY1" fmla="*/ 446889 h 675223"/>
                <a:gd name="connsiteX2" fmla="*/ 124372 w 413696"/>
                <a:gd name="connsiteY2" fmla="*/ 172685 h 675223"/>
                <a:gd name="connsiteX3" fmla="*/ 261246 w 413696"/>
                <a:gd name="connsiteY3" fmla="*/ 0 h 675223"/>
                <a:gd name="connsiteX4" fmla="*/ 283365 w 413696"/>
                <a:gd name="connsiteY4" fmla="*/ 293934 h 675223"/>
                <a:gd name="connsiteX5" fmla="*/ 413696 w 413696"/>
                <a:gd name="connsiteY5" fmla="*/ 133431 h 675223"/>
                <a:gd name="connsiteX6" fmla="*/ 209809 w 413696"/>
                <a:gd name="connsiteY6" fmla="*/ 586931 h 675223"/>
                <a:gd name="connsiteX7" fmla="*/ 0 w 413696"/>
                <a:gd name="connsiteY7" fmla="*/ 675223 h 675223"/>
                <a:gd name="connsiteX0" fmla="*/ 0 w 413696"/>
                <a:gd name="connsiteY0" fmla="*/ 675223 h 675223"/>
                <a:gd name="connsiteX1" fmla="*/ 112385 w 413696"/>
                <a:gd name="connsiteY1" fmla="*/ 501242 h 675223"/>
                <a:gd name="connsiteX2" fmla="*/ 124372 w 413696"/>
                <a:gd name="connsiteY2" fmla="*/ 172685 h 675223"/>
                <a:gd name="connsiteX3" fmla="*/ 261246 w 413696"/>
                <a:gd name="connsiteY3" fmla="*/ 0 h 675223"/>
                <a:gd name="connsiteX4" fmla="*/ 283365 w 413696"/>
                <a:gd name="connsiteY4" fmla="*/ 293934 h 675223"/>
                <a:gd name="connsiteX5" fmla="*/ 413696 w 413696"/>
                <a:gd name="connsiteY5" fmla="*/ 133431 h 675223"/>
                <a:gd name="connsiteX6" fmla="*/ 209809 w 413696"/>
                <a:gd name="connsiteY6" fmla="*/ 586931 h 675223"/>
                <a:gd name="connsiteX7" fmla="*/ 0 w 413696"/>
                <a:gd name="connsiteY7" fmla="*/ 675223 h 675223"/>
                <a:gd name="connsiteX0" fmla="*/ 0 w 413696"/>
                <a:gd name="connsiteY0" fmla="*/ 675223 h 675223"/>
                <a:gd name="connsiteX1" fmla="*/ 112385 w 413696"/>
                <a:gd name="connsiteY1" fmla="*/ 501242 h 675223"/>
                <a:gd name="connsiteX2" fmla="*/ 81346 w 413696"/>
                <a:gd name="connsiteY2" fmla="*/ 231568 h 675223"/>
                <a:gd name="connsiteX3" fmla="*/ 261246 w 413696"/>
                <a:gd name="connsiteY3" fmla="*/ 0 h 675223"/>
                <a:gd name="connsiteX4" fmla="*/ 283365 w 413696"/>
                <a:gd name="connsiteY4" fmla="*/ 293934 h 675223"/>
                <a:gd name="connsiteX5" fmla="*/ 413696 w 413696"/>
                <a:gd name="connsiteY5" fmla="*/ 133431 h 675223"/>
                <a:gd name="connsiteX6" fmla="*/ 209809 w 413696"/>
                <a:gd name="connsiteY6" fmla="*/ 586931 h 675223"/>
                <a:gd name="connsiteX7" fmla="*/ 0 w 413696"/>
                <a:gd name="connsiteY7" fmla="*/ 675223 h 6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696" h="675223">
                  <a:moveTo>
                    <a:pt x="0" y="675223"/>
                  </a:moveTo>
                  <a:lnTo>
                    <a:pt x="112385" y="501242"/>
                  </a:lnTo>
                  <a:lnTo>
                    <a:pt x="81346" y="231568"/>
                  </a:lnTo>
                  <a:lnTo>
                    <a:pt x="261246" y="0"/>
                  </a:lnTo>
                  <a:cubicBezTo>
                    <a:pt x="262000" y="107037"/>
                    <a:pt x="282611" y="186897"/>
                    <a:pt x="283365" y="293934"/>
                  </a:cubicBezTo>
                  <a:lnTo>
                    <a:pt x="413696" y="133431"/>
                  </a:lnTo>
                  <a:lnTo>
                    <a:pt x="209809" y="586931"/>
                  </a:lnTo>
                  <a:lnTo>
                    <a:pt x="0" y="675223"/>
                  </a:lnTo>
                  <a:close/>
                </a:path>
              </a:pathLst>
            </a:cu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Flèche droite 69"/>
            <p:cNvSpPr/>
            <p:nvPr/>
          </p:nvSpPr>
          <p:spPr>
            <a:xfrm flipV="1">
              <a:off x="3648438" y="3244914"/>
              <a:ext cx="338249" cy="249392"/>
            </a:xfrm>
            <a:custGeom>
              <a:avLst/>
              <a:gdLst>
                <a:gd name="connsiteX0" fmla="*/ 0 w 448786"/>
                <a:gd name="connsiteY0" fmla="*/ 92562 h 370248"/>
                <a:gd name="connsiteX1" fmla="*/ 263662 w 448786"/>
                <a:gd name="connsiteY1" fmla="*/ 92562 h 370248"/>
                <a:gd name="connsiteX2" fmla="*/ 263662 w 448786"/>
                <a:gd name="connsiteY2" fmla="*/ 0 h 370248"/>
                <a:gd name="connsiteX3" fmla="*/ 448786 w 448786"/>
                <a:gd name="connsiteY3" fmla="*/ 185124 h 370248"/>
                <a:gd name="connsiteX4" fmla="*/ 263662 w 448786"/>
                <a:gd name="connsiteY4" fmla="*/ 370248 h 370248"/>
                <a:gd name="connsiteX5" fmla="*/ 263662 w 448786"/>
                <a:gd name="connsiteY5" fmla="*/ 277686 h 370248"/>
                <a:gd name="connsiteX6" fmla="*/ 0 w 448786"/>
                <a:gd name="connsiteY6" fmla="*/ 277686 h 370248"/>
                <a:gd name="connsiteX7" fmla="*/ 0 w 448786"/>
                <a:gd name="connsiteY7" fmla="*/ 92562 h 370248"/>
                <a:gd name="connsiteX0" fmla="*/ 0 w 611470"/>
                <a:gd name="connsiteY0" fmla="*/ 176709 h 370248"/>
                <a:gd name="connsiteX1" fmla="*/ 426346 w 611470"/>
                <a:gd name="connsiteY1" fmla="*/ 92562 h 370248"/>
                <a:gd name="connsiteX2" fmla="*/ 426346 w 611470"/>
                <a:gd name="connsiteY2" fmla="*/ 0 h 370248"/>
                <a:gd name="connsiteX3" fmla="*/ 611470 w 611470"/>
                <a:gd name="connsiteY3" fmla="*/ 185124 h 370248"/>
                <a:gd name="connsiteX4" fmla="*/ 426346 w 611470"/>
                <a:gd name="connsiteY4" fmla="*/ 370248 h 370248"/>
                <a:gd name="connsiteX5" fmla="*/ 426346 w 611470"/>
                <a:gd name="connsiteY5" fmla="*/ 277686 h 370248"/>
                <a:gd name="connsiteX6" fmla="*/ 162684 w 611470"/>
                <a:gd name="connsiteY6" fmla="*/ 277686 h 370248"/>
                <a:gd name="connsiteX7" fmla="*/ 0 w 611470"/>
                <a:gd name="connsiteY7" fmla="*/ 176709 h 370248"/>
                <a:gd name="connsiteX0" fmla="*/ 0 w 611470"/>
                <a:gd name="connsiteY0" fmla="*/ 176709 h 370248"/>
                <a:gd name="connsiteX1" fmla="*/ 392687 w 611470"/>
                <a:gd name="connsiteY1" fmla="*/ 171099 h 370248"/>
                <a:gd name="connsiteX2" fmla="*/ 426346 w 611470"/>
                <a:gd name="connsiteY2" fmla="*/ 0 h 370248"/>
                <a:gd name="connsiteX3" fmla="*/ 611470 w 611470"/>
                <a:gd name="connsiteY3" fmla="*/ 185124 h 370248"/>
                <a:gd name="connsiteX4" fmla="*/ 426346 w 611470"/>
                <a:gd name="connsiteY4" fmla="*/ 370248 h 370248"/>
                <a:gd name="connsiteX5" fmla="*/ 426346 w 611470"/>
                <a:gd name="connsiteY5" fmla="*/ 277686 h 370248"/>
                <a:gd name="connsiteX6" fmla="*/ 162684 w 611470"/>
                <a:gd name="connsiteY6" fmla="*/ 277686 h 370248"/>
                <a:gd name="connsiteX7" fmla="*/ 0 w 611470"/>
                <a:gd name="connsiteY7" fmla="*/ 176709 h 370248"/>
                <a:gd name="connsiteX0" fmla="*/ 0 w 611470"/>
                <a:gd name="connsiteY0" fmla="*/ 120611 h 314150"/>
                <a:gd name="connsiteX1" fmla="*/ 392687 w 611470"/>
                <a:gd name="connsiteY1" fmla="*/ 115001 h 314150"/>
                <a:gd name="connsiteX2" fmla="*/ 190733 w 611470"/>
                <a:gd name="connsiteY2" fmla="*/ 0 h 314150"/>
                <a:gd name="connsiteX3" fmla="*/ 611470 w 611470"/>
                <a:gd name="connsiteY3" fmla="*/ 129026 h 314150"/>
                <a:gd name="connsiteX4" fmla="*/ 426346 w 611470"/>
                <a:gd name="connsiteY4" fmla="*/ 314150 h 314150"/>
                <a:gd name="connsiteX5" fmla="*/ 426346 w 611470"/>
                <a:gd name="connsiteY5" fmla="*/ 221588 h 314150"/>
                <a:gd name="connsiteX6" fmla="*/ 162684 w 611470"/>
                <a:gd name="connsiteY6" fmla="*/ 221588 h 314150"/>
                <a:gd name="connsiteX7" fmla="*/ 0 w 611470"/>
                <a:gd name="connsiteY7" fmla="*/ 120611 h 314150"/>
                <a:gd name="connsiteX0" fmla="*/ 0 w 611470"/>
                <a:gd name="connsiteY0" fmla="*/ 120611 h 381468"/>
                <a:gd name="connsiteX1" fmla="*/ 392687 w 611470"/>
                <a:gd name="connsiteY1" fmla="*/ 115001 h 381468"/>
                <a:gd name="connsiteX2" fmla="*/ 190733 w 611470"/>
                <a:gd name="connsiteY2" fmla="*/ 0 h 381468"/>
                <a:gd name="connsiteX3" fmla="*/ 611470 w 611470"/>
                <a:gd name="connsiteY3" fmla="*/ 129026 h 381468"/>
                <a:gd name="connsiteX4" fmla="*/ 611470 w 611470"/>
                <a:gd name="connsiteY4" fmla="*/ 381468 h 381468"/>
                <a:gd name="connsiteX5" fmla="*/ 426346 w 611470"/>
                <a:gd name="connsiteY5" fmla="*/ 221588 h 381468"/>
                <a:gd name="connsiteX6" fmla="*/ 162684 w 611470"/>
                <a:gd name="connsiteY6" fmla="*/ 221588 h 381468"/>
                <a:gd name="connsiteX7" fmla="*/ 0 w 611470"/>
                <a:gd name="connsiteY7" fmla="*/ 120611 h 381468"/>
                <a:gd name="connsiteX0" fmla="*/ 0 w 611470"/>
                <a:gd name="connsiteY0" fmla="*/ 120611 h 381468"/>
                <a:gd name="connsiteX1" fmla="*/ 392687 w 611470"/>
                <a:gd name="connsiteY1" fmla="*/ 115001 h 381468"/>
                <a:gd name="connsiteX2" fmla="*/ 190733 w 611470"/>
                <a:gd name="connsiteY2" fmla="*/ 0 h 381468"/>
                <a:gd name="connsiteX3" fmla="*/ 611470 w 611470"/>
                <a:gd name="connsiteY3" fmla="*/ 129026 h 381468"/>
                <a:gd name="connsiteX4" fmla="*/ 611470 w 611470"/>
                <a:gd name="connsiteY4" fmla="*/ 381468 h 381468"/>
                <a:gd name="connsiteX5" fmla="*/ 465615 w 611470"/>
                <a:gd name="connsiteY5" fmla="*/ 255247 h 381468"/>
                <a:gd name="connsiteX6" fmla="*/ 162684 w 611470"/>
                <a:gd name="connsiteY6" fmla="*/ 221588 h 381468"/>
                <a:gd name="connsiteX7" fmla="*/ 0 w 611470"/>
                <a:gd name="connsiteY7" fmla="*/ 120611 h 381468"/>
                <a:gd name="connsiteX0" fmla="*/ 0 w 611470"/>
                <a:gd name="connsiteY0" fmla="*/ 120611 h 381468"/>
                <a:gd name="connsiteX1" fmla="*/ 392687 w 611470"/>
                <a:gd name="connsiteY1" fmla="*/ 115001 h 381468"/>
                <a:gd name="connsiteX2" fmla="*/ 190733 w 611470"/>
                <a:gd name="connsiteY2" fmla="*/ 0 h 381468"/>
                <a:gd name="connsiteX3" fmla="*/ 611470 w 611470"/>
                <a:gd name="connsiteY3" fmla="*/ 129026 h 381468"/>
                <a:gd name="connsiteX4" fmla="*/ 611470 w 611470"/>
                <a:gd name="connsiteY4" fmla="*/ 381468 h 381468"/>
                <a:gd name="connsiteX5" fmla="*/ 465615 w 611470"/>
                <a:gd name="connsiteY5" fmla="*/ 255247 h 381468"/>
                <a:gd name="connsiteX6" fmla="*/ 190733 w 611470"/>
                <a:gd name="connsiteY6" fmla="*/ 260857 h 381468"/>
                <a:gd name="connsiteX7" fmla="*/ 0 w 611470"/>
                <a:gd name="connsiteY7" fmla="*/ 120611 h 381468"/>
                <a:gd name="connsiteX0" fmla="*/ 0 w 611470"/>
                <a:gd name="connsiteY0" fmla="*/ 120611 h 381468"/>
                <a:gd name="connsiteX1" fmla="*/ 392687 w 611470"/>
                <a:gd name="connsiteY1" fmla="*/ 115001 h 381468"/>
                <a:gd name="connsiteX2" fmla="*/ 325369 w 611470"/>
                <a:gd name="connsiteY2" fmla="*/ 100976 h 381468"/>
                <a:gd name="connsiteX3" fmla="*/ 190733 w 611470"/>
                <a:gd name="connsiteY3" fmla="*/ 0 h 381468"/>
                <a:gd name="connsiteX4" fmla="*/ 611470 w 611470"/>
                <a:gd name="connsiteY4" fmla="*/ 129026 h 381468"/>
                <a:gd name="connsiteX5" fmla="*/ 611470 w 611470"/>
                <a:gd name="connsiteY5" fmla="*/ 381468 h 381468"/>
                <a:gd name="connsiteX6" fmla="*/ 465615 w 611470"/>
                <a:gd name="connsiteY6" fmla="*/ 255247 h 381468"/>
                <a:gd name="connsiteX7" fmla="*/ 190733 w 611470"/>
                <a:gd name="connsiteY7" fmla="*/ 260857 h 381468"/>
                <a:gd name="connsiteX8" fmla="*/ 0 w 611470"/>
                <a:gd name="connsiteY8" fmla="*/ 120611 h 381468"/>
                <a:gd name="connsiteX0" fmla="*/ 0 w 611470"/>
                <a:gd name="connsiteY0" fmla="*/ 131830 h 392687"/>
                <a:gd name="connsiteX1" fmla="*/ 392687 w 611470"/>
                <a:gd name="connsiteY1" fmla="*/ 126220 h 392687"/>
                <a:gd name="connsiteX2" fmla="*/ 325369 w 611470"/>
                <a:gd name="connsiteY2" fmla="*/ 112195 h 392687"/>
                <a:gd name="connsiteX3" fmla="*/ 246831 w 611470"/>
                <a:gd name="connsiteY3" fmla="*/ 0 h 392687"/>
                <a:gd name="connsiteX4" fmla="*/ 611470 w 611470"/>
                <a:gd name="connsiteY4" fmla="*/ 140245 h 392687"/>
                <a:gd name="connsiteX5" fmla="*/ 611470 w 611470"/>
                <a:gd name="connsiteY5" fmla="*/ 392687 h 392687"/>
                <a:gd name="connsiteX6" fmla="*/ 465615 w 611470"/>
                <a:gd name="connsiteY6" fmla="*/ 266466 h 392687"/>
                <a:gd name="connsiteX7" fmla="*/ 190733 w 611470"/>
                <a:gd name="connsiteY7" fmla="*/ 272076 h 392687"/>
                <a:gd name="connsiteX8" fmla="*/ 0 w 611470"/>
                <a:gd name="connsiteY8" fmla="*/ 131830 h 392687"/>
                <a:gd name="connsiteX0" fmla="*/ 0 w 611470"/>
                <a:gd name="connsiteY0" fmla="*/ 131830 h 392687"/>
                <a:gd name="connsiteX1" fmla="*/ 325369 w 611470"/>
                <a:gd name="connsiteY1" fmla="*/ 112195 h 392687"/>
                <a:gd name="connsiteX2" fmla="*/ 246831 w 611470"/>
                <a:gd name="connsiteY2" fmla="*/ 0 h 392687"/>
                <a:gd name="connsiteX3" fmla="*/ 611470 w 611470"/>
                <a:gd name="connsiteY3" fmla="*/ 140245 h 392687"/>
                <a:gd name="connsiteX4" fmla="*/ 611470 w 611470"/>
                <a:gd name="connsiteY4" fmla="*/ 392687 h 392687"/>
                <a:gd name="connsiteX5" fmla="*/ 465615 w 611470"/>
                <a:gd name="connsiteY5" fmla="*/ 266466 h 392687"/>
                <a:gd name="connsiteX6" fmla="*/ 190733 w 611470"/>
                <a:gd name="connsiteY6" fmla="*/ 272076 h 392687"/>
                <a:gd name="connsiteX7" fmla="*/ 0 w 611470"/>
                <a:gd name="connsiteY7" fmla="*/ 131830 h 392687"/>
                <a:gd name="connsiteX0" fmla="*/ 0 w 611470"/>
                <a:gd name="connsiteY0" fmla="*/ 131830 h 392687"/>
                <a:gd name="connsiteX1" fmla="*/ 359028 w 611470"/>
                <a:gd name="connsiteY1" fmla="*/ 112195 h 392687"/>
                <a:gd name="connsiteX2" fmla="*/ 246831 w 611470"/>
                <a:gd name="connsiteY2" fmla="*/ 0 h 392687"/>
                <a:gd name="connsiteX3" fmla="*/ 611470 w 611470"/>
                <a:gd name="connsiteY3" fmla="*/ 140245 h 392687"/>
                <a:gd name="connsiteX4" fmla="*/ 611470 w 611470"/>
                <a:gd name="connsiteY4" fmla="*/ 392687 h 392687"/>
                <a:gd name="connsiteX5" fmla="*/ 465615 w 611470"/>
                <a:gd name="connsiteY5" fmla="*/ 266466 h 392687"/>
                <a:gd name="connsiteX6" fmla="*/ 190733 w 611470"/>
                <a:gd name="connsiteY6" fmla="*/ 272076 h 392687"/>
                <a:gd name="connsiteX7" fmla="*/ 0 w 611470"/>
                <a:gd name="connsiteY7" fmla="*/ 131830 h 392687"/>
                <a:gd name="connsiteX0" fmla="*/ 0 w 611470"/>
                <a:gd name="connsiteY0" fmla="*/ 131830 h 392687"/>
                <a:gd name="connsiteX1" fmla="*/ 325369 w 611470"/>
                <a:gd name="connsiteY1" fmla="*/ 100975 h 392687"/>
                <a:gd name="connsiteX2" fmla="*/ 246831 w 611470"/>
                <a:gd name="connsiteY2" fmla="*/ 0 h 392687"/>
                <a:gd name="connsiteX3" fmla="*/ 611470 w 611470"/>
                <a:gd name="connsiteY3" fmla="*/ 140245 h 392687"/>
                <a:gd name="connsiteX4" fmla="*/ 611470 w 611470"/>
                <a:gd name="connsiteY4" fmla="*/ 392687 h 392687"/>
                <a:gd name="connsiteX5" fmla="*/ 465615 w 611470"/>
                <a:gd name="connsiteY5" fmla="*/ 266466 h 392687"/>
                <a:gd name="connsiteX6" fmla="*/ 190733 w 611470"/>
                <a:gd name="connsiteY6" fmla="*/ 272076 h 392687"/>
                <a:gd name="connsiteX7" fmla="*/ 0 w 611470"/>
                <a:gd name="connsiteY7" fmla="*/ 131830 h 392687"/>
                <a:gd name="connsiteX0" fmla="*/ 0 w 611470"/>
                <a:gd name="connsiteY0" fmla="*/ 154269 h 415126"/>
                <a:gd name="connsiteX1" fmla="*/ 325369 w 611470"/>
                <a:gd name="connsiteY1" fmla="*/ 123414 h 415126"/>
                <a:gd name="connsiteX2" fmla="*/ 179513 w 611470"/>
                <a:gd name="connsiteY2" fmla="*/ 0 h 415126"/>
                <a:gd name="connsiteX3" fmla="*/ 611470 w 611470"/>
                <a:gd name="connsiteY3" fmla="*/ 162684 h 415126"/>
                <a:gd name="connsiteX4" fmla="*/ 611470 w 611470"/>
                <a:gd name="connsiteY4" fmla="*/ 415126 h 415126"/>
                <a:gd name="connsiteX5" fmla="*/ 465615 w 611470"/>
                <a:gd name="connsiteY5" fmla="*/ 288905 h 415126"/>
                <a:gd name="connsiteX6" fmla="*/ 190733 w 611470"/>
                <a:gd name="connsiteY6" fmla="*/ 294515 h 415126"/>
                <a:gd name="connsiteX7" fmla="*/ 0 w 611470"/>
                <a:gd name="connsiteY7" fmla="*/ 154269 h 415126"/>
                <a:gd name="connsiteX0" fmla="*/ 0 w 611470"/>
                <a:gd name="connsiteY0" fmla="*/ 154269 h 415126"/>
                <a:gd name="connsiteX1" fmla="*/ 308540 w 611470"/>
                <a:gd name="connsiteY1" fmla="*/ 117804 h 415126"/>
                <a:gd name="connsiteX2" fmla="*/ 179513 w 611470"/>
                <a:gd name="connsiteY2" fmla="*/ 0 h 415126"/>
                <a:gd name="connsiteX3" fmla="*/ 611470 w 611470"/>
                <a:gd name="connsiteY3" fmla="*/ 162684 h 415126"/>
                <a:gd name="connsiteX4" fmla="*/ 611470 w 611470"/>
                <a:gd name="connsiteY4" fmla="*/ 415126 h 415126"/>
                <a:gd name="connsiteX5" fmla="*/ 465615 w 611470"/>
                <a:gd name="connsiteY5" fmla="*/ 288905 h 415126"/>
                <a:gd name="connsiteX6" fmla="*/ 190733 w 611470"/>
                <a:gd name="connsiteY6" fmla="*/ 294515 h 415126"/>
                <a:gd name="connsiteX7" fmla="*/ 0 w 611470"/>
                <a:gd name="connsiteY7" fmla="*/ 154269 h 415126"/>
                <a:gd name="connsiteX0" fmla="*/ 0 w 611470"/>
                <a:gd name="connsiteY0" fmla="*/ 154269 h 415126"/>
                <a:gd name="connsiteX1" fmla="*/ 308540 w 611470"/>
                <a:gd name="connsiteY1" fmla="*/ 117804 h 415126"/>
                <a:gd name="connsiteX2" fmla="*/ 179513 w 611470"/>
                <a:gd name="connsiteY2" fmla="*/ 0 h 415126"/>
                <a:gd name="connsiteX3" fmla="*/ 611470 w 611470"/>
                <a:gd name="connsiteY3" fmla="*/ 162684 h 415126"/>
                <a:gd name="connsiteX4" fmla="*/ 611470 w 611470"/>
                <a:gd name="connsiteY4" fmla="*/ 415126 h 415126"/>
                <a:gd name="connsiteX5" fmla="*/ 465615 w 611470"/>
                <a:gd name="connsiteY5" fmla="*/ 288905 h 415126"/>
                <a:gd name="connsiteX6" fmla="*/ 207563 w 611470"/>
                <a:gd name="connsiteY6" fmla="*/ 311345 h 415126"/>
                <a:gd name="connsiteX7" fmla="*/ 0 w 611470"/>
                <a:gd name="connsiteY7" fmla="*/ 154269 h 415126"/>
                <a:gd name="connsiteX0" fmla="*/ 0 w 572201"/>
                <a:gd name="connsiteY0" fmla="*/ 148659 h 415126"/>
                <a:gd name="connsiteX1" fmla="*/ 269271 w 572201"/>
                <a:gd name="connsiteY1" fmla="*/ 117804 h 415126"/>
                <a:gd name="connsiteX2" fmla="*/ 140244 w 572201"/>
                <a:gd name="connsiteY2" fmla="*/ 0 h 415126"/>
                <a:gd name="connsiteX3" fmla="*/ 572201 w 572201"/>
                <a:gd name="connsiteY3" fmla="*/ 162684 h 415126"/>
                <a:gd name="connsiteX4" fmla="*/ 572201 w 572201"/>
                <a:gd name="connsiteY4" fmla="*/ 415126 h 415126"/>
                <a:gd name="connsiteX5" fmla="*/ 426346 w 572201"/>
                <a:gd name="connsiteY5" fmla="*/ 288905 h 415126"/>
                <a:gd name="connsiteX6" fmla="*/ 168294 w 572201"/>
                <a:gd name="connsiteY6" fmla="*/ 311345 h 415126"/>
                <a:gd name="connsiteX7" fmla="*/ 0 w 572201"/>
                <a:gd name="connsiteY7" fmla="*/ 148659 h 415126"/>
                <a:gd name="connsiteX0" fmla="*/ 0 w 600138"/>
                <a:gd name="connsiteY0" fmla="*/ 148659 h 415126"/>
                <a:gd name="connsiteX1" fmla="*/ 297208 w 600138"/>
                <a:gd name="connsiteY1" fmla="*/ 117804 h 415126"/>
                <a:gd name="connsiteX2" fmla="*/ 168181 w 600138"/>
                <a:gd name="connsiteY2" fmla="*/ 0 h 415126"/>
                <a:gd name="connsiteX3" fmla="*/ 600138 w 600138"/>
                <a:gd name="connsiteY3" fmla="*/ 162684 h 415126"/>
                <a:gd name="connsiteX4" fmla="*/ 600138 w 600138"/>
                <a:gd name="connsiteY4" fmla="*/ 415126 h 415126"/>
                <a:gd name="connsiteX5" fmla="*/ 454283 w 600138"/>
                <a:gd name="connsiteY5" fmla="*/ 288905 h 415126"/>
                <a:gd name="connsiteX6" fmla="*/ 196231 w 600138"/>
                <a:gd name="connsiteY6" fmla="*/ 311345 h 415126"/>
                <a:gd name="connsiteX7" fmla="*/ 0 w 600138"/>
                <a:gd name="connsiteY7" fmla="*/ 148659 h 41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138" h="415126">
                  <a:moveTo>
                    <a:pt x="0" y="148659"/>
                  </a:moveTo>
                  <a:lnTo>
                    <a:pt x="297208" y="117804"/>
                  </a:lnTo>
                  <a:lnTo>
                    <a:pt x="168181" y="0"/>
                  </a:lnTo>
                  <a:lnTo>
                    <a:pt x="600138" y="162684"/>
                  </a:lnTo>
                  <a:lnTo>
                    <a:pt x="600138" y="415126"/>
                  </a:lnTo>
                  <a:lnTo>
                    <a:pt x="454283" y="288905"/>
                  </a:lnTo>
                  <a:lnTo>
                    <a:pt x="196231" y="311345"/>
                  </a:lnTo>
                  <a:lnTo>
                    <a:pt x="0" y="148659"/>
                  </a:lnTo>
                  <a:close/>
                </a:path>
              </a:pathLst>
            </a:cu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1466489" y="4270075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X</a:t>
              </a:r>
              <a:endParaRPr lang="en-US" i="1" dirty="0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3991153" y="3257909"/>
              <a:ext cx="3048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Y</a:t>
              </a:r>
              <a:endParaRPr lang="en-US" i="1" dirty="0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1492369" y="2199735"/>
              <a:ext cx="13876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Isotropic stiffness </a:t>
              </a:r>
              <a:r>
                <a:rPr lang="en-US" sz="1200" i="1" dirty="0" smtClean="0"/>
                <a:t>k</a:t>
              </a:r>
              <a:endParaRPr lang="en-US" sz="1200" i="1" dirty="0"/>
            </a:p>
          </p:txBody>
        </p:sp>
        <p:sp>
          <p:nvSpPr>
            <p:cNvPr id="28" name="Forme libre 27"/>
            <p:cNvSpPr/>
            <p:nvPr/>
          </p:nvSpPr>
          <p:spPr>
            <a:xfrm>
              <a:off x="2284015" y="3017970"/>
              <a:ext cx="346935" cy="787220"/>
            </a:xfrm>
            <a:custGeom>
              <a:avLst/>
              <a:gdLst>
                <a:gd name="connsiteX0" fmla="*/ 0 w 132803"/>
                <a:gd name="connsiteY0" fmla="*/ 544152 h 544152"/>
                <a:gd name="connsiteX1" fmla="*/ 44878 w 132803"/>
                <a:gd name="connsiteY1" fmla="*/ 499274 h 544152"/>
                <a:gd name="connsiteX2" fmla="*/ 89757 w 132803"/>
                <a:gd name="connsiteY2" fmla="*/ 387078 h 544152"/>
                <a:gd name="connsiteX3" fmla="*/ 129025 w 132803"/>
                <a:gd name="connsiteY3" fmla="*/ 173905 h 544152"/>
                <a:gd name="connsiteX4" fmla="*/ 129025 w 132803"/>
                <a:gd name="connsiteY4" fmla="*/ 0 h 544152"/>
                <a:gd name="connsiteX0" fmla="*/ 0 w 346935"/>
                <a:gd name="connsiteY0" fmla="*/ 787220 h 787220"/>
                <a:gd name="connsiteX1" fmla="*/ 259010 w 346935"/>
                <a:gd name="connsiteY1" fmla="*/ 499274 h 787220"/>
                <a:gd name="connsiteX2" fmla="*/ 303889 w 346935"/>
                <a:gd name="connsiteY2" fmla="*/ 387078 h 787220"/>
                <a:gd name="connsiteX3" fmla="*/ 343157 w 346935"/>
                <a:gd name="connsiteY3" fmla="*/ 173905 h 787220"/>
                <a:gd name="connsiteX4" fmla="*/ 343157 w 346935"/>
                <a:gd name="connsiteY4" fmla="*/ 0 h 787220"/>
                <a:gd name="connsiteX0" fmla="*/ 0 w 346935"/>
                <a:gd name="connsiteY0" fmla="*/ 787220 h 787220"/>
                <a:gd name="connsiteX1" fmla="*/ 259010 w 346935"/>
                <a:gd name="connsiteY1" fmla="*/ 499274 h 787220"/>
                <a:gd name="connsiteX2" fmla="*/ 303889 w 346935"/>
                <a:gd name="connsiteY2" fmla="*/ 387078 h 787220"/>
                <a:gd name="connsiteX3" fmla="*/ 343157 w 346935"/>
                <a:gd name="connsiteY3" fmla="*/ 173905 h 787220"/>
                <a:gd name="connsiteX4" fmla="*/ 343157 w 346935"/>
                <a:gd name="connsiteY4" fmla="*/ 0 h 787220"/>
                <a:gd name="connsiteX0" fmla="*/ 0 w 346935"/>
                <a:gd name="connsiteY0" fmla="*/ 787220 h 787220"/>
                <a:gd name="connsiteX1" fmla="*/ 259010 w 346935"/>
                <a:gd name="connsiteY1" fmla="*/ 499274 h 787220"/>
                <a:gd name="connsiteX2" fmla="*/ 303889 w 346935"/>
                <a:gd name="connsiteY2" fmla="*/ 387078 h 787220"/>
                <a:gd name="connsiteX3" fmla="*/ 343157 w 346935"/>
                <a:gd name="connsiteY3" fmla="*/ 173905 h 787220"/>
                <a:gd name="connsiteX4" fmla="*/ 343157 w 346935"/>
                <a:gd name="connsiteY4" fmla="*/ 0 h 787220"/>
                <a:gd name="connsiteX0" fmla="*/ 0 w 346935"/>
                <a:gd name="connsiteY0" fmla="*/ 787220 h 787220"/>
                <a:gd name="connsiteX1" fmla="*/ 259010 w 346935"/>
                <a:gd name="connsiteY1" fmla="*/ 499274 h 787220"/>
                <a:gd name="connsiteX2" fmla="*/ 303889 w 346935"/>
                <a:gd name="connsiteY2" fmla="*/ 387078 h 787220"/>
                <a:gd name="connsiteX3" fmla="*/ 343157 w 346935"/>
                <a:gd name="connsiteY3" fmla="*/ 173905 h 787220"/>
                <a:gd name="connsiteX4" fmla="*/ 343157 w 346935"/>
                <a:gd name="connsiteY4" fmla="*/ 0 h 787220"/>
                <a:gd name="connsiteX0" fmla="*/ 0 w 346935"/>
                <a:gd name="connsiteY0" fmla="*/ 787220 h 787220"/>
                <a:gd name="connsiteX1" fmla="*/ 259010 w 346935"/>
                <a:gd name="connsiteY1" fmla="*/ 499274 h 787220"/>
                <a:gd name="connsiteX2" fmla="*/ 303889 w 346935"/>
                <a:gd name="connsiteY2" fmla="*/ 387078 h 787220"/>
                <a:gd name="connsiteX3" fmla="*/ 343157 w 346935"/>
                <a:gd name="connsiteY3" fmla="*/ 173905 h 787220"/>
                <a:gd name="connsiteX4" fmla="*/ 343157 w 346935"/>
                <a:gd name="connsiteY4" fmla="*/ 0 h 787220"/>
                <a:gd name="connsiteX0" fmla="*/ 0 w 346935"/>
                <a:gd name="connsiteY0" fmla="*/ 787220 h 787220"/>
                <a:gd name="connsiteX1" fmla="*/ 230074 w 346935"/>
                <a:gd name="connsiteY1" fmla="*/ 536892 h 787220"/>
                <a:gd name="connsiteX2" fmla="*/ 303889 w 346935"/>
                <a:gd name="connsiteY2" fmla="*/ 387078 h 787220"/>
                <a:gd name="connsiteX3" fmla="*/ 343157 w 346935"/>
                <a:gd name="connsiteY3" fmla="*/ 173905 h 787220"/>
                <a:gd name="connsiteX4" fmla="*/ 343157 w 346935"/>
                <a:gd name="connsiteY4" fmla="*/ 0 h 78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6935" h="787220">
                  <a:moveTo>
                    <a:pt x="0" y="787220"/>
                  </a:moveTo>
                  <a:cubicBezTo>
                    <a:pt x="14959" y="777870"/>
                    <a:pt x="179426" y="603582"/>
                    <a:pt x="230074" y="536892"/>
                  </a:cubicBezTo>
                  <a:cubicBezTo>
                    <a:pt x="280722" y="470202"/>
                    <a:pt x="285042" y="447576"/>
                    <a:pt x="303889" y="387078"/>
                  </a:cubicBezTo>
                  <a:cubicBezTo>
                    <a:pt x="322736" y="326580"/>
                    <a:pt x="336612" y="238418"/>
                    <a:pt x="343157" y="173905"/>
                  </a:cubicBezTo>
                  <a:cubicBezTo>
                    <a:pt x="349702" y="109392"/>
                    <a:pt x="346429" y="54696"/>
                    <a:pt x="343157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5439696" y="2592699"/>
            <a:ext cx="5801592" cy="3299143"/>
            <a:chOff x="5517334" y="2661710"/>
            <a:chExt cx="5801592" cy="3299143"/>
          </a:xfrm>
        </p:grpSpPr>
        <p:grpSp>
          <p:nvGrpSpPr>
            <p:cNvPr id="17" name="Groupe 16"/>
            <p:cNvGrpSpPr/>
            <p:nvPr/>
          </p:nvGrpSpPr>
          <p:grpSpPr>
            <a:xfrm>
              <a:off x="5517334" y="2661710"/>
              <a:ext cx="5801592" cy="3299143"/>
              <a:chOff x="5525960" y="2144125"/>
              <a:chExt cx="5801592" cy="3299143"/>
            </a:xfrm>
          </p:grpSpPr>
          <p:pic>
            <p:nvPicPr>
              <p:cNvPr id="40" name="Image 3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5960" y="2144125"/>
                <a:ext cx="5801592" cy="3299143"/>
              </a:xfrm>
              <a:prstGeom prst="rect">
                <a:avLst/>
              </a:prstGeom>
            </p:spPr>
          </p:pic>
          <p:sp>
            <p:nvSpPr>
              <p:cNvPr id="8" name="Rectangle 7"/>
              <p:cNvSpPr/>
              <p:nvPr/>
            </p:nvSpPr>
            <p:spPr>
              <a:xfrm>
                <a:off x="10092906" y="2475780"/>
                <a:ext cx="250166" cy="2242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53615" y="4185263"/>
              <a:ext cx="789204" cy="231462"/>
            </a:xfrm>
            <a:prstGeom prst="rect">
              <a:avLst/>
            </a:prstGeom>
          </p:spPr>
        </p:pic>
        <p:pic>
          <p:nvPicPr>
            <p:cNvPr id="27" name="Image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735696" y="3262237"/>
              <a:ext cx="718855" cy="210830"/>
            </a:xfrm>
            <a:prstGeom prst="rect">
              <a:avLst/>
            </a:prstGeom>
          </p:spPr>
        </p:pic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60824" y="4280154"/>
              <a:ext cx="940106" cy="240088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5325374" y="758497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 smtClean="0">
                <a:latin typeface="NimbusRomNo9L-Regu"/>
              </a:rPr>
              <a:t>The </a:t>
            </a:r>
            <a:r>
              <a:rPr lang="en-US" sz="1600" dirty="0">
                <a:latin typeface="NimbusRomNo9L-Regu"/>
              </a:rPr>
              <a:t>slider follows a </a:t>
            </a:r>
            <a:r>
              <a:rPr lang="en-US" sz="1600" dirty="0" err="1">
                <a:latin typeface="NimbusRomNo9L-Regu"/>
              </a:rPr>
              <a:t>tractrix</a:t>
            </a:r>
            <a:r>
              <a:rPr lang="en-US" sz="1600" dirty="0">
                <a:latin typeface="NimbusRomNo9L-Regu"/>
              </a:rPr>
              <a:t> curve on the moving </a:t>
            </a:r>
            <a:r>
              <a:rPr lang="en-US" sz="1600" dirty="0" smtClean="0">
                <a:latin typeface="NimbusRomNo9L-Regu"/>
              </a:rPr>
              <a:t>substrate</a:t>
            </a:r>
            <a:endParaRPr lang="fr-FR" sz="1600" dirty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955" y="1070213"/>
            <a:ext cx="1465953" cy="146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6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490451" y="523701"/>
            <a:ext cx="11122429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62458" y="105963"/>
            <a:ext cx="4838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Broken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line </a:t>
            </a:r>
            <a:r>
              <a:rPr lang="fr-FR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trajectories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: </a:t>
            </a:r>
            <a:r>
              <a:rPr lang="fr-FR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finite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size contact</a:t>
            </a:r>
            <a:endParaRPr lang="fr-FR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76648" y="714267"/>
            <a:ext cx="3871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Glass / PDMS single asperity contact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73770" y="4790735"/>
            <a:ext cx="6834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Contact size </a:t>
            </a:r>
            <a:r>
              <a:rPr lang="en-US" i="1" dirty="0" smtClean="0"/>
              <a:t>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Tribo</a:t>
            </a:r>
            <a:r>
              <a:rPr lang="en-US" dirty="0" smtClean="0"/>
              <a:t>-elastic length arises from the elasticity of the rubber substrate</a:t>
            </a:r>
            <a:endParaRPr lang="en-US" dirty="0"/>
          </a:p>
        </p:txBody>
      </p:sp>
      <p:sp>
        <p:nvSpPr>
          <p:cNvPr id="16" name="ZoneTexte 15"/>
          <p:cNvSpPr txBox="1"/>
          <p:nvPr/>
        </p:nvSpPr>
        <p:spPr>
          <a:xfrm>
            <a:off x="6367318" y="708769"/>
            <a:ext cx="5657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Components </a:t>
            </a:r>
            <a:r>
              <a:rPr lang="en-US" sz="1600" i="1" dirty="0" err="1" smtClean="0">
                <a:solidFill>
                  <a:srgbClr val="002060"/>
                </a:solidFill>
              </a:rPr>
              <a:t>F</a:t>
            </a:r>
            <a:r>
              <a:rPr lang="en-US" sz="1600" i="1" baseline="-25000" dirty="0" err="1" smtClean="0">
                <a:solidFill>
                  <a:srgbClr val="002060"/>
                </a:solidFill>
              </a:rPr>
              <a:t>x</a:t>
            </a:r>
            <a:r>
              <a:rPr lang="en-US" sz="1600" i="1" baseline="-25000" dirty="0" smtClean="0">
                <a:solidFill>
                  <a:srgbClr val="002060"/>
                </a:solidFill>
              </a:rPr>
              <a:t> </a:t>
            </a:r>
            <a:r>
              <a:rPr lang="en-US" sz="1600" i="1" dirty="0" smtClean="0">
                <a:solidFill>
                  <a:srgbClr val="002060"/>
                </a:solidFill>
              </a:rPr>
              <a:t>, </a:t>
            </a:r>
            <a:r>
              <a:rPr lang="en-US" sz="1600" i="1" dirty="0" err="1" smtClean="0">
                <a:solidFill>
                  <a:srgbClr val="002060"/>
                </a:solidFill>
              </a:rPr>
              <a:t>F</a:t>
            </a:r>
            <a:r>
              <a:rPr lang="en-US" sz="1600" i="1" baseline="-25000" dirty="0" err="1" smtClean="0">
                <a:solidFill>
                  <a:srgbClr val="002060"/>
                </a:solidFill>
              </a:rPr>
              <a:t>y</a:t>
            </a:r>
            <a:r>
              <a:rPr lang="en-US" sz="1600" dirty="0" smtClean="0">
                <a:solidFill>
                  <a:srgbClr val="002060"/>
                </a:solidFill>
              </a:rPr>
              <a:t> of the lateral force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2060"/>
                </a:solidFill>
              </a:rPr>
              <a:t>Displacement/velocity  fields at the surface of the PDMS substrate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484038" y="4090290"/>
            <a:ext cx="10166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Surface marked</a:t>
            </a:r>
          </a:p>
          <a:p>
            <a:r>
              <a:rPr lang="en-US" sz="1000" dirty="0" smtClean="0"/>
              <a:t>PDMS substrate</a:t>
            </a:r>
            <a:endParaRPr lang="en-US" sz="1000" dirty="0"/>
          </a:p>
        </p:txBody>
      </p:sp>
      <p:grpSp>
        <p:nvGrpSpPr>
          <p:cNvPr id="34" name="Groupe 33"/>
          <p:cNvGrpSpPr/>
          <p:nvPr/>
        </p:nvGrpSpPr>
        <p:grpSpPr>
          <a:xfrm>
            <a:off x="911498" y="1307269"/>
            <a:ext cx="4097547" cy="2171963"/>
            <a:chOff x="0" y="1045060"/>
            <a:chExt cx="4097547" cy="2171963"/>
          </a:xfrm>
        </p:grpSpPr>
        <p:sp>
          <p:nvSpPr>
            <p:cNvPr id="5" name="Cube 4"/>
            <p:cNvSpPr/>
            <p:nvPr/>
          </p:nvSpPr>
          <p:spPr>
            <a:xfrm>
              <a:off x="1230346" y="1484237"/>
              <a:ext cx="2867201" cy="1732786"/>
            </a:xfrm>
            <a:prstGeom prst="cube">
              <a:avLst>
                <a:gd name="adj" fmla="val 74952"/>
              </a:avLst>
            </a:prstGeom>
            <a:solidFill>
              <a:srgbClr val="FFFFCC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Ellipse 5"/>
            <p:cNvSpPr/>
            <p:nvPr/>
          </p:nvSpPr>
          <p:spPr>
            <a:xfrm>
              <a:off x="1580172" y="1556279"/>
              <a:ext cx="1766866" cy="412673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Arc 6"/>
            <p:cNvSpPr/>
            <p:nvPr/>
          </p:nvSpPr>
          <p:spPr>
            <a:xfrm rot="5400000">
              <a:off x="1807638" y="811522"/>
              <a:ext cx="1311935" cy="1779012"/>
            </a:xfrm>
            <a:prstGeom prst="arc">
              <a:avLst>
                <a:gd name="adj1" fmla="val 16532034"/>
                <a:gd name="adj2" fmla="val 5165038"/>
              </a:avLst>
            </a:prstGeom>
            <a:solidFill>
              <a:schemeClr val="accent1">
                <a:lumMod val="40000"/>
                <a:lumOff val="60000"/>
                <a:alpha val="5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Ellipse 7"/>
            <p:cNvSpPr/>
            <p:nvPr/>
          </p:nvSpPr>
          <p:spPr>
            <a:xfrm>
              <a:off x="2202779" y="2219184"/>
              <a:ext cx="512037" cy="119591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569344" y="1587261"/>
              <a:ext cx="901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Glass lens</a:t>
              </a:r>
            </a:p>
            <a:p>
              <a:r>
                <a:rPr lang="en-US" sz="1200" i="1" dirty="0" smtClean="0"/>
                <a:t>R</a:t>
              </a:r>
              <a:r>
                <a:rPr lang="en-US" sz="1200" dirty="0" smtClean="0"/>
                <a:t>=12.9 mm</a:t>
              </a: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0" y="2743199"/>
              <a:ext cx="117621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PDMS substrate</a:t>
              </a:r>
              <a:endParaRPr lang="en-US" sz="1200" dirty="0"/>
            </a:p>
          </p:txBody>
        </p:sp>
        <p:sp>
          <p:nvSpPr>
            <p:cNvPr id="23" name="Flèche vers le bas 67"/>
            <p:cNvSpPr/>
            <p:nvPr/>
          </p:nvSpPr>
          <p:spPr>
            <a:xfrm rot="3230669">
              <a:off x="1801019" y="2790345"/>
              <a:ext cx="271625" cy="459712"/>
            </a:xfrm>
            <a:custGeom>
              <a:avLst/>
              <a:gdLst>
                <a:gd name="connsiteX0" fmla="*/ 0 w 354296"/>
                <a:gd name="connsiteY0" fmla="*/ 409783 h 586931"/>
                <a:gd name="connsiteX1" fmla="*/ 125711 w 354296"/>
                <a:gd name="connsiteY1" fmla="*/ 409783 h 586931"/>
                <a:gd name="connsiteX2" fmla="*/ 125711 w 354296"/>
                <a:gd name="connsiteY2" fmla="*/ 0 h 586931"/>
                <a:gd name="connsiteX3" fmla="*/ 228585 w 354296"/>
                <a:gd name="connsiteY3" fmla="*/ 0 h 586931"/>
                <a:gd name="connsiteX4" fmla="*/ 228585 w 354296"/>
                <a:gd name="connsiteY4" fmla="*/ 409783 h 586931"/>
                <a:gd name="connsiteX5" fmla="*/ 354296 w 354296"/>
                <a:gd name="connsiteY5" fmla="*/ 409783 h 586931"/>
                <a:gd name="connsiteX6" fmla="*/ 177148 w 354296"/>
                <a:gd name="connsiteY6" fmla="*/ 586931 h 586931"/>
                <a:gd name="connsiteX7" fmla="*/ 0 w 354296"/>
                <a:gd name="connsiteY7" fmla="*/ 409783 h 586931"/>
                <a:gd name="connsiteX0" fmla="*/ 0 w 354296"/>
                <a:gd name="connsiteY0" fmla="*/ 409783 h 586931"/>
                <a:gd name="connsiteX1" fmla="*/ 125711 w 354296"/>
                <a:gd name="connsiteY1" fmla="*/ 409783 h 586931"/>
                <a:gd name="connsiteX2" fmla="*/ 91711 w 354296"/>
                <a:gd name="connsiteY2" fmla="*/ 172685 h 586931"/>
                <a:gd name="connsiteX3" fmla="*/ 228585 w 354296"/>
                <a:gd name="connsiteY3" fmla="*/ 0 h 586931"/>
                <a:gd name="connsiteX4" fmla="*/ 228585 w 354296"/>
                <a:gd name="connsiteY4" fmla="*/ 409783 h 586931"/>
                <a:gd name="connsiteX5" fmla="*/ 354296 w 354296"/>
                <a:gd name="connsiteY5" fmla="*/ 409783 h 586931"/>
                <a:gd name="connsiteX6" fmla="*/ 177148 w 354296"/>
                <a:gd name="connsiteY6" fmla="*/ 586931 h 586931"/>
                <a:gd name="connsiteX7" fmla="*/ 0 w 354296"/>
                <a:gd name="connsiteY7" fmla="*/ 409783 h 586931"/>
                <a:gd name="connsiteX0" fmla="*/ 0 w 374594"/>
                <a:gd name="connsiteY0" fmla="*/ 409783 h 586931"/>
                <a:gd name="connsiteX1" fmla="*/ 125711 w 374594"/>
                <a:gd name="connsiteY1" fmla="*/ 409783 h 586931"/>
                <a:gd name="connsiteX2" fmla="*/ 91711 w 374594"/>
                <a:gd name="connsiteY2" fmla="*/ 172685 h 586931"/>
                <a:gd name="connsiteX3" fmla="*/ 228585 w 374594"/>
                <a:gd name="connsiteY3" fmla="*/ 0 h 586931"/>
                <a:gd name="connsiteX4" fmla="*/ 228585 w 374594"/>
                <a:gd name="connsiteY4" fmla="*/ 409783 h 586931"/>
                <a:gd name="connsiteX5" fmla="*/ 374594 w 374594"/>
                <a:gd name="connsiteY5" fmla="*/ 246839 h 586931"/>
                <a:gd name="connsiteX6" fmla="*/ 177148 w 374594"/>
                <a:gd name="connsiteY6" fmla="*/ 586931 h 586931"/>
                <a:gd name="connsiteX7" fmla="*/ 0 w 374594"/>
                <a:gd name="connsiteY7" fmla="*/ 409783 h 586931"/>
                <a:gd name="connsiteX0" fmla="*/ 0 w 391756"/>
                <a:gd name="connsiteY0" fmla="*/ 568435 h 586931"/>
                <a:gd name="connsiteX1" fmla="*/ 142873 w 391756"/>
                <a:gd name="connsiteY1" fmla="*/ 409783 h 586931"/>
                <a:gd name="connsiteX2" fmla="*/ 108873 w 391756"/>
                <a:gd name="connsiteY2" fmla="*/ 172685 h 586931"/>
                <a:gd name="connsiteX3" fmla="*/ 245747 w 391756"/>
                <a:gd name="connsiteY3" fmla="*/ 0 h 586931"/>
                <a:gd name="connsiteX4" fmla="*/ 245747 w 391756"/>
                <a:gd name="connsiteY4" fmla="*/ 409783 h 586931"/>
                <a:gd name="connsiteX5" fmla="*/ 391756 w 391756"/>
                <a:gd name="connsiteY5" fmla="*/ 246839 h 586931"/>
                <a:gd name="connsiteX6" fmla="*/ 194310 w 391756"/>
                <a:gd name="connsiteY6" fmla="*/ 586931 h 586931"/>
                <a:gd name="connsiteX7" fmla="*/ 0 w 391756"/>
                <a:gd name="connsiteY7" fmla="*/ 568435 h 586931"/>
                <a:gd name="connsiteX0" fmla="*/ 0 w 391756"/>
                <a:gd name="connsiteY0" fmla="*/ 568435 h 586931"/>
                <a:gd name="connsiteX1" fmla="*/ 142873 w 391756"/>
                <a:gd name="connsiteY1" fmla="*/ 409783 h 586931"/>
                <a:gd name="connsiteX2" fmla="*/ 108873 w 391756"/>
                <a:gd name="connsiteY2" fmla="*/ 172685 h 586931"/>
                <a:gd name="connsiteX3" fmla="*/ 245747 w 391756"/>
                <a:gd name="connsiteY3" fmla="*/ 0 h 586931"/>
                <a:gd name="connsiteX4" fmla="*/ 248008 w 391756"/>
                <a:gd name="connsiteY4" fmla="*/ 321112 h 586931"/>
                <a:gd name="connsiteX5" fmla="*/ 391756 w 391756"/>
                <a:gd name="connsiteY5" fmla="*/ 246839 h 586931"/>
                <a:gd name="connsiteX6" fmla="*/ 194310 w 391756"/>
                <a:gd name="connsiteY6" fmla="*/ 586931 h 586931"/>
                <a:gd name="connsiteX7" fmla="*/ 0 w 391756"/>
                <a:gd name="connsiteY7" fmla="*/ 568435 h 586931"/>
                <a:gd name="connsiteX0" fmla="*/ 0 w 398197"/>
                <a:gd name="connsiteY0" fmla="*/ 568435 h 586931"/>
                <a:gd name="connsiteX1" fmla="*/ 142873 w 398197"/>
                <a:gd name="connsiteY1" fmla="*/ 409783 h 586931"/>
                <a:gd name="connsiteX2" fmla="*/ 108873 w 398197"/>
                <a:gd name="connsiteY2" fmla="*/ 172685 h 586931"/>
                <a:gd name="connsiteX3" fmla="*/ 245747 w 398197"/>
                <a:gd name="connsiteY3" fmla="*/ 0 h 586931"/>
                <a:gd name="connsiteX4" fmla="*/ 248008 w 398197"/>
                <a:gd name="connsiteY4" fmla="*/ 321112 h 586931"/>
                <a:gd name="connsiteX5" fmla="*/ 398197 w 398197"/>
                <a:gd name="connsiteY5" fmla="*/ 133431 h 586931"/>
                <a:gd name="connsiteX6" fmla="*/ 194310 w 398197"/>
                <a:gd name="connsiteY6" fmla="*/ 586931 h 586931"/>
                <a:gd name="connsiteX7" fmla="*/ 0 w 398197"/>
                <a:gd name="connsiteY7" fmla="*/ 568435 h 586931"/>
                <a:gd name="connsiteX0" fmla="*/ 0 w 389658"/>
                <a:gd name="connsiteY0" fmla="*/ 623309 h 623309"/>
                <a:gd name="connsiteX1" fmla="*/ 134334 w 389658"/>
                <a:gd name="connsiteY1" fmla="*/ 409783 h 623309"/>
                <a:gd name="connsiteX2" fmla="*/ 100334 w 389658"/>
                <a:gd name="connsiteY2" fmla="*/ 172685 h 623309"/>
                <a:gd name="connsiteX3" fmla="*/ 237208 w 389658"/>
                <a:gd name="connsiteY3" fmla="*/ 0 h 623309"/>
                <a:gd name="connsiteX4" fmla="*/ 239469 w 389658"/>
                <a:gd name="connsiteY4" fmla="*/ 321112 h 623309"/>
                <a:gd name="connsiteX5" fmla="*/ 389658 w 389658"/>
                <a:gd name="connsiteY5" fmla="*/ 133431 h 623309"/>
                <a:gd name="connsiteX6" fmla="*/ 185771 w 389658"/>
                <a:gd name="connsiteY6" fmla="*/ 586931 h 623309"/>
                <a:gd name="connsiteX7" fmla="*/ 0 w 389658"/>
                <a:gd name="connsiteY7" fmla="*/ 623309 h 623309"/>
                <a:gd name="connsiteX0" fmla="*/ 0 w 389658"/>
                <a:gd name="connsiteY0" fmla="*/ 623309 h 623309"/>
                <a:gd name="connsiteX1" fmla="*/ 134334 w 389658"/>
                <a:gd name="connsiteY1" fmla="*/ 409783 h 623309"/>
                <a:gd name="connsiteX2" fmla="*/ 100334 w 389658"/>
                <a:gd name="connsiteY2" fmla="*/ 172685 h 623309"/>
                <a:gd name="connsiteX3" fmla="*/ 237208 w 389658"/>
                <a:gd name="connsiteY3" fmla="*/ 0 h 623309"/>
                <a:gd name="connsiteX4" fmla="*/ 259327 w 389658"/>
                <a:gd name="connsiteY4" fmla="*/ 293934 h 623309"/>
                <a:gd name="connsiteX5" fmla="*/ 389658 w 389658"/>
                <a:gd name="connsiteY5" fmla="*/ 133431 h 623309"/>
                <a:gd name="connsiteX6" fmla="*/ 185771 w 389658"/>
                <a:gd name="connsiteY6" fmla="*/ 586931 h 623309"/>
                <a:gd name="connsiteX7" fmla="*/ 0 w 389658"/>
                <a:gd name="connsiteY7" fmla="*/ 623309 h 623309"/>
                <a:gd name="connsiteX0" fmla="*/ 0 w 389658"/>
                <a:gd name="connsiteY0" fmla="*/ 623309 h 623309"/>
                <a:gd name="connsiteX1" fmla="*/ 128064 w 389658"/>
                <a:gd name="connsiteY1" fmla="*/ 446889 h 623309"/>
                <a:gd name="connsiteX2" fmla="*/ 100334 w 389658"/>
                <a:gd name="connsiteY2" fmla="*/ 172685 h 623309"/>
                <a:gd name="connsiteX3" fmla="*/ 237208 w 389658"/>
                <a:gd name="connsiteY3" fmla="*/ 0 h 623309"/>
                <a:gd name="connsiteX4" fmla="*/ 259327 w 389658"/>
                <a:gd name="connsiteY4" fmla="*/ 293934 h 623309"/>
                <a:gd name="connsiteX5" fmla="*/ 389658 w 389658"/>
                <a:gd name="connsiteY5" fmla="*/ 133431 h 623309"/>
                <a:gd name="connsiteX6" fmla="*/ 185771 w 389658"/>
                <a:gd name="connsiteY6" fmla="*/ 586931 h 623309"/>
                <a:gd name="connsiteX7" fmla="*/ 0 w 389658"/>
                <a:gd name="connsiteY7" fmla="*/ 623309 h 623309"/>
                <a:gd name="connsiteX0" fmla="*/ 0 w 420665"/>
                <a:gd name="connsiteY0" fmla="*/ 656235 h 656235"/>
                <a:gd name="connsiteX1" fmla="*/ 159071 w 420665"/>
                <a:gd name="connsiteY1" fmla="*/ 446889 h 656235"/>
                <a:gd name="connsiteX2" fmla="*/ 131341 w 420665"/>
                <a:gd name="connsiteY2" fmla="*/ 172685 h 656235"/>
                <a:gd name="connsiteX3" fmla="*/ 268215 w 420665"/>
                <a:gd name="connsiteY3" fmla="*/ 0 h 656235"/>
                <a:gd name="connsiteX4" fmla="*/ 290334 w 420665"/>
                <a:gd name="connsiteY4" fmla="*/ 293934 h 656235"/>
                <a:gd name="connsiteX5" fmla="*/ 420665 w 420665"/>
                <a:gd name="connsiteY5" fmla="*/ 133431 h 656235"/>
                <a:gd name="connsiteX6" fmla="*/ 216778 w 420665"/>
                <a:gd name="connsiteY6" fmla="*/ 586931 h 656235"/>
                <a:gd name="connsiteX7" fmla="*/ 0 w 420665"/>
                <a:gd name="connsiteY7" fmla="*/ 656235 h 656235"/>
                <a:gd name="connsiteX0" fmla="*/ 0 w 413696"/>
                <a:gd name="connsiteY0" fmla="*/ 675223 h 675223"/>
                <a:gd name="connsiteX1" fmla="*/ 152102 w 413696"/>
                <a:gd name="connsiteY1" fmla="*/ 446889 h 675223"/>
                <a:gd name="connsiteX2" fmla="*/ 124372 w 413696"/>
                <a:gd name="connsiteY2" fmla="*/ 172685 h 675223"/>
                <a:gd name="connsiteX3" fmla="*/ 261246 w 413696"/>
                <a:gd name="connsiteY3" fmla="*/ 0 h 675223"/>
                <a:gd name="connsiteX4" fmla="*/ 283365 w 413696"/>
                <a:gd name="connsiteY4" fmla="*/ 293934 h 675223"/>
                <a:gd name="connsiteX5" fmla="*/ 413696 w 413696"/>
                <a:gd name="connsiteY5" fmla="*/ 133431 h 675223"/>
                <a:gd name="connsiteX6" fmla="*/ 209809 w 413696"/>
                <a:gd name="connsiteY6" fmla="*/ 586931 h 675223"/>
                <a:gd name="connsiteX7" fmla="*/ 0 w 413696"/>
                <a:gd name="connsiteY7" fmla="*/ 675223 h 675223"/>
                <a:gd name="connsiteX0" fmla="*/ 0 w 413696"/>
                <a:gd name="connsiteY0" fmla="*/ 675223 h 675223"/>
                <a:gd name="connsiteX1" fmla="*/ 112385 w 413696"/>
                <a:gd name="connsiteY1" fmla="*/ 501242 h 675223"/>
                <a:gd name="connsiteX2" fmla="*/ 124372 w 413696"/>
                <a:gd name="connsiteY2" fmla="*/ 172685 h 675223"/>
                <a:gd name="connsiteX3" fmla="*/ 261246 w 413696"/>
                <a:gd name="connsiteY3" fmla="*/ 0 h 675223"/>
                <a:gd name="connsiteX4" fmla="*/ 283365 w 413696"/>
                <a:gd name="connsiteY4" fmla="*/ 293934 h 675223"/>
                <a:gd name="connsiteX5" fmla="*/ 413696 w 413696"/>
                <a:gd name="connsiteY5" fmla="*/ 133431 h 675223"/>
                <a:gd name="connsiteX6" fmla="*/ 209809 w 413696"/>
                <a:gd name="connsiteY6" fmla="*/ 586931 h 675223"/>
                <a:gd name="connsiteX7" fmla="*/ 0 w 413696"/>
                <a:gd name="connsiteY7" fmla="*/ 675223 h 675223"/>
                <a:gd name="connsiteX0" fmla="*/ 0 w 413696"/>
                <a:gd name="connsiteY0" fmla="*/ 675223 h 675223"/>
                <a:gd name="connsiteX1" fmla="*/ 112385 w 413696"/>
                <a:gd name="connsiteY1" fmla="*/ 501242 h 675223"/>
                <a:gd name="connsiteX2" fmla="*/ 81346 w 413696"/>
                <a:gd name="connsiteY2" fmla="*/ 231568 h 675223"/>
                <a:gd name="connsiteX3" fmla="*/ 261246 w 413696"/>
                <a:gd name="connsiteY3" fmla="*/ 0 h 675223"/>
                <a:gd name="connsiteX4" fmla="*/ 283365 w 413696"/>
                <a:gd name="connsiteY4" fmla="*/ 293934 h 675223"/>
                <a:gd name="connsiteX5" fmla="*/ 413696 w 413696"/>
                <a:gd name="connsiteY5" fmla="*/ 133431 h 675223"/>
                <a:gd name="connsiteX6" fmla="*/ 209809 w 413696"/>
                <a:gd name="connsiteY6" fmla="*/ 586931 h 675223"/>
                <a:gd name="connsiteX7" fmla="*/ 0 w 413696"/>
                <a:gd name="connsiteY7" fmla="*/ 675223 h 6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3696" h="675223">
                  <a:moveTo>
                    <a:pt x="0" y="675223"/>
                  </a:moveTo>
                  <a:lnTo>
                    <a:pt x="112385" y="501242"/>
                  </a:lnTo>
                  <a:lnTo>
                    <a:pt x="81346" y="231568"/>
                  </a:lnTo>
                  <a:lnTo>
                    <a:pt x="261246" y="0"/>
                  </a:lnTo>
                  <a:cubicBezTo>
                    <a:pt x="262000" y="107037"/>
                    <a:pt x="282611" y="186897"/>
                    <a:pt x="283365" y="293934"/>
                  </a:cubicBezTo>
                  <a:lnTo>
                    <a:pt x="413696" y="133431"/>
                  </a:lnTo>
                  <a:lnTo>
                    <a:pt x="209809" y="586931"/>
                  </a:lnTo>
                  <a:lnTo>
                    <a:pt x="0" y="675223"/>
                  </a:lnTo>
                  <a:close/>
                </a:path>
              </a:pathLst>
            </a:cu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 droite 69"/>
            <p:cNvSpPr/>
            <p:nvPr/>
          </p:nvSpPr>
          <p:spPr>
            <a:xfrm flipV="1">
              <a:off x="3458657" y="2140732"/>
              <a:ext cx="338249" cy="249392"/>
            </a:xfrm>
            <a:custGeom>
              <a:avLst/>
              <a:gdLst>
                <a:gd name="connsiteX0" fmla="*/ 0 w 448786"/>
                <a:gd name="connsiteY0" fmla="*/ 92562 h 370248"/>
                <a:gd name="connsiteX1" fmla="*/ 263662 w 448786"/>
                <a:gd name="connsiteY1" fmla="*/ 92562 h 370248"/>
                <a:gd name="connsiteX2" fmla="*/ 263662 w 448786"/>
                <a:gd name="connsiteY2" fmla="*/ 0 h 370248"/>
                <a:gd name="connsiteX3" fmla="*/ 448786 w 448786"/>
                <a:gd name="connsiteY3" fmla="*/ 185124 h 370248"/>
                <a:gd name="connsiteX4" fmla="*/ 263662 w 448786"/>
                <a:gd name="connsiteY4" fmla="*/ 370248 h 370248"/>
                <a:gd name="connsiteX5" fmla="*/ 263662 w 448786"/>
                <a:gd name="connsiteY5" fmla="*/ 277686 h 370248"/>
                <a:gd name="connsiteX6" fmla="*/ 0 w 448786"/>
                <a:gd name="connsiteY6" fmla="*/ 277686 h 370248"/>
                <a:gd name="connsiteX7" fmla="*/ 0 w 448786"/>
                <a:gd name="connsiteY7" fmla="*/ 92562 h 370248"/>
                <a:gd name="connsiteX0" fmla="*/ 0 w 611470"/>
                <a:gd name="connsiteY0" fmla="*/ 176709 h 370248"/>
                <a:gd name="connsiteX1" fmla="*/ 426346 w 611470"/>
                <a:gd name="connsiteY1" fmla="*/ 92562 h 370248"/>
                <a:gd name="connsiteX2" fmla="*/ 426346 w 611470"/>
                <a:gd name="connsiteY2" fmla="*/ 0 h 370248"/>
                <a:gd name="connsiteX3" fmla="*/ 611470 w 611470"/>
                <a:gd name="connsiteY3" fmla="*/ 185124 h 370248"/>
                <a:gd name="connsiteX4" fmla="*/ 426346 w 611470"/>
                <a:gd name="connsiteY4" fmla="*/ 370248 h 370248"/>
                <a:gd name="connsiteX5" fmla="*/ 426346 w 611470"/>
                <a:gd name="connsiteY5" fmla="*/ 277686 h 370248"/>
                <a:gd name="connsiteX6" fmla="*/ 162684 w 611470"/>
                <a:gd name="connsiteY6" fmla="*/ 277686 h 370248"/>
                <a:gd name="connsiteX7" fmla="*/ 0 w 611470"/>
                <a:gd name="connsiteY7" fmla="*/ 176709 h 370248"/>
                <a:gd name="connsiteX0" fmla="*/ 0 w 611470"/>
                <a:gd name="connsiteY0" fmla="*/ 176709 h 370248"/>
                <a:gd name="connsiteX1" fmla="*/ 392687 w 611470"/>
                <a:gd name="connsiteY1" fmla="*/ 171099 h 370248"/>
                <a:gd name="connsiteX2" fmla="*/ 426346 w 611470"/>
                <a:gd name="connsiteY2" fmla="*/ 0 h 370248"/>
                <a:gd name="connsiteX3" fmla="*/ 611470 w 611470"/>
                <a:gd name="connsiteY3" fmla="*/ 185124 h 370248"/>
                <a:gd name="connsiteX4" fmla="*/ 426346 w 611470"/>
                <a:gd name="connsiteY4" fmla="*/ 370248 h 370248"/>
                <a:gd name="connsiteX5" fmla="*/ 426346 w 611470"/>
                <a:gd name="connsiteY5" fmla="*/ 277686 h 370248"/>
                <a:gd name="connsiteX6" fmla="*/ 162684 w 611470"/>
                <a:gd name="connsiteY6" fmla="*/ 277686 h 370248"/>
                <a:gd name="connsiteX7" fmla="*/ 0 w 611470"/>
                <a:gd name="connsiteY7" fmla="*/ 176709 h 370248"/>
                <a:gd name="connsiteX0" fmla="*/ 0 w 611470"/>
                <a:gd name="connsiteY0" fmla="*/ 120611 h 314150"/>
                <a:gd name="connsiteX1" fmla="*/ 392687 w 611470"/>
                <a:gd name="connsiteY1" fmla="*/ 115001 h 314150"/>
                <a:gd name="connsiteX2" fmla="*/ 190733 w 611470"/>
                <a:gd name="connsiteY2" fmla="*/ 0 h 314150"/>
                <a:gd name="connsiteX3" fmla="*/ 611470 w 611470"/>
                <a:gd name="connsiteY3" fmla="*/ 129026 h 314150"/>
                <a:gd name="connsiteX4" fmla="*/ 426346 w 611470"/>
                <a:gd name="connsiteY4" fmla="*/ 314150 h 314150"/>
                <a:gd name="connsiteX5" fmla="*/ 426346 w 611470"/>
                <a:gd name="connsiteY5" fmla="*/ 221588 h 314150"/>
                <a:gd name="connsiteX6" fmla="*/ 162684 w 611470"/>
                <a:gd name="connsiteY6" fmla="*/ 221588 h 314150"/>
                <a:gd name="connsiteX7" fmla="*/ 0 w 611470"/>
                <a:gd name="connsiteY7" fmla="*/ 120611 h 314150"/>
                <a:gd name="connsiteX0" fmla="*/ 0 w 611470"/>
                <a:gd name="connsiteY0" fmla="*/ 120611 h 381468"/>
                <a:gd name="connsiteX1" fmla="*/ 392687 w 611470"/>
                <a:gd name="connsiteY1" fmla="*/ 115001 h 381468"/>
                <a:gd name="connsiteX2" fmla="*/ 190733 w 611470"/>
                <a:gd name="connsiteY2" fmla="*/ 0 h 381468"/>
                <a:gd name="connsiteX3" fmla="*/ 611470 w 611470"/>
                <a:gd name="connsiteY3" fmla="*/ 129026 h 381468"/>
                <a:gd name="connsiteX4" fmla="*/ 611470 w 611470"/>
                <a:gd name="connsiteY4" fmla="*/ 381468 h 381468"/>
                <a:gd name="connsiteX5" fmla="*/ 426346 w 611470"/>
                <a:gd name="connsiteY5" fmla="*/ 221588 h 381468"/>
                <a:gd name="connsiteX6" fmla="*/ 162684 w 611470"/>
                <a:gd name="connsiteY6" fmla="*/ 221588 h 381468"/>
                <a:gd name="connsiteX7" fmla="*/ 0 w 611470"/>
                <a:gd name="connsiteY7" fmla="*/ 120611 h 381468"/>
                <a:gd name="connsiteX0" fmla="*/ 0 w 611470"/>
                <a:gd name="connsiteY0" fmla="*/ 120611 h 381468"/>
                <a:gd name="connsiteX1" fmla="*/ 392687 w 611470"/>
                <a:gd name="connsiteY1" fmla="*/ 115001 h 381468"/>
                <a:gd name="connsiteX2" fmla="*/ 190733 w 611470"/>
                <a:gd name="connsiteY2" fmla="*/ 0 h 381468"/>
                <a:gd name="connsiteX3" fmla="*/ 611470 w 611470"/>
                <a:gd name="connsiteY3" fmla="*/ 129026 h 381468"/>
                <a:gd name="connsiteX4" fmla="*/ 611470 w 611470"/>
                <a:gd name="connsiteY4" fmla="*/ 381468 h 381468"/>
                <a:gd name="connsiteX5" fmla="*/ 465615 w 611470"/>
                <a:gd name="connsiteY5" fmla="*/ 255247 h 381468"/>
                <a:gd name="connsiteX6" fmla="*/ 162684 w 611470"/>
                <a:gd name="connsiteY6" fmla="*/ 221588 h 381468"/>
                <a:gd name="connsiteX7" fmla="*/ 0 w 611470"/>
                <a:gd name="connsiteY7" fmla="*/ 120611 h 381468"/>
                <a:gd name="connsiteX0" fmla="*/ 0 w 611470"/>
                <a:gd name="connsiteY0" fmla="*/ 120611 h 381468"/>
                <a:gd name="connsiteX1" fmla="*/ 392687 w 611470"/>
                <a:gd name="connsiteY1" fmla="*/ 115001 h 381468"/>
                <a:gd name="connsiteX2" fmla="*/ 190733 w 611470"/>
                <a:gd name="connsiteY2" fmla="*/ 0 h 381468"/>
                <a:gd name="connsiteX3" fmla="*/ 611470 w 611470"/>
                <a:gd name="connsiteY3" fmla="*/ 129026 h 381468"/>
                <a:gd name="connsiteX4" fmla="*/ 611470 w 611470"/>
                <a:gd name="connsiteY4" fmla="*/ 381468 h 381468"/>
                <a:gd name="connsiteX5" fmla="*/ 465615 w 611470"/>
                <a:gd name="connsiteY5" fmla="*/ 255247 h 381468"/>
                <a:gd name="connsiteX6" fmla="*/ 190733 w 611470"/>
                <a:gd name="connsiteY6" fmla="*/ 260857 h 381468"/>
                <a:gd name="connsiteX7" fmla="*/ 0 w 611470"/>
                <a:gd name="connsiteY7" fmla="*/ 120611 h 381468"/>
                <a:gd name="connsiteX0" fmla="*/ 0 w 611470"/>
                <a:gd name="connsiteY0" fmla="*/ 120611 h 381468"/>
                <a:gd name="connsiteX1" fmla="*/ 392687 w 611470"/>
                <a:gd name="connsiteY1" fmla="*/ 115001 h 381468"/>
                <a:gd name="connsiteX2" fmla="*/ 325369 w 611470"/>
                <a:gd name="connsiteY2" fmla="*/ 100976 h 381468"/>
                <a:gd name="connsiteX3" fmla="*/ 190733 w 611470"/>
                <a:gd name="connsiteY3" fmla="*/ 0 h 381468"/>
                <a:gd name="connsiteX4" fmla="*/ 611470 w 611470"/>
                <a:gd name="connsiteY4" fmla="*/ 129026 h 381468"/>
                <a:gd name="connsiteX5" fmla="*/ 611470 w 611470"/>
                <a:gd name="connsiteY5" fmla="*/ 381468 h 381468"/>
                <a:gd name="connsiteX6" fmla="*/ 465615 w 611470"/>
                <a:gd name="connsiteY6" fmla="*/ 255247 h 381468"/>
                <a:gd name="connsiteX7" fmla="*/ 190733 w 611470"/>
                <a:gd name="connsiteY7" fmla="*/ 260857 h 381468"/>
                <a:gd name="connsiteX8" fmla="*/ 0 w 611470"/>
                <a:gd name="connsiteY8" fmla="*/ 120611 h 381468"/>
                <a:gd name="connsiteX0" fmla="*/ 0 w 611470"/>
                <a:gd name="connsiteY0" fmla="*/ 131830 h 392687"/>
                <a:gd name="connsiteX1" fmla="*/ 392687 w 611470"/>
                <a:gd name="connsiteY1" fmla="*/ 126220 h 392687"/>
                <a:gd name="connsiteX2" fmla="*/ 325369 w 611470"/>
                <a:gd name="connsiteY2" fmla="*/ 112195 h 392687"/>
                <a:gd name="connsiteX3" fmla="*/ 246831 w 611470"/>
                <a:gd name="connsiteY3" fmla="*/ 0 h 392687"/>
                <a:gd name="connsiteX4" fmla="*/ 611470 w 611470"/>
                <a:gd name="connsiteY4" fmla="*/ 140245 h 392687"/>
                <a:gd name="connsiteX5" fmla="*/ 611470 w 611470"/>
                <a:gd name="connsiteY5" fmla="*/ 392687 h 392687"/>
                <a:gd name="connsiteX6" fmla="*/ 465615 w 611470"/>
                <a:gd name="connsiteY6" fmla="*/ 266466 h 392687"/>
                <a:gd name="connsiteX7" fmla="*/ 190733 w 611470"/>
                <a:gd name="connsiteY7" fmla="*/ 272076 h 392687"/>
                <a:gd name="connsiteX8" fmla="*/ 0 w 611470"/>
                <a:gd name="connsiteY8" fmla="*/ 131830 h 392687"/>
                <a:gd name="connsiteX0" fmla="*/ 0 w 611470"/>
                <a:gd name="connsiteY0" fmla="*/ 131830 h 392687"/>
                <a:gd name="connsiteX1" fmla="*/ 325369 w 611470"/>
                <a:gd name="connsiteY1" fmla="*/ 112195 h 392687"/>
                <a:gd name="connsiteX2" fmla="*/ 246831 w 611470"/>
                <a:gd name="connsiteY2" fmla="*/ 0 h 392687"/>
                <a:gd name="connsiteX3" fmla="*/ 611470 w 611470"/>
                <a:gd name="connsiteY3" fmla="*/ 140245 h 392687"/>
                <a:gd name="connsiteX4" fmla="*/ 611470 w 611470"/>
                <a:gd name="connsiteY4" fmla="*/ 392687 h 392687"/>
                <a:gd name="connsiteX5" fmla="*/ 465615 w 611470"/>
                <a:gd name="connsiteY5" fmla="*/ 266466 h 392687"/>
                <a:gd name="connsiteX6" fmla="*/ 190733 w 611470"/>
                <a:gd name="connsiteY6" fmla="*/ 272076 h 392687"/>
                <a:gd name="connsiteX7" fmla="*/ 0 w 611470"/>
                <a:gd name="connsiteY7" fmla="*/ 131830 h 392687"/>
                <a:gd name="connsiteX0" fmla="*/ 0 w 611470"/>
                <a:gd name="connsiteY0" fmla="*/ 131830 h 392687"/>
                <a:gd name="connsiteX1" fmla="*/ 359028 w 611470"/>
                <a:gd name="connsiteY1" fmla="*/ 112195 h 392687"/>
                <a:gd name="connsiteX2" fmla="*/ 246831 w 611470"/>
                <a:gd name="connsiteY2" fmla="*/ 0 h 392687"/>
                <a:gd name="connsiteX3" fmla="*/ 611470 w 611470"/>
                <a:gd name="connsiteY3" fmla="*/ 140245 h 392687"/>
                <a:gd name="connsiteX4" fmla="*/ 611470 w 611470"/>
                <a:gd name="connsiteY4" fmla="*/ 392687 h 392687"/>
                <a:gd name="connsiteX5" fmla="*/ 465615 w 611470"/>
                <a:gd name="connsiteY5" fmla="*/ 266466 h 392687"/>
                <a:gd name="connsiteX6" fmla="*/ 190733 w 611470"/>
                <a:gd name="connsiteY6" fmla="*/ 272076 h 392687"/>
                <a:gd name="connsiteX7" fmla="*/ 0 w 611470"/>
                <a:gd name="connsiteY7" fmla="*/ 131830 h 392687"/>
                <a:gd name="connsiteX0" fmla="*/ 0 w 611470"/>
                <a:gd name="connsiteY0" fmla="*/ 131830 h 392687"/>
                <a:gd name="connsiteX1" fmla="*/ 325369 w 611470"/>
                <a:gd name="connsiteY1" fmla="*/ 100975 h 392687"/>
                <a:gd name="connsiteX2" fmla="*/ 246831 w 611470"/>
                <a:gd name="connsiteY2" fmla="*/ 0 h 392687"/>
                <a:gd name="connsiteX3" fmla="*/ 611470 w 611470"/>
                <a:gd name="connsiteY3" fmla="*/ 140245 h 392687"/>
                <a:gd name="connsiteX4" fmla="*/ 611470 w 611470"/>
                <a:gd name="connsiteY4" fmla="*/ 392687 h 392687"/>
                <a:gd name="connsiteX5" fmla="*/ 465615 w 611470"/>
                <a:gd name="connsiteY5" fmla="*/ 266466 h 392687"/>
                <a:gd name="connsiteX6" fmla="*/ 190733 w 611470"/>
                <a:gd name="connsiteY6" fmla="*/ 272076 h 392687"/>
                <a:gd name="connsiteX7" fmla="*/ 0 w 611470"/>
                <a:gd name="connsiteY7" fmla="*/ 131830 h 392687"/>
                <a:gd name="connsiteX0" fmla="*/ 0 w 611470"/>
                <a:gd name="connsiteY0" fmla="*/ 154269 h 415126"/>
                <a:gd name="connsiteX1" fmla="*/ 325369 w 611470"/>
                <a:gd name="connsiteY1" fmla="*/ 123414 h 415126"/>
                <a:gd name="connsiteX2" fmla="*/ 179513 w 611470"/>
                <a:gd name="connsiteY2" fmla="*/ 0 h 415126"/>
                <a:gd name="connsiteX3" fmla="*/ 611470 w 611470"/>
                <a:gd name="connsiteY3" fmla="*/ 162684 h 415126"/>
                <a:gd name="connsiteX4" fmla="*/ 611470 w 611470"/>
                <a:gd name="connsiteY4" fmla="*/ 415126 h 415126"/>
                <a:gd name="connsiteX5" fmla="*/ 465615 w 611470"/>
                <a:gd name="connsiteY5" fmla="*/ 288905 h 415126"/>
                <a:gd name="connsiteX6" fmla="*/ 190733 w 611470"/>
                <a:gd name="connsiteY6" fmla="*/ 294515 h 415126"/>
                <a:gd name="connsiteX7" fmla="*/ 0 w 611470"/>
                <a:gd name="connsiteY7" fmla="*/ 154269 h 415126"/>
                <a:gd name="connsiteX0" fmla="*/ 0 w 611470"/>
                <a:gd name="connsiteY0" fmla="*/ 154269 h 415126"/>
                <a:gd name="connsiteX1" fmla="*/ 308540 w 611470"/>
                <a:gd name="connsiteY1" fmla="*/ 117804 h 415126"/>
                <a:gd name="connsiteX2" fmla="*/ 179513 w 611470"/>
                <a:gd name="connsiteY2" fmla="*/ 0 h 415126"/>
                <a:gd name="connsiteX3" fmla="*/ 611470 w 611470"/>
                <a:gd name="connsiteY3" fmla="*/ 162684 h 415126"/>
                <a:gd name="connsiteX4" fmla="*/ 611470 w 611470"/>
                <a:gd name="connsiteY4" fmla="*/ 415126 h 415126"/>
                <a:gd name="connsiteX5" fmla="*/ 465615 w 611470"/>
                <a:gd name="connsiteY5" fmla="*/ 288905 h 415126"/>
                <a:gd name="connsiteX6" fmla="*/ 190733 w 611470"/>
                <a:gd name="connsiteY6" fmla="*/ 294515 h 415126"/>
                <a:gd name="connsiteX7" fmla="*/ 0 w 611470"/>
                <a:gd name="connsiteY7" fmla="*/ 154269 h 415126"/>
                <a:gd name="connsiteX0" fmla="*/ 0 w 611470"/>
                <a:gd name="connsiteY0" fmla="*/ 154269 h 415126"/>
                <a:gd name="connsiteX1" fmla="*/ 308540 w 611470"/>
                <a:gd name="connsiteY1" fmla="*/ 117804 h 415126"/>
                <a:gd name="connsiteX2" fmla="*/ 179513 w 611470"/>
                <a:gd name="connsiteY2" fmla="*/ 0 h 415126"/>
                <a:gd name="connsiteX3" fmla="*/ 611470 w 611470"/>
                <a:gd name="connsiteY3" fmla="*/ 162684 h 415126"/>
                <a:gd name="connsiteX4" fmla="*/ 611470 w 611470"/>
                <a:gd name="connsiteY4" fmla="*/ 415126 h 415126"/>
                <a:gd name="connsiteX5" fmla="*/ 465615 w 611470"/>
                <a:gd name="connsiteY5" fmla="*/ 288905 h 415126"/>
                <a:gd name="connsiteX6" fmla="*/ 207563 w 611470"/>
                <a:gd name="connsiteY6" fmla="*/ 311345 h 415126"/>
                <a:gd name="connsiteX7" fmla="*/ 0 w 611470"/>
                <a:gd name="connsiteY7" fmla="*/ 154269 h 415126"/>
                <a:gd name="connsiteX0" fmla="*/ 0 w 572201"/>
                <a:gd name="connsiteY0" fmla="*/ 148659 h 415126"/>
                <a:gd name="connsiteX1" fmla="*/ 269271 w 572201"/>
                <a:gd name="connsiteY1" fmla="*/ 117804 h 415126"/>
                <a:gd name="connsiteX2" fmla="*/ 140244 w 572201"/>
                <a:gd name="connsiteY2" fmla="*/ 0 h 415126"/>
                <a:gd name="connsiteX3" fmla="*/ 572201 w 572201"/>
                <a:gd name="connsiteY3" fmla="*/ 162684 h 415126"/>
                <a:gd name="connsiteX4" fmla="*/ 572201 w 572201"/>
                <a:gd name="connsiteY4" fmla="*/ 415126 h 415126"/>
                <a:gd name="connsiteX5" fmla="*/ 426346 w 572201"/>
                <a:gd name="connsiteY5" fmla="*/ 288905 h 415126"/>
                <a:gd name="connsiteX6" fmla="*/ 168294 w 572201"/>
                <a:gd name="connsiteY6" fmla="*/ 311345 h 415126"/>
                <a:gd name="connsiteX7" fmla="*/ 0 w 572201"/>
                <a:gd name="connsiteY7" fmla="*/ 148659 h 415126"/>
                <a:gd name="connsiteX0" fmla="*/ 0 w 600138"/>
                <a:gd name="connsiteY0" fmla="*/ 148659 h 415126"/>
                <a:gd name="connsiteX1" fmla="*/ 297208 w 600138"/>
                <a:gd name="connsiteY1" fmla="*/ 117804 h 415126"/>
                <a:gd name="connsiteX2" fmla="*/ 168181 w 600138"/>
                <a:gd name="connsiteY2" fmla="*/ 0 h 415126"/>
                <a:gd name="connsiteX3" fmla="*/ 600138 w 600138"/>
                <a:gd name="connsiteY3" fmla="*/ 162684 h 415126"/>
                <a:gd name="connsiteX4" fmla="*/ 600138 w 600138"/>
                <a:gd name="connsiteY4" fmla="*/ 415126 h 415126"/>
                <a:gd name="connsiteX5" fmla="*/ 454283 w 600138"/>
                <a:gd name="connsiteY5" fmla="*/ 288905 h 415126"/>
                <a:gd name="connsiteX6" fmla="*/ 196231 w 600138"/>
                <a:gd name="connsiteY6" fmla="*/ 311345 h 415126"/>
                <a:gd name="connsiteX7" fmla="*/ 0 w 600138"/>
                <a:gd name="connsiteY7" fmla="*/ 148659 h 41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138" h="415126">
                  <a:moveTo>
                    <a:pt x="0" y="148659"/>
                  </a:moveTo>
                  <a:lnTo>
                    <a:pt x="297208" y="117804"/>
                  </a:lnTo>
                  <a:lnTo>
                    <a:pt x="168181" y="0"/>
                  </a:lnTo>
                  <a:lnTo>
                    <a:pt x="600138" y="162684"/>
                  </a:lnTo>
                  <a:lnTo>
                    <a:pt x="600138" y="415126"/>
                  </a:lnTo>
                  <a:lnTo>
                    <a:pt x="454283" y="288905"/>
                  </a:lnTo>
                  <a:lnTo>
                    <a:pt x="196231" y="311345"/>
                  </a:lnTo>
                  <a:lnTo>
                    <a:pt x="0" y="148659"/>
                  </a:lnTo>
                  <a:close/>
                </a:path>
              </a:pathLst>
            </a:custGeom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8" name="Connecteur droit avec flèche 27"/>
            <p:cNvCxnSpPr/>
            <p:nvPr/>
          </p:nvCxnSpPr>
          <p:spPr>
            <a:xfrm>
              <a:off x="2113471" y="2449902"/>
              <a:ext cx="48307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2191109" y="23981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2</a:t>
              </a:r>
              <a:r>
                <a:rPr lang="en-US" sz="1200" i="1" dirty="0" smtClean="0"/>
                <a:t>a</a:t>
              </a:r>
              <a:endParaRPr lang="en-US" sz="1200" i="1" dirty="0"/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671238" y="3711920"/>
            <a:ext cx="51634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Imposed normal force ( </a:t>
            </a:r>
            <a:r>
              <a:rPr lang="en-US" sz="1400" dirty="0" smtClean="0">
                <a:latin typeface="MaplePi" panose="02000500070000020004" pitchFamily="2" charset="0"/>
              </a:rPr>
              <a:t>~ </a:t>
            </a:r>
            <a:r>
              <a:rPr lang="en-US" sz="1400" dirty="0" smtClean="0"/>
              <a:t>1 N) and driving velocity (0.001-0.1 mm s</a:t>
            </a:r>
            <a:r>
              <a:rPr lang="en-US" sz="1400" baseline="30000" dirty="0" smtClean="0"/>
              <a:t>-1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8581" y="6055211"/>
            <a:ext cx="1114260" cy="17903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164" y="4912875"/>
            <a:ext cx="1136518" cy="155101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391" y="1948203"/>
            <a:ext cx="2095123" cy="2095123"/>
          </a:xfrm>
          <a:prstGeom prst="rect">
            <a:avLst/>
          </a:prstGeom>
        </p:spPr>
      </p:pic>
      <p:sp>
        <p:nvSpPr>
          <p:cNvPr id="11" name="Rectangle à coins arrondis 10"/>
          <p:cNvSpPr/>
          <p:nvPr/>
        </p:nvSpPr>
        <p:spPr>
          <a:xfrm>
            <a:off x="267419" y="1250830"/>
            <a:ext cx="5788324" cy="3131389"/>
          </a:xfrm>
          <a:prstGeom prst="round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0153291" y="2743199"/>
            <a:ext cx="13265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Resolution</a:t>
            </a:r>
            <a:r>
              <a:rPr lang="fr-FR" sz="1200" dirty="0" smtClean="0"/>
              <a:t>=70 µm</a:t>
            </a:r>
            <a:endParaRPr lang="fr-FR" sz="1200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858" y="5868851"/>
            <a:ext cx="1625074" cy="56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490451" y="523701"/>
            <a:ext cx="11122429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62458" y="105963"/>
            <a:ext cx="5843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Broken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line </a:t>
            </a:r>
            <a:r>
              <a:rPr lang="fr-FR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trajectories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: </a:t>
            </a:r>
            <a:r>
              <a:rPr lang="fr-FR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macroscopic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friction force</a:t>
            </a:r>
            <a:endParaRPr lang="fr-FR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63" y="917692"/>
            <a:ext cx="4438179" cy="331270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549499" y="3348839"/>
            <a:ext cx="24762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Orientation of the friction force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819100" y="708860"/>
            <a:ext cx="24368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Magnitude of the friction force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8" name="Accolade fermante 7"/>
          <p:cNvSpPr/>
          <p:nvPr/>
        </p:nvSpPr>
        <p:spPr>
          <a:xfrm>
            <a:off x="5005200" y="1206162"/>
            <a:ext cx="77638" cy="6814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colade fermante 8"/>
          <p:cNvSpPr/>
          <p:nvPr/>
        </p:nvSpPr>
        <p:spPr>
          <a:xfrm>
            <a:off x="4987947" y="1930781"/>
            <a:ext cx="77638" cy="90577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78" y="4261990"/>
            <a:ext cx="5157575" cy="1888558"/>
          </a:xfrm>
          <a:prstGeom prst="rect">
            <a:avLst/>
          </a:prstGeom>
        </p:spPr>
      </p:pic>
      <p:cxnSp>
        <p:nvCxnSpPr>
          <p:cNvPr id="14" name="Connecteur droit avec flèche 13"/>
          <p:cNvCxnSpPr/>
          <p:nvPr/>
        </p:nvCxnSpPr>
        <p:spPr>
          <a:xfrm>
            <a:off x="1421394" y="2447682"/>
            <a:ext cx="162962" cy="1973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734147" y="2556324"/>
            <a:ext cx="389299" cy="1865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078178" y="2393361"/>
            <a:ext cx="1566250" cy="1982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759789" y="6072997"/>
            <a:ext cx="222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Magnitude of the </a:t>
            </a:r>
            <a:r>
              <a:rPr lang="fr-FR" sz="1200" dirty="0" err="1" smtClean="0"/>
              <a:t>sliding</a:t>
            </a:r>
            <a:r>
              <a:rPr lang="fr-FR" sz="1200" dirty="0" smtClean="0"/>
              <a:t> </a:t>
            </a:r>
            <a:r>
              <a:rPr lang="fr-FR" sz="1200" dirty="0" err="1" smtClean="0"/>
              <a:t>velocity</a:t>
            </a:r>
            <a:endParaRPr lang="fr-FR" sz="1200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7469" y="1302506"/>
            <a:ext cx="823846" cy="24162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492" y="2285914"/>
            <a:ext cx="759789" cy="222835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>
            <a:off x="7358333" y="1906439"/>
            <a:ext cx="15613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8936967" y="940280"/>
            <a:ext cx="888521" cy="966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 flipV="1">
            <a:off x="8039820" y="914401"/>
            <a:ext cx="894272" cy="997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>
            <a:off x="8899586" y="1903564"/>
            <a:ext cx="1038045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7858665" y="1906439"/>
            <a:ext cx="2932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9210137" y="1337096"/>
            <a:ext cx="244415" cy="2731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8307239" y="1207699"/>
            <a:ext cx="244415" cy="287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>
            <a:off x="8928340" y="759125"/>
            <a:ext cx="0" cy="178566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5"/>
          <p:cNvSpPr txBox="1"/>
          <p:nvPr/>
        </p:nvSpPr>
        <p:spPr>
          <a:xfrm>
            <a:off x="6556076" y="2622432"/>
            <a:ext cx="4833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002060"/>
                </a:solidFill>
              </a:rPr>
              <a:t>Stick-slip </a:t>
            </a:r>
            <a:r>
              <a:rPr lang="fr-FR" sz="1400" b="1" dirty="0" err="1" smtClean="0">
                <a:solidFill>
                  <a:srgbClr val="002060"/>
                </a:solidFill>
              </a:rPr>
              <a:t>phenomenon</a:t>
            </a:r>
            <a:r>
              <a:rPr lang="fr-FR" sz="1400" b="1" dirty="0" smtClean="0">
                <a:solidFill>
                  <a:srgbClr val="002060"/>
                </a:solidFill>
              </a:rPr>
              <a:t> </a:t>
            </a:r>
            <a:r>
              <a:rPr lang="fr-FR" sz="1400" b="1" dirty="0" err="1" smtClean="0">
                <a:solidFill>
                  <a:srgbClr val="002060"/>
                </a:solidFill>
              </a:rPr>
              <a:t>induced</a:t>
            </a:r>
            <a:r>
              <a:rPr lang="fr-FR" sz="1400" b="1" dirty="0" smtClean="0">
                <a:solidFill>
                  <a:srgbClr val="002060"/>
                </a:solidFill>
              </a:rPr>
              <a:t> by the </a:t>
            </a:r>
            <a:r>
              <a:rPr lang="fr-FR" sz="1400" b="1" dirty="0" err="1" smtClean="0">
                <a:solidFill>
                  <a:srgbClr val="002060"/>
                </a:solidFill>
              </a:rPr>
              <a:t>trajectory</a:t>
            </a:r>
            <a:r>
              <a:rPr lang="fr-FR" sz="1400" b="1" dirty="0" smtClean="0">
                <a:solidFill>
                  <a:srgbClr val="002060"/>
                </a:solidFill>
              </a:rPr>
              <a:t> </a:t>
            </a:r>
            <a:r>
              <a:rPr lang="fr-FR" sz="1400" b="1" dirty="0" err="1" smtClean="0">
                <a:solidFill>
                  <a:srgbClr val="002060"/>
                </a:solidFill>
              </a:rPr>
              <a:t>when</a:t>
            </a:r>
            <a:r>
              <a:rPr lang="fr-FR" sz="1400" b="1" dirty="0" smtClean="0">
                <a:solidFill>
                  <a:srgbClr val="002060"/>
                </a:solidFill>
              </a:rPr>
              <a:t> </a:t>
            </a:r>
            <a:r>
              <a:rPr lang="fr-FR" sz="1400" b="1" dirty="0" smtClean="0">
                <a:solidFill>
                  <a:srgbClr val="002060"/>
                </a:solidFill>
                <a:latin typeface="Symbol" panose="05050102010706020507" pitchFamily="18" charset="2"/>
              </a:rPr>
              <a:t>q </a:t>
            </a:r>
            <a:r>
              <a:rPr lang="fr-FR" sz="1400" b="1" dirty="0" smtClean="0">
                <a:solidFill>
                  <a:srgbClr val="002060"/>
                </a:solidFill>
              </a:rPr>
              <a:t>&gt; </a:t>
            </a:r>
            <a:r>
              <a:rPr lang="fr-FR" sz="1400" b="1" dirty="0" smtClean="0">
                <a:solidFill>
                  <a:srgbClr val="002060"/>
                </a:solidFill>
                <a:latin typeface="Symbol" panose="05050102010706020507" pitchFamily="18" charset="2"/>
              </a:rPr>
              <a:t>p</a:t>
            </a:r>
            <a:r>
              <a:rPr lang="fr-FR" sz="1400" b="1" dirty="0" smtClean="0">
                <a:solidFill>
                  <a:srgbClr val="002060"/>
                </a:solidFill>
              </a:rPr>
              <a:t>/2</a:t>
            </a:r>
            <a:endParaRPr lang="fr-FR" sz="1400" b="1" dirty="0">
              <a:solidFill>
                <a:srgbClr val="002060"/>
              </a:solidFill>
            </a:endParaRPr>
          </a:p>
        </p:txBody>
      </p:sp>
      <p:grpSp>
        <p:nvGrpSpPr>
          <p:cNvPr id="19" name="Groupe 18"/>
          <p:cNvGrpSpPr/>
          <p:nvPr/>
        </p:nvGrpSpPr>
        <p:grpSpPr>
          <a:xfrm>
            <a:off x="6120671" y="3657599"/>
            <a:ext cx="5338256" cy="3119267"/>
            <a:chOff x="6284573" y="1059674"/>
            <a:chExt cx="5338256" cy="3119267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84573" y="1059674"/>
              <a:ext cx="5338256" cy="3119267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10386204" y="1293962"/>
              <a:ext cx="345056" cy="2415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9" name="Imag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9749" y="1351387"/>
            <a:ext cx="759789" cy="222835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0615" y="1454905"/>
            <a:ext cx="774825" cy="22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ovi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03027" y="812321"/>
            <a:ext cx="4192426" cy="3932207"/>
          </a:xfrm>
          <a:prstGeom prst="rect">
            <a:avLst/>
          </a:prstGeom>
        </p:spPr>
      </p:pic>
      <p:cxnSp>
        <p:nvCxnSpPr>
          <p:cNvPr id="2" name="Connecteur droit 1"/>
          <p:cNvCxnSpPr/>
          <p:nvPr/>
        </p:nvCxnSpPr>
        <p:spPr>
          <a:xfrm>
            <a:off x="490451" y="523701"/>
            <a:ext cx="11122429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62458" y="105963"/>
            <a:ext cx="561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Broken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line </a:t>
            </a:r>
            <a:r>
              <a:rPr lang="fr-FR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trajectories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: local </a:t>
            </a:r>
            <a:r>
              <a:rPr lang="fr-FR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interfacial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fr-FR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velocity</a:t>
            </a:r>
            <a:endParaRPr lang="fr-FR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28813" y="5085774"/>
            <a:ext cx="10769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Orientation of friction force is correlated to the average orientation of the local sliding velocity within the contact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058667" y="5667023"/>
            <a:ext cx="73077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Frictional stress is independent on the contact pressure</a:t>
            </a:r>
          </a:p>
          <a:p>
            <a:pPr>
              <a:buClr>
                <a:srgbClr val="00B050"/>
              </a:buClr>
            </a:pPr>
            <a:r>
              <a:rPr lang="en-US" sz="1600" dirty="0" smtClean="0"/>
              <a:t>                                                                 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Chateauminois </a:t>
            </a:r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et al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, EPJE 2008, Nguyen </a:t>
            </a:r>
            <a:r>
              <a:rPr lang="en-US" sz="1400" i="1" dirty="0" smtClean="0">
                <a:solidFill>
                  <a:schemeClr val="bg2">
                    <a:lumMod val="50000"/>
                  </a:schemeClr>
                </a:solidFill>
              </a:rPr>
              <a:t>et al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, J </a:t>
            </a:r>
            <a:r>
              <a:rPr lang="en-US" sz="1400" dirty="0" err="1" smtClean="0">
                <a:solidFill>
                  <a:schemeClr val="bg2">
                    <a:lumMod val="50000"/>
                  </a:schemeClr>
                </a:solidFill>
              </a:rPr>
              <a:t>Adh</a:t>
            </a: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</a:rPr>
              <a:t> 2011</a:t>
            </a:r>
          </a:p>
          <a:p>
            <a:pPr>
              <a:buClr>
                <a:srgbClr val="00B050"/>
              </a:buClr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Locally, the frictional stress is aligned with respect to the sliding velocity</a:t>
            </a:r>
            <a:endParaRPr lang="en-US" sz="1600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6225486" y="5448706"/>
            <a:ext cx="0" cy="25102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1399" y="838609"/>
            <a:ext cx="4100332" cy="390424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13803" y="655607"/>
            <a:ext cx="1633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Sliding</a:t>
            </a:r>
            <a:r>
              <a:rPr lang="fr-FR" sz="1400" dirty="0" smtClean="0"/>
              <a:t> </a:t>
            </a:r>
            <a:r>
              <a:rPr lang="fr-FR" sz="1400" dirty="0" err="1" smtClean="0"/>
              <a:t>velocity</a:t>
            </a:r>
            <a:r>
              <a:rPr lang="fr-FR" sz="1400" dirty="0" smtClean="0"/>
              <a:t> </a:t>
            </a:r>
            <a:r>
              <a:rPr lang="fr-FR" sz="1400" dirty="0" err="1" smtClean="0"/>
              <a:t>field</a:t>
            </a:r>
            <a:endParaRPr lang="fr-FR" sz="1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24" y="2606629"/>
            <a:ext cx="658469" cy="19311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114135" y="4468483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mm</a:t>
            </a:r>
            <a:endParaRPr lang="fr-FR" sz="1200" dirty="0"/>
          </a:p>
        </p:txBody>
      </p:sp>
      <p:sp>
        <p:nvSpPr>
          <p:cNvPr id="15" name="ZoneTexte 14"/>
          <p:cNvSpPr txBox="1"/>
          <p:nvPr/>
        </p:nvSpPr>
        <p:spPr>
          <a:xfrm rot="16200000">
            <a:off x="1127185" y="2498786"/>
            <a:ext cx="431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mm</a:t>
            </a:r>
            <a:endParaRPr lang="fr-FR" sz="12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6612" y="1312666"/>
            <a:ext cx="1162502" cy="222835"/>
          </a:xfrm>
          <a:prstGeom prst="rect">
            <a:avLst/>
          </a:prstGeom>
        </p:spPr>
      </p:pic>
      <p:sp>
        <p:nvSpPr>
          <p:cNvPr id="10" name="Triangle rectangle 9"/>
          <p:cNvSpPr/>
          <p:nvPr/>
        </p:nvSpPr>
        <p:spPr>
          <a:xfrm flipH="1">
            <a:off x="8773064" y="2510287"/>
            <a:ext cx="370936" cy="396815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9135373" y="257929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1</a:t>
            </a:r>
            <a:endParaRPr lang="fr-FR" sz="1200" dirty="0"/>
          </a:p>
        </p:txBody>
      </p:sp>
      <p:sp>
        <p:nvSpPr>
          <p:cNvPr id="17" name="ZoneTexte 16"/>
          <p:cNvSpPr txBox="1"/>
          <p:nvPr/>
        </p:nvSpPr>
        <p:spPr>
          <a:xfrm>
            <a:off x="8865078" y="287834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1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62721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490451" y="523701"/>
            <a:ext cx="11122429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62458" y="105963"/>
            <a:ext cx="3457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Unsteady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state friction model</a:t>
            </a:r>
            <a:endParaRPr lang="fr-FR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55886" y="636629"/>
            <a:ext cx="7481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Hyp</a:t>
            </a:r>
            <a:r>
              <a:rPr lang="en-US" dirty="0" smtClean="0">
                <a:solidFill>
                  <a:srgbClr val="002060"/>
                </a:solidFill>
              </a:rPr>
              <a:t>: Interfacial shear stress is oriented along the local interfacial velocity        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60130" y="1035416"/>
            <a:ext cx="4559261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Problem solved within the framework of linear elasticity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Pressure independent friction law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Logarithmic velocity dependence of the frictional stress</a:t>
            </a:r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Full sliding conditions</a:t>
            </a:r>
            <a:endParaRPr lang="en-US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6547662" y="1509920"/>
            <a:ext cx="38914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Time-dependent interfacial velocity and frictional stress fields </a:t>
            </a:r>
            <a:endParaRPr lang="en-US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3588574" y="2756007"/>
            <a:ext cx="2421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Broken line experiment </a:t>
            </a:r>
            <a:endParaRPr lang="en-US" dirty="0"/>
          </a:p>
        </p:txBody>
      </p:sp>
      <p:sp>
        <p:nvSpPr>
          <p:cNvPr id="5" name="Flèche droite 4"/>
          <p:cNvSpPr/>
          <p:nvPr/>
        </p:nvSpPr>
        <p:spPr>
          <a:xfrm>
            <a:off x="6257653" y="1581708"/>
            <a:ext cx="226337" cy="162962"/>
          </a:xfrm>
          <a:prstGeom prst="rightArrow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5373" y="1819299"/>
            <a:ext cx="1750245" cy="432365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2990567" y="2571630"/>
            <a:ext cx="6323777" cy="3733801"/>
            <a:chOff x="4163759" y="2649268"/>
            <a:chExt cx="6323777" cy="3733801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63759" y="2649268"/>
              <a:ext cx="5620034" cy="3733801"/>
            </a:xfrm>
            <a:prstGeom prst="rect">
              <a:avLst/>
            </a:prstGeom>
          </p:spPr>
        </p:pic>
        <p:sp>
          <p:nvSpPr>
            <p:cNvPr id="11" name="ZoneTexte 10"/>
            <p:cNvSpPr txBox="1"/>
            <p:nvPr/>
          </p:nvSpPr>
          <p:spPr>
            <a:xfrm>
              <a:off x="5449498" y="5222336"/>
              <a:ext cx="9380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/>
                <a:t>Contact radius</a:t>
              </a:r>
              <a:endParaRPr lang="en-US" sz="1000" dirty="0"/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41751" y="4800813"/>
              <a:ext cx="736483" cy="216000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41751" y="4230445"/>
              <a:ext cx="736483" cy="216000"/>
            </a:xfrm>
            <a:prstGeom prst="rect">
              <a:avLst/>
            </a:prstGeom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641751" y="3741558"/>
              <a:ext cx="845785" cy="216000"/>
            </a:xfrm>
            <a:prstGeom prst="rect">
              <a:avLst/>
            </a:prstGeom>
          </p:spPr>
        </p:pic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641751" y="3225511"/>
              <a:ext cx="736483" cy="216000"/>
            </a:xfrm>
            <a:prstGeom prst="rect">
              <a:avLst/>
            </a:prstGeom>
          </p:spPr>
        </p:pic>
      </p:grpSp>
      <p:sp>
        <p:nvSpPr>
          <p:cNvPr id="13" name="ZoneTexte 12"/>
          <p:cNvSpPr txBox="1"/>
          <p:nvPr/>
        </p:nvSpPr>
        <p:spPr>
          <a:xfrm>
            <a:off x="2027209" y="6383546"/>
            <a:ext cx="8337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2060"/>
                </a:solidFill>
              </a:rPr>
              <a:t>Reorientation</a:t>
            </a:r>
            <a:r>
              <a:rPr lang="fr-FR" dirty="0" smtClean="0">
                <a:solidFill>
                  <a:srgbClr val="002060"/>
                </a:solidFill>
              </a:rPr>
              <a:t> of the friction force </a:t>
            </a:r>
            <a:r>
              <a:rPr lang="fr-FR" dirty="0" err="1" smtClean="0">
                <a:solidFill>
                  <a:srgbClr val="002060"/>
                </a:solidFill>
              </a:rPr>
              <a:t>induced</a:t>
            </a:r>
            <a:r>
              <a:rPr lang="fr-FR" dirty="0" smtClean="0">
                <a:solidFill>
                  <a:srgbClr val="002060"/>
                </a:solidFill>
              </a:rPr>
              <a:t>  by </a:t>
            </a:r>
            <a:r>
              <a:rPr lang="fr-FR" dirty="0" err="1" smtClean="0">
                <a:solidFill>
                  <a:srgbClr val="002060"/>
                </a:solidFill>
              </a:rPr>
              <a:t>sliding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heterogeneities</a:t>
            </a:r>
            <a:r>
              <a:rPr lang="fr-FR" dirty="0" smtClean="0">
                <a:solidFill>
                  <a:srgbClr val="002060"/>
                </a:solidFill>
              </a:rPr>
              <a:t> </a:t>
            </a:r>
            <a:r>
              <a:rPr lang="fr-FR" dirty="0" err="1" smtClean="0">
                <a:solidFill>
                  <a:srgbClr val="002060"/>
                </a:solidFill>
              </a:rPr>
              <a:t>within</a:t>
            </a:r>
            <a:r>
              <a:rPr lang="fr-FR" dirty="0" smtClean="0">
                <a:solidFill>
                  <a:srgbClr val="002060"/>
                </a:solidFill>
              </a:rPr>
              <a:t> the contact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04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99962" y="1305237"/>
            <a:ext cx="606582" cy="35036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" name="Connecteur droit 1"/>
          <p:cNvCxnSpPr/>
          <p:nvPr/>
        </p:nvCxnSpPr>
        <p:spPr>
          <a:xfrm>
            <a:off x="490451" y="523701"/>
            <a:ext cx="11122429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62458" y="105963"/>
            <a:ext cx="3098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Circular sliding trajectories</a:t>
            </a:r>
            <a:endParaRPr lang="en-US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06" name="Image 12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627" y="1199303"/>
            <a:ext cx="5180015" cy="4055505"/>
          </a:xfrm>
          <a:prstGeom prst="rect">
            <a:avLst/>
          </a:prstGeom>
        </p:spPr>
      </p:pic>
      <p:pic>
        <p:nvPicPr>
          <p:cNvPr id="1207" name="Image 12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022" y="1362700"/>
            <a:ext cx="1811710" cy="1790838"/>
          </a:xfrm>
          <a:prstGeom prst="rect">
            <a:avLst/>
          </a:prstGeom>
        </p:spPr>
      </p:pic>
      <p:sp>
        <p:nvSpPr>
          <p:cNvPr id="1210" name="Accolade ouvrante 1209"/>
          <p:cNvSpPr/>
          <p:nvPr/>
        </p:nvSpPr>
        <p:spPr>
          <a:xfrm rot="16200000">
            <a:off x="6717159" y="5287823"/>
            <a:ext cx="207034" cy="54346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Accolade ouvrante 251"/>
          <p:cNvSpPr/>
          <p:nvPr/>
        </p:nvSpPr>
        <p:spPr>
          <a:xfrm rot="16200000">
            <a:off x="8891734" y="3668213"/>
            <a:ext cx="207034" cy="377693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11" name="ZoneTexte 1210"/>
          <p:cNvSpPr txBox="1"/>
          <p:nvPr/>
        </p:nvSpPr>
        <p:spPr>
          <a:xfrm>
            <a:off x="6507246" y="5710517"/>
            <a:ext cx="5984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Partial</a:t>
            </a:r>
          </a:p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slip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254" name="ZoneTexte 253"/>
          <p:cNvSpPr txBox="1"/>
          <p:nvPr/>
        </p:nvSpPr>
        <p:spPr>
          <a:xfrm>
            <a:off x="8712509" y="5726601"/>
            <a:ext cx="601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Full</a:t>
            </a:r>
          </a:p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sliding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219" name="ZoneTexte 218"/>
          <p:cNvSpPr txBox="1"/>
          <p:nvPr/>
        </p:nvSpPr>
        <p:spPr>
          <a:xfrm>
            <a:off x="7346276" y="911567"/>
            <a:ext cx="3131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Orientation of the friction force</a:t>
            </a:r>
            <a:endParaRPr lang="en-US" dirty="0"/>
          </a:p>
        </p:txBody>
      </p:sp>
      <p:grpSp>
        <p:nvGrpSpPr>
          <p:cNvPr id="15" name="Groupe 14"/>
          <p:cNvGrpSpPr/>
          <p:nvPr/>
        </p:nvGrpSpPr>
        <p:grpSpPr>
          <a:xfrm>
            <a:off x="499626" y="3102416"/>
            <a:ext cx="1582055" cy="1702498"/>
            <a:chOff x="499626" y="3102416"/>
            <a:chExt cx="1582055" cy="1702498"/>
          </a:xfrm>
        </p:grpSpPr>
        <p:sp>
          <p:nvSpPr>
            <p:cNvPr id="1212" name="Ellipse 1211"/>
            <p:cNvSpPr/>
            <p:nvPr/>
          </p:nvSpPr>
          <p:spPr>
            <a:xfrm>
              <a:off x="499626" y="3368179"/>
              <a:ext cx="1436735" cy="14367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15" name="Connecteur droit 1214"/>
            <p:cNvCxnSpPr>
              <a:endCxn id="1212" idx="6"/>
            </p:cNvCxnSpPr>
            <p:nvPr/>
          </p:nvCxnSpPr>
          <p:spPr>
            <a:xfrm>
              <a:off x="1220704" y="4083836"/>
              <a:ext cx="715657" cy="271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Connecteur droit avec flèche 193"/>
            <p:cNvCxnSpPr/>
            <p:nvPr/>
          </p:nvCxnSpPr>
          <p:spPr>
            <a:xfrm>
              <a:off x="1394197" y="4083836"/>
              <a:ext cx="243974" cy="54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cteur droit avec flèche 195"/>
            <p:cNvCxnSpPr/>
            <p:nvPr/>
          </p:nvCxnSpPr>
          <p:spPr>
            <a:xfrm flipH="1" flipV="1">
              <a:off x="1529738" y="3438661"/>
              <a:ext cx="70481" cy="325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avec flèche 203"/>
            <p:cNvCxnSpPr>
              <a:endCxn id="1212" idx="1"/>
            </p:cNvCxnSpPr>
            <p:nvPr/>
          </p:nvCxnSpPr>
          <p:spPr>
            <a:xfrm flipH="1">
              <a:off x="710031" y="3547094"/>
              <a:ext cx="33570" cy="3149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Connecteur droit avec flèche 272"/>
            <p:cNvCxnSpPr>
              <a:endCxn id="1212" idx="3"/>
            </p:cNvCxnSpPr>
            <p:nvPr/>
          </p:nvCxnSpPr>
          <p:spPr>
            <a:xfrm>
              <a:off x="638787" y="4503876"/>
              <a:ext cx="71244" cy="9063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cteur droit avec flèche 208"/>
            <p:cNvCxnSpPr/>
            <p:nvPr/>
          </p:nvCxnSpPr>
          <p:spPr>
            <a:xfrm flipV="1">
              <a:off x="1724584" y="4527180"/>
              <a:ext cx="63463" cy="6698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eur droit avec flèche 210"/>
            <p:cNvCxnSpPr/>
            <p:nvPr/>
          </p:nvCxnSpPr>
          <p:spPr>
            <a:xfrm flipH="1" flipV="1">
              <a:off x="1805777" y="3129782"/>
              <a:ext cx="82099" cy="67321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Connecteur droit 212"/>
            <p:cNvCxnSpPr/>
            <p:nvPr/>
          </p:nvCxnSpPr>
          <p:spPr>
            <a:xfrm>
              <a:off x="1707258" y="3463652"/>
              <a:ext cx="322923" cy="634900"/>
            </a:xfrm>
            <a:prstGeom prst="line">
              <a:avLst/>
            </a:prstGeom>
            <a:ln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Arc 214"/>
            <p:cNvSpPr/>
            <p:nvPr/>
          </p:nvSpPr>
          <p:spPr>
            <a:xfrm>
              <a:off x="1679892" y="3545751"/>
              <a:ext cx="180618" cy="28734"/>
            </a:xfrm>
            <a:prstGeom prst="arc">
              <a:avLst>
                <a:gd name="adj1" fmla="val 14086940"/>
                <a:gd name="adj2" fmla="val 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6" name="ZoneTexte 215"/>
            <p:cNvSpPr txBox="1"/>
            <p:nvPr/>
          </p:nvSpPr>
          <p:spPr>
            <a:xfrm>
              <a:off x="1578636" y="3175713"/>
              <a:ext cx="2575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</a:rPr>
                <a:t>a</a:t>
              </a:r>
              <a:endParaRPr lang="en-US" dirty="0">
                <a:latin typeface="Symbol" panose="05050102010706020507" pitchFamily="18" charset="2"/>
              </a:endParaRPr>
            </a:p>
          </p:txBody>
        </p:sp>
        <p:sp>
          <p:nvSpPr>
            <p:cNvPr id="217" name="ZoneTexte 216"/>
            <p:cNvSpPr txBox="1"/>
            <p:nvPr/>
          </p:nvSpPr>
          <p:spPr>
            <a:xfrm>
              <a:off x="1833144" y="3102416"/>
              <a:ext cx="248537" cy="249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>
                  <a:solidFill>
                    <a:srgbClr val="C00000"/>
                  </a:solidFill>
                </a:rPr>
                <a:t>F</a:t>
              </a:r>
              <a:r>
                <a:rPr lang="en-US" b="1" i="1" baseline="-25000" dirty="0" smtClean="0">
                  <a:solidFill>
                    <a:srgbClr val="C00000"/>
                  </a:solidFill>
                </a:rPr>
                <a:t>T</a:t>
              </a:r>
              <a:endParaRPr lang="en-US" b="1" i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220" name="ZoneTexte 219"/>
            <p:cNvSpPr txBox="1"/>
            <p:nvPr/>
          </p:nvSpPr>
          <p:spPr>
            <a:xfrm>
              <a:off x="1445544" y="4045817"/>
              <a:ext cx="191066" cy="249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L</a:t>
              </a:r>
              <a:endParaRPr lang="en-US" i="1" dirty="0"/>
            </a:p>
          </p:txBody>
        </p:sp>
        <p:sp>
          <p:nvSpPr>
            <p:cNvPr id="222" name="ZoneTexte 221"/>
            <p:cNvSpPr txBox="1"/>
            <p:nvPr/>
          </p:nvSpPr>
          <p:spPr>
            <a:xfrm>
              <a:off x="1047058" y="3721176"/>
              <a:ext cx="227935" cy="2498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</a:t>
              </a:r>
              <a:endParaRPr lang="en-US" dirty="0"/>
            </a:p>
          </p:txBody>
        </p:sp>
        <p:sp>
          <p:nvSpPr>
            <p:cNvPr id="223" name="Ellipse 222"/>
            <p:cNvSpPr/>
            <p:nvPr/>
          </p:nvSpPr>
          <p:spPr>
            <a:xfrm>
              <a:off x="1204434" y="4068540"/>
              <a:ext cx="30927" cy="3092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" name="Connecteur droit avec flèche 4"/>
          <p:cNvCxnSpPr>
            <a:stCxn id="1207" idx="3"/>
          </p:cNvCxnSpPr>
          <p:nvPr/>
        </p:nvCxnSpPr>
        <p:spPr>
          <a:xfrm flipV="1">
            <a:off x="5061732" y="1656272"/>
            <a:ext cx="1701377" cy="601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0576" y="5051236"/>
            <a:ext cx="902486" cy="2646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ZoneTexte 9"/>
          <p:cNvSpPr txBox="1"/>
          <p:nvPr/>
        </p:nvSpPr>
        <p:spPr>
          <a:xfrm>
            <a:off x="3733274" y="6488668"/>
            <a:ext cx="5643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Loss of symmetry due to the curvature of the trajectory    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105509" y="3045124"/>
            <a:ext cx="2013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sliding when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6075" y="3391632"/>
            <a:ext cx="890935" cy="240089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508959" y="629728"/>
            <a:ext cx="463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Orientation of the friction force depends on </a:t>
            </a:r>
            <a:r>
              <a:rPr lang="en-US" i="1" dirty="0" smtClean="0"/>
              <a:t>L</a:t>
            </a:r>
            <a:r>
              <a:rPr lang="en-US" dirty="0" smtClean="0"/>
              <a:t>/</a:t>
            </a:r>
            <a:r>
              <a:rPr lang="en-US" i="1" dirty="0" smtClean="0"/>
              <a:t>a</a:t>
            </a:r>
            <a:endParaRPr lang="en-US" i="1" dirty="0"/>
          </a:p>
        </p:txBody>
      </p:sp>
      <p:sp>
        <p:nvSpPr>
          <p:cNvPr id="39" name="Rectangle 38"/>
          <p:cNvSpPr/>
          <p:nvPr/>
        </p:nvSpPr>
        <p:spPr>
          <a:xfrm>
            <a:off x="2987403" y="1243671"/>
            <a:ext cx="143547" cy="167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3138605" y="1315292"/>
            <a:ext cx="113774" cy="144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1" name="Group 4"/>
          <p:cNvGrpSpPr>
            <a:grpSpLocks noChangeAspect="1"/>
          </p:cNvGrpSpPr>
          <p:nvPr/>
        </p:nvGrpSpPr>
        <p:grpSpPr bwMode="auto">
          <a:xfrm>
            <a:off x="2490615" y="3783843"/>
            <a:ext cx="2946862" cy="2746354"/>
            <a:chOff x="4150" y="699"/>
            <a:chExt cx="2102" cy="1959"/>
          </a:xfrm>
        </p:grpSpPr>
        <p:sp>
          <p:nvSpPr>
            <p:cNvPr id="42" name="AutoShape 3"/>
            <p:cNvSpPr>
              <a:spLocks noChangeAspect="1" noChangeArrowheads="1" noTextEdit="1"/>
            </p:cNvSpPr>
            <p:nvPr/>
          </p:nvSpPr>
          <p:spPr bwMode="auto">
            <a:xfrm>
              <a:off x="4150" y="699"/>
              <a:ext cx="2102" cy="19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grpSp>
          <p:nvGrpSpPr>
            <p:cNvPr id="43" name="Group 205"/>
            <p:cNvGrpSpPr>
              <a:grpSpLocks/>
            </p:cNvGrpSpPr>
            <p:nvPr/>
          </p:nvGrpSpPr>
          <p:grpSpPr bwMode="auto">
            <a:xfrm>
              <a:off x="4338" y="730"/>
              <a:ext cx="1855" cy="1819"/>
              <a:chOff x="4338" y="730"/>
              <a:chExt cx="1855" cy="1819"/>
            </a:xfrm>
          </p:grpSpPr>
          <p:sp>
            <p:nvSpPr>
              <p:cNvPr id="600" name="Line 5"/>
              <p:cNvSpPr>
                <a:spLocks noChangeShapeType="1"/>
              </p:cNvSpPr>
              <p:nvPr/>
            </p:nvSpPr>
            <p:spPr bwMode="auto">
              <a:xfrm>
                <a:off x="4440" y="763"/>
                <a:ext cx="0" cy="1678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1" name="Line 6"/>
              <p:cNvSpPr>
                <a:spLocks noChangeShapeType="1"/>
              </p:cNvSpPr>
              <p:nvPr/>
            </p:nvSpPr>
            <p:spPr bwMode="auto">
              <a:xfrm>
                <a:off x="6114" y="763"/>
                <a:ext cx="0" cy="1678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2" name="Line 7"/>
              <p:cNvSpPr>
                <a:spLocks noChangeShapeType="1"/>
              </p:cNvSpPr>
              <p:nvPr/>
            </p:nvSpPr>
            <p:spPr bwMode="auto">
              <a:xfrm flipH="1">
                <a:off x="6072" y="763"/>
                <a:ext cx="45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3" name="Line 8"/>
              <p:cNvSpPr>
                <a:spLocks noChangeShapeType="1"/>
              </p:cNvSpPr>
              <p:nvPr/>
            </p:nvSpPr>
            <p:spPr bwMode="auto">
              <a:xfrm>
                <a:off x="4438" y="763"/>
                <a:ext cx="45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4" name="Rectangle 9"/>
              <p:cNvSpPr>
                <a:spLocks noChangeArrowheads="1"/>
              </p:cNvSpPr>
              <p:nvPr/>
            </p:nvSpPr>
            <p:spPr bwMode="auto">
              <a:xfrm>
                <a:off x="4338" y="730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3.5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5" name="Line 10"/>
              <p:cNvSpPr>
                <a:spLocks noChangeShapeType="1"/>
              </p:cNvSpPr>
              <p:nvPr/>
            </p:nvSpPr>
            <p:spPr bwMode="auto">
              <a:xfrm flipH="1">
                <a:off x="6072" y="1003"/>
                <a:ext cx="45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6" name="Line 11"/>
              <p:cNvSpPr>
                <a:spLocks noChangeShapeType="1"/>
              </p:cNvSpPr>
              <p:nvPr/>
            </p:nvSpPr>
            <p:spPr bwMode="auto">
              <a:xfrm>
                <a:off x="4438" y="1003"/>
                <a:ext cx="45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7" name="Rectangle 12"/>
              <p:cNvSpPr>
                <a:spLocks noChangeArrowheads="1"/>
              </p:cNvSpPr>
              <p:nvPr/>
            </p:nvSpPr>
            <p:spPr bwMode="auto">
              <a:xfrm>
                <a:off x="4338" y="970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3.0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8" name="Line 13"/>
              <p:cNvSpPr>
                <a:spLocks noChangeShapeType="1"/>
              </p:cNvSpPr>
              <p:nvPr/>
            </p:nvSpPr>
            <p:spPr bwMode="auto">
              <a:xfrm flipH="1">
                <a:off x="6072" y="1242"/>
                <a:ext cx="45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09" name="Line 14"/>
              <p:cNvSpPr>
                <a:spLocks noChangeShapeType="1"/>
              </p:cNvSpPr>
              <p:nvPr/>
            </p:nvSpPr>
            <p:spPr bwMode="auto">
              <a:xfrm>
                <a:off x="4438" y="1242"/>
                <a:ext cx="45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0" name="Rectangle 15"/>
              <p:cNvSpPr>
                <a:spLocks noChangeArrowheads="1"/>
              </p:cNvSpPr>
              <p:nvPr/>
            </p:nvSpPr>
            <p:spPr bwMode="auto">
              <a:xfrm>
                <a:off x="4338" y="1209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2.5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1" name="Line 16"/>
              <p:cNvSpPr>
                <a:spLocks noChangeShapeType="1"/>
              </p:cNvSpPr>
              <p:nvPr/>
            </p:nvSpPr>
            <p:spPr bwMode="auto">
              <a:xfrm flipH="1">
                <a:off x="6072" y="1482"/>
                <a:ext cx="45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2" name="Line 17"/>
              <p:cNvSpPr>
                <a:spLocks noChangeShapeType="1"/>
              </p:cNvSpPr>
              <p:nvPr/>
            </p:nvSpPr>
            <p:spPr bwMode="auto">
              <a:xfrm>
                <a:off x="4438" y="1482"/>
                <a:ext cx="45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3" name="Rectangle 18"/>
              <p:cNvSpPr>
                <a:spLocks noChangeArrowheads="1"/>
              </p:cNvSpPr>
              <p:nvPr/>
            </p:nvSpPr>
            <p:spPr bwMode="auto">
              <a:xfrm>
                <a:off x="4338" y="1449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2.0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4" name="Line 19"/>
              <p:cNvSpPr>
                <a:spLocks noChangeShapeType="1"/>
              </p:cNvSpPr>
              <p:nvPr/>
            </p:nvSpPr>
            <p:spPr bwMode="auto">
              <a:xfrm flipH="1">
                <a:off x="6072" y="1722"/>
                <a:ext cx="45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5" name="Line 20"/>
              <p:cNvSpPr>
                <a:spLocks noChangeShapeType="1"/>
              </p:cNvSpPr>
              <p:nvPr/>
            </p:nvSpPr>
            <p:spPr bwMode="auto">
              <a:xfrm>
                <a:off x="4438" y="1722"/>
                <a:ext cx="45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6" name="Rectangle 21"/>
              <p:cNvSpPr>
                <a:spLocks noChangeArrowheads="1"/>
              </p:cNvSpPr>
              <p:nvPr/>
            </p:nvSpPr>
            <p:spPr bwMode="auto">
              <a:xfrm>
                <a:off x="4338" y="1689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1.5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7" name="Line 22"/>
              <p:cNvSpPr>
                <a:spLocks noChangeShapeType="1"/>
              </p:cNvSpPr>
              <p:nvPr/>
            </p:nvSpPr>
            <p:spPr bwMode="auto">
              <a:xfrm flipH="1">
                <a:off x="6072" y="1962"/>
                <a:ext cx="45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8" name="Line 23"/>
              <p:cNvSpPr>
                <a:spLocks noChangeShapeType="1"/>
              </p:cNvSpPr>
              <p:nvPr/>
            </p:nvSpPr>
            <p:spPr bwMode="auto">
              <a:xfrm>
                <a:off x="4438" y="1962"/>
                <a:ext cx="45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19" name="Rectangle 24"/>
              <p:cNvSpPr>
                <a:spLocks noChangeArrowheads="1"/>
              </p:cNvSpPr>
              <p:nvPr/>
            </p:nvSpPr>
            <p:spPr bwMode="auto">
              <a:xfrm>
                <a:off x="4338" y="1928"/>
                <a:ext cx="118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1.0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0" name="Line 25"/>
              <p:cNvSpPr>
                <a:spLocks noChangeShapeType="1"/>
              </p:cNvSpPr>
              <p:nvPr/>
            </p:nvSpPr>
            <p:spPr bwMode="auto">
              <a:xfrm flipH="1">
                <a:off x="6072" y="2201"/>
                <a:ext cx="45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1" name="Line 26"/>
              <p:cNvSpPr>
                <a:spLocks noChangeShapeType="1"/>
              </p:cNvSpPr>
              <p:nvPr/>
            </p:nvSpPr>
            <p:spPr bwMode="auto">
              <a:xfrm>
                <a:off x="4438" y="2201"/>
                <a:ext cx="45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2" name="Rectangle 27"/>
              <p:cNvSpPr>
                <a:spLocks noChangeArrowheads="1"/>
              </p:cNvSpPr>
              <p:nvPr/>
            </p:nvSpPr>
            <p:spPr bwMode="auto">
              <a:xfrm>
                <a:off x="4338" y="2168"/>
                <a:ext cx="118" cy="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0.5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3" name="Line 28"/>
              <p:cNvSpPr>
                <a:spLocks noChangeShapeType="1"/>
              </p:cNvSpPr>
              <p:nvPr/>
            </p:nvSpPr>
            <p:spPr bwMode="auto">
              <a:xfrm flipH="1">
                <a:off x="6072" y="2441"/>
                <a:ext cx="45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4" name="Line 29"/>
              <p:cNvSpPr>
                <a:spLocks noChangeShapeType="1"/>
              </p:cNvSpPr>
              <p:nvPr/>
            </p:nvSpPr>
            <p:spPr bwMode="auto">
              <a:xfrm>
                <a:off x="4438" y="2441"/>
                <a:ext cx="45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5" name="Rectangle 30"/>
              <p:cNvSpPr>
                <a:spLocks noChangeArrowheads="1"/>
              </p:cNvSpPr>
              <p:nvPr/>
            </p:nvSpPr>
            <p:spPr bwMode="auto">
              <a:xfrm>
                <a:off x="4338" y="2408"/>
                <a:ext cx="118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0.0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6" name="Line 31"/>
              <p:cNvSpPr>
                <a:spLocks noChangeShapeType="1"/>
              </p:cNvSpPr>
              <p:nvPr/>
            </p:nvSpPr>
            <p:spPr bwMode="auto">
              <a:xfrm>
                <a:off x="4440" y="2441"/>
                <a:ext cx="1674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7" name="Line 32"/>
              <p:cNvSpPr>
                <a:spLocks noChangeShapeType="1"/>
              </p:cNvSpPr>
              <p:nvPr/>
            </p:nvSpPr>
            <p:spPr bwMode="auto">
              <a:xfrm>
                <a:off x="4440" y="763"/>
                <a:ext cx="1674" cy="0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8" name="Line 33"/>
              <p:cNvSpPr>
                <a:spLocks noChangeShapeType="1"/>
              </p:cNvSpPr>
              <p:nvPr/>
            </p:nvSpPr>
            <p:spPr bwMode="auto">
              <a:xfrm>
                <a:off x="6114" y="761"/>
                <a:ext cx="0" cy="4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29" name="Line 34"/>
              <p:cNvSpPr>
                <a:spLocks noChangeShapeType="1"/>
              </p:cNvSpPr>
              <p:nvPr/>
            </p:nvSpPr>
            <p:spPr bwMode="auto">
              <a:xfrm flipV="1">
                <a:off x="6114" y="2398"/>
                <a:ext cx="0" cy="4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0" name="Rectangle 35"/>
              <p:cNvSpPr>
                <a:spLocks noChangeArrowheads="1"/>
              </p:cNvSpPr>
              <p:nvPr/>
            </p:nvSpPr>
            <p:spPr bwMode="auto">
              <a:xfrm>
                <a:off x="6074" y="2464"/>
                <a:ext cx="119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3.5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1" name="Line 36"/>
              <p:cNvSpPr>
                <a:spLocks noChangeShapeType="1"/>
              </p:cNvSpPr>
              <p:nvPr/>
            </p:nvSpPr>
            <p:spPr bwMode="auto">
              <a:xfrm>
                <a:off x="5875" y="761"/>
                <a:ext cx="0" cy="4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2" name="Line 37"/>
              <p:cNvSpPr>
                <a:spLocks noChangeShapeType="1"/>
              </p:cNvSpPr>
              <p:nvPr/>
            </p:nvSpPr>
            <p:spPr bwMode="auto">
              <a:xfrm flipV="1">
                <a:off x="5875" y="2398"/>
                <a:ext cx="0" cy="4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3" name="Rectangle 38"/>
              <p:cNvSpPr>
                <a:spLocks noChangeArrowheads="1"/>
              </p:cNvSpPr>
              <p:nvPr/>
            </p:nvSpPr>
            <p:spPr bwMode="auto">
              <a:xfrm>
                <a:off x="5835" y="2464"/>
                <a:ext cx="118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3.0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4" name="Line 39"/>
              <p:cNvSpPr>
                <a:spLocks noChangeShapeType="1"/>
              </p:cNvSpPr>
              <p:nvPr/>
            </p:nvSpPr>
            <p:spPr bwMode="auto">
              <a:xfrm>
                <a:off x="5636" y="761"/>
                <a:ext cx="0" cy="4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5" name="Line 40"/>
              <p:cNvSpPr>
                <a:spLocks noChangeShapeType="1"/>
              </p:cNvSpPr>
              <p:nvPr/>
            </p:nvSpPr>
            <p:spPr bwMode="auto">
              <a:xfrm flipV="1">
                <a:off x="5636" y="2398"/>
                <a:ext cx="0" cy="4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6" name="Rectangle 41"/>
              <p:cNvSpPr>
                <a:spLocks noChangeArrowheads="1"/>
              </p:cNvSpPr>
              <p:nvPr/>
            </p:nvSpPr>
            <p:spPr bwMode="auto">
              <a:xfrm>
                <a:off x="5596" y="2464"/>
                <a:ext cx="118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2.5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7" name="Line 42"/>
              <p:cNvSpPr>
                <a:spLocks noChangeShapeType="1"/>
              </p:cNvSpPr>
              <p:nvPr/>
            </p:nvSpPr>
            <p:spPr bwMode="auto">
              <a:xfrm>
                <a:off x="5397" y="761"/>
                <a:ext cx="0" cy="4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8" name="Line 43"/>
              <p:cNvSpPr>
                <a:spLocks noChangeShapeType="1"/>
              </p:cNvSpPr>
              <p:nvPr/>
            </p:nvSpPr>
            <p:spPr bwMode="auto">
              <a:xfrm flipV="1">
                <a:off x="5397" y="2398"/>
                <a:ext cx="0" cy="4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39" name="Rectangle 44"/>
              <p:cNvSpPr>
                <a:spLocks noChangeArrowheads="1"/>
              </p:cNvSpPr>
              <p:nvPr/>
            </p:nvSpPr>
            <p:spPr bwMode="auto">
              <a:xfrm>
                <a:off x="5357" y="2464"/>
                <a:ext cx="118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2.0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0" name="Line 45"/>
              <p:cNvSpPr>
                <a:spLocks noChangeShapeType="1"/>
              </p:cNvSpPr>
              <p:nvPr/>
            </p:nvSpPr>
            <p:spPr bwMode="auto">
              <a:xfrm>
                <a:off x="5158" y="761"/>
                <a:ext cx="0" cy="4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1" name="Line 46"/>
              <p:cNvSpPr>
                <a:spLocks noChangeShapeType="1"/>
              </p:cNvSpPr>
              <p:nvPr/>
            </p:nvSpPr>
            <p:spPr bwMode="auto">
              <a:xfrm flipV="1">
                <a:off x="5158" y="2398"/>
                <a:ext cx="0" cy="4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2" name="Rectangle 47"/>
              <p:cNvSpPr>
                <a:spLocks noChangeArrowheads="1"/>
              </p:cNvSpPr>
              <p:nvPr/>
            </p:nvSpPr>
            <p:spPr bwMode="auto">
              <a:xfrm>
                <a:off x="5118" y="2464"/>
                <a:ext cx="118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1.5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3" name="Line 48"/>
              <p:cNvSpPr>
                <a:spLocks noChangeShapeType="1"/>
              </p:cNvSpPr>
              <p:nvPr/>
            </p:nvSpPr>
            <p:spPr bwMode="auto">
              <a:xfrm>
                <a:off x="4918" y="761"/>
                <a:ext cx="0" cy="4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4" name="Line 49"/>
              <p:cNvSpPr>
                <a:spLocks noChangeShapeType="1"/>
              </p:cNvSpPr>
              <p:nvPr/>
            </p:nvSpPr>
            <p:spPr bwMode="auto">
              <a:xfrm flipV="1">
                <a:off x="4918" y="2398"/>
                <a:ext cx="0" cy="4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5" name="Rectangle 50"/>
              <p:cNvSpPr>
                <a:spLocks noChangeArrowheads="1"/>
              </p:cNvSpPr>
              <p:nvPr/>
            </p:nvSpPr>
            <p:spPr bwMode="auto">
              <a:xfrm>
                <a:off x="4878" y="2464"/>
                <a:ext cx="119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1.0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6" name="Line 51"/>
              <p:cNvSpPr>
                <a:spLocks noChangeShapeType="1"/>
              </p:cNvSpPr>
              <p:nvPr/>
            </p:nvSpPr>
            <p:spPr bwMode="auto">
              <a:xfrm>
                <a:off x="4680" y="761"/>
                <a:ext cx="0" cy="4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7" name="Line 52"/>
              <p:cNvSpPr>
                <a:spLocks noChangeShapeType="1"/>
              </p:cNvSpPr>
              <p:nvPr/>
            </p:nvSpPr>
            <p:spPr bwMode="auto">
              <a:xfrm flipV="1">
                <a:off x="4680" y="2398"/>
                <a:ext cx="0" cy="4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48" name="Rectangle 53"/>
              <p:cNvSpPr>
                <a:spLocks noChangeArrowheads="1"/>
              </p:cNvSpPr>
              <p:nvPr/>
            </p:nvSpPr>
            <p:spPr bwMode="auto">
              <a:xfrm>
                <a:off x="4640" y="2464"/>
                <a:ext cx="118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0.5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49" name="Line 54"/>
              <p:cNvSpPr>
                <a:spLocks noChangeShapeType="1"/>
              </p:cNvSpPr>
              <p:nvPr/>
            </p:nvSpPr>
            <p:spPr bwMode="auto">
              <a:xfrm>
                <a:off x="4440" y="761"/>
                <a:ext cx="0" cy="4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0" name="Line 55"/>
              <p:cNvSpPr>
                <a:spLocks noChangeShapeType="1"/>
              </p:cNvSpPr>
              <p:nvPr/>
            </p:nvSpPr>
            <p:spPr bwMode="auto">
              <a:xfrm flipV="1">
                <a:off x="4440" y="2398"/>
                <a:ext cx="0" cy="45"/>
              </a:xfrm>
              <a:prstGeom prst="line">
                <a:avLst/>
              </a:prstGeom>
              <a:noFill/>
              <a:ln w="7938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1" name="Rectangle 56"/>
              <p:cNvSpPr>
                <a:spLocks noChangeArrowheads="1"/>
              </p:cNvSpPr>
              <p:nvPr/>
            </p:nvSpPr>
            <p:spPr bwMode="auto">
              <a:xfrm>
                <a:off x="4400" y="2464"/>
                <a:ext cx="118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altLang="fr-FR" sz="7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0.0</a:t>
                </a:r>
                <a:endParaRPr kumimoji="0" lang="fr-FR" alt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52" name="Freeform 57"/>
              <p:cNvSpPr>
                <a:spLocks/>
              </p:cNvSpPr>
              <p:nvPr/>
            </p:nvSpPr>
            <p:spPr bwMode="auto">
              <a:xfrm>
                <a:off x="4485" y="2306"/>
                <a:ext cx="20" cy="73"/>
              </a:xfrm>
              <a:custGeom>
                <a:avLst/>
                <a:gdLst>
                  <a:gd name="T0" fmla="*/ 27 w 35"/>
                  <a:gd name="T1" fmla="*/ 128 h 128"/>
                  <a:gd name="T2" fmla="*/ 9 w 35"/>
                  <a:gd name="T3" fmla="*/ 25 h 128"/>
                  <a:gd name="T4" fmla="*/ 0 w 35"/>
                  <a:gd name="T5" fmla="*/ 27 h 128"/>
                  <a:gd name="T6" fmla="*/ 8 w 35"/>
                  <a:gd name="T7" fmla="*/ 0 h 128"/>
                  <a:gd name="T8" fmla="*/ 25 w 35"/>
                  <a:gd name="T9" fmla="*/ 23 h 128"/>
                  <a:gd name="T10" fmla="*/ 17 w 35"/>
                  <a:gd name="T11" fmla="*/ 24 h 128"/>
                  <a:gd name="T12" fmla="*/ 35 w 35"/>
                  <a:gd name="T13" fmla="*/ 126 h 128"/>
                  <a:gd name="T14" fmla="*/ 27 w 35"/>
                  <a:gd name="T1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28">
                    <a:moveTo>
                      <a:pt x="27" y="128"/>
                    </a:moveTo>
                    <a:lnTo>
                      <a:pt x="9" y="25"/>
                    </a:lnTo>
                    <a:lnTo>
                      <a:pt x="0" y="27"/>
                    </a:lnTo>
                    <a:lnTo>
                      <a:pt x="8" y="0"/>
                    </a:lnTo>
                    <a:lnTo>
                      <a:pt x="25" y="23"/>
                    </a:lnTo>
                    <a:lnTo>
                      <a:pt x="17" y="24"/>
                    </a:lnTo>
                    <a:lnTo>
                      <a:pt x="35" y="126"/>
                    </a:lnTo>
                    <a:lnTo>
                      <a:pt x="27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3" name="Freeform 58"/>
              <p:cNvSpPr>
                <a:spLocks/>
              </p:cNvSpPr>
              <p:nvPr/>
            </p:nvSpPr>
            <p:spPr bwMode="auto">
              <a:xfrm>
                <a:off x="4547" y="2299"/>
                <a:ext cx="20" cy="80"/>
              </a:xfrm>
              <a:custGeom>
                <a:avLst/>
                <a:gdLst>
                  <a:gd name="T0" fmla="*/ 27 w 35"/>
                  <a:gd name="T1" fmla="*/ 139 h 139"/>
                  <a:gd name="T2" fmla="*/ 9 w 35"/>
                  <a:gd name="T3" fmla="*/ 25 h 139"/>
                  <a:gd name="T4" fmla="*/ 0 w 35"/>
                  <a:gd name="T5" fmla="*/ 27 h 139"/>
                  <a:gd name="T6" fmla="*/ 9 w 35"/>
                  <a:gd name="T7" fmla="*/ 0 h 139"/>
                  <a:gd name="T8" fmla="*/ 25 w 35"/>
                  <a:gd name="T9" fmla="*/ 23 h 139"/>
                  <a:gd name="T10" fmla="*/ 17 w 35"/>
                  <a:gd name="T11" fmla="*/ 24 h 139"/>
                  <a:gd name="T12" fmla="*/ 35 w 35"/>
                  <a:gd name="T13" fmla="*/ 137 h 139"/>
                  <a:gd name="T14" fmla="*/ 27 w 35"/>
                  <a:gd name="T1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39">
                    <a:moveTo>
                      <a:pt x="27" y="139"/>
                    </a:moveTo>
                    <a:lnTo>
                      <a:pt x="9" y="25"/>
                    </a:lnTo>
                    <a:lnTo>
                      <a:pt x="0" y="27"/>
                    </a:lnTo>
                    <a:lnTo>
                      <a:pt x="9" y="0"/>
                    </a:lnTo>
                    <a:lnTo>
                      <a:pt x="25" y="23"/>
                    </a:lnTo>
                    <a:lnTo>
                      <a:pt x="17" y="24"/>
                    </a:lnTo>
                    <a:lnTo>
                      <a:pt x="35" y="137"/>
                    </a:lnTo>
                    <a:lnTo>
                      <a:pt x="27" y="13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4" name="Freeform 59"/>
              <p:cNvSpPr>
                <a:spLocks/>
              </p:cNvSpPr>
              <p:nvPr/>
            </p:nvSpPr>
            <p:spPr bwMode="auto">
              <a:xfrm>
                <a:off x="4611" y="2309"/>
                <a:ext cx="18" cy="70"/>
              </a:xfrm>
              <a:custGeom>
                <a:avLst/>
                <a:gdLst>
                  <a:gd name="T0" fmla="*/ 22 w 30"/>
                  <a:gd name="T1" fmla="*/ 123 h 123"/>
                  <a:gd name="T2" fmla="*/ 8 w 30"/>
                  <a:gd name="T3" fmla="*/ 26 h 123"/>
                  <a:gd name="T4" fmla="*/ 0 w 30"/>
                  <a:gd name="T5" fmla="*/ 27 h 123"/>
                  <a:gd name="T6" fmla="*/ 9 w 30"/>
                  <a:gd name="T7" fmla="*/ 0 h 123"/>
                  <a:gd name="T8" fmla="*/ 25 w 30"/>
                  <a:gd name="T9" fmla="*/ 23 h 123"/>
                  <a:gd name="T10" fmla="*/ 16 w 30"/>
                  <a:gd name="T11" fmla="*/ 24 h 123"/>
                  <a:gd name="T12" fmla="*/ 30 w 30"/>
                  <a:gd name="T13" fmla="*/ 121 h 123"/>
                  <a:gd name="T14" fmla="*/ 22 w 30"/>
                  <a:gd name="T15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23">
                    <a:moveTo>
                      <a:pt x="22" y="123"/>
                    </a:moveTo>
                    <a:lnTo>
                      <a:pt x="8" y="26"/>
                    </a:lnTo>
                    <a:lnTo>
                      <a:pt x="0" y="27"/>
                    </a:lnTo>
                    <a:lnTo>
                      <a:pt x="9" y="0"/>
                    </a:lnTo>
                    <a:lnTo>
                      <a:pt x="25" y="23"/>
                    </a:lnTo>
                    <a:lnTo>
                      <a:pt x="16" y="24"/>
                    </a:lnTo>
                    <a:lnTo>
                      <a:pt x="30" y="121"/>
                    </a:lnTo>
                    <a:lnTo>
                      <a:pt x="22" y="12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5" name="Freeform 60"/>
              <p:cNvSpPr>
                <a:spLocks/>
              </p:cNvSpPr>
              <p:nvPr/>
            </p:nvSpPr>
            <p:spPr bwMode="auto">
              <a:xfrm>
                <a:off x="4672" y="2299"/>
                <a:ext cx="19" cy="80"/>
              </a:xfrm>
              <a:custGeom>
                <a:avLst/>
                <a:gdLst>
                  <a:gd name="T0" fmla="*/ 25 w 33"/>
                  <a:gd name="T1" fmla="*/ 139 h 139"/>
                  <a:gd name="T2" fmla="*/ 9 w 33"/>
                  <a:gd name="T3" fmla="*/ 26 h 139"/>
                  <a:gd name="T4" fmla="*/ 0 w 33"/>
                  <a:gd name="T5" fmla="*/ 27 h 139"/>
                  <a:gd name="T6" fmla="*/ 9 w 33"/>
                  <a:gd name="T7" fmla="*/ 0 h 139"/>
                  <a:gd name="T8" fmla="*/ 25 w 33"/>
                  <a:gd name="T9" fmla="*/ 23 h 139"/>
                  <a:gd name="T10" fmla="*/ 17 w 33"/>
                  <a:gd name="T11" fmla="*/ 25 h 139"/>
                  <a:gd name="T12" fmla="*/ 33 w 33"/>
                  <a:gd name="T13" fmla="*/ 137 h 139"/>
                  <a:gd name="T14" fmla="*/ 25 w 33"/>
                  <a:gd name="T1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39">
                    <a:moveTo>
                      <a:pt x="25" y="139"/>
                    </a:moveTo>
                    <a:lnTo>
                      <a:pt x="9" y="26"/>
                    </a:lnTo>
                    <a:lnTo>
                      <a:pt x="0" y="27"/>
                    </a:lnTo>
                    <a:lnTo>
                      <a:pt x="9" y="0"/>
                    </a:lnTo>
                    <a:lnTo>
                      <a:pt x="25" y="23"/>
                    </a:lnTo>
                    <a:lnTo>
                      <a:pt x="17" y="25"/>
                    </a:lnTo>
                    <a:lnTo>
                      <a:pt x="33" y="137"/>
                    </a:lnTo>
                    <a:lnTo>
                      <a:pt x="25" y="13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6" name="Freeform 61"/>
              <p:cNvSpPr>
                <a:spLocks/>
              </p:cNvSpPr>
              <p:nvPr/>
            </p:nvSpPr>
            <p:spPr bwMode="auto">
              <a:xfrm>
                <a:off x="4733" y="2302"/>
                <a:ext cx="20" cy="77"/>
              </a:xfrm>
              <a:custGeom>
                <a:avLst/>
                <a:gdLst>
                  <a:gd name="T0" fmla="*/ 26 w 34"/>
                  <a:gd name="T1" fmla="*/ 134 h 134"/>
                  <a:gd name="T2" fmla="*/ 8 w 34"/>
                  <a:gd name="T3" fmla="*/ 26 h 134"/>
                  <a:gd name="T4" fmla="*/ 0 w 34"/>
                  <a:gd name="T5" fmla="*/ 27 h 134"/>
                  <a:gd name="T6" fmla="*/ 8 w 34"/>
                  <a:gd name="T7" fmla="*/ 0 h 134"/>
                  <a:gd name="T8" fmla="*/ 24 w 34"/>
                  <a:gd name="T9" fmla="*/ 23 h 134"/>
                  <a:gd name="T10" fmla="*/ 16 w 34"/>
                  <a:gd name="T11" fmla="*/ 24 h 134"/>
                  <a:gd name="T12" fmla="*/ 34 w 34"/>
                  <a:gd name="T13" fmla="*/ 132 h 134"/>
                  <a:gd name="T14" fmla="*/ 26 w 34"/>
                  <a:gd name="T1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34">
                    <a:moveTo>
                      <a:pt x="26" y="134"/>
                    </a:moveTo>
                    <a:lnTo>
                      <a:pt x="8" y="26"/>
                    </a:lnTo>
                    <a:lnTo>
                      <a:pt x="0" y="27"/>
                    </a:lnTo>
                    <a:lnTo>
                      <a:pt x="8" y="0"/>
                    </a:lnTo>
                    <a:lnTo>
                      <a:pt x="24" y="23"/>
                    </a:lnTo>
                    <a:lnTo>
                      <a:pt x="16" y="24"/>
                    </a:lnTo>
                    <a:lnTo>
                      <a:pt x="34" y="132"/>
                    </a:lnTo>
                    <a:lnTo>
                      <a:pt x="26" y="13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7" name="Freeform 62"/>
              <p:cNvSpPr>
                <a:spLocks/>
              </p:cNvSpPr>
              <p:nvPr/>
            </p:nvSpPr>
            <p:spPr bwMode="auto">
              <a:xfrm>
                <a:off x="4793" y="2305"/>
                <a:ext cx="21" cy="74"/>
              </a:xfrm>
              <a:custGeom>
                <a:avLst/>
                <a:gdLst>
                  <a:gd name="T0" fmla="*/ 28 w 36"/>
                  <a:gd name="T1" fmla="*/ 130 h 130"/>
                  <a:gd name="T2" fmla="*/ 9 w 36"/>
                  <a:gd name="T3" fmla="*/ 26 h 130"/>
                  <a:gd name="T4" fmla="*/ 0 w 36"/>
                  <a:gd name="T5" fmla="*/ 27 h 130"/>
                  <a:gd name="T6" fmla="*/ 8 w 36"/>
                  <a:gd name="T7" fmla="*/ 0 h 130"/>
                  <a:gd name="T8" fmla="*/ 25 w 36"/>
                  <a:gd name="T9" fmla="*/ 23 h 130"/>
                  <a:gd name="T10" fmla="*/ 17 w 36"/>
                  <a:gd name="T11" fmla="*/ 24 h 130"/>
                  <a:gd name="T12" fmla="*/ 36 w 36"/>
                  <a:gd name="T13" fmla="*/ 128 h 130"/>
                  <a:gd name="T14" fmla="*/ 28 w 36"/>
                  <a:gd name="T1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30">
                    <a:moveTo>
                      <a:pt x="28" y="130"/>
                    </a:moveTo>
                    <a:lnTo>
                      <a:pt x="9" y="26"/>
                    </a:lnTo>
                    <a:lnTo>
                      <a:pt x="0" y="27"/>
                    </a:lnTo>
                    <a:lnTo>
                      <a:pt x="8" y="0"/>
                    </a:lnTo>
                    <a:lnTo>
                      <a:pt x="25" y="23"/>
                    </a:lnTo>
                    <a:lnTo>
                      <a:pt x="17" y="24"/>
                    </a:lnTo>
                    <a:lnTo>
                      <a:pt x="36" y="128"/>
                    </a:lnTo>
                    <a:lnTo>
                      <a:pt x="28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8" name="Freeform 63"/>
              <p:cNvSpPr>
                <a:spLocks/>
              </p:cNvSpPr>
              <p:nvPr/>
            </p:nvSpPr>
            <p:spPr bwMode="auto">
              <a:xfrm>
                <a:off x="4858" y="2304"/>
                <a:ext cx="18" cy="75"/>
              </a:xfrm>
              <a:custGeom>
                <a:avLst/>
                <a:gdLst>
                  <a:gd name="T0" fmla="*/ 24 w 32"/>
                  <a:gd name="T1" fmla="*/ 132 h 132"/>
                  <a:gd name="T2" fmla="*/ 8 w 32"/>
                  <a:gd name="T3" fmla="*/ 26 h 132"/>
                  <a:gd name="T4" fmla="*/ 0 w 32"/>
                  <a:gd name="T5" fmla="*/ 27 h 132"/>
                  <a:gd name="T6" fmla="*/ 8 w 32"/>
                  <a:gd name="T7" fmla="*/ 0 h 132"/>
                  <a:gd name="T8" fmla="*/ 25 w 32"/>
                  <a:gd name="T9" fmla="*/ 23 h 132"/>
                  <a:gd name="T10" fmla="*/ 16 w 32"/>
                  <a:gd name="T11" fmla="*/ 24 h 132"/>
                  <a:gd name="T12" fmla="*/ 32 w 32"/>
                  <a:gd name="T13" fmla="*/ 130 h 132"/>
                  <a:gd name="T14" fmla="*/ 24 w 32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2">
                    <a:moveTo>
                      <a:pt x="24" y="132"/>
                    </a:moveTo>
                    <a:lnTo>
                      <a:pt x="8" y="26"/>
                    </a:lnTo>
                    <a:lnTo>
                      <a:pt x="0" y="27"/>
                    </a:lnTo>
                    <a:lnTo>
                      <a:pt x="8" y="0"/>
                    </a:lnTo>
                    <a:lnTo>
                      <a:pt x="25" y="23"/>
                    </a:lnTo>
                    <a:lnTo>
                      <a:pt x="16" y="24"/>
                    </a:lnTo>
                    <a:lnTo>
                      <a:pt x="32" y="130"/>
                    </a:lnTo>
                    <a:lnTo>
                      <a:pt x="24" y="13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59" name="Freeform 64"/>
              <p:cNvSpPr>
                <a:spLocks/>
              </p:cNvSpPr>
              <p:nvPr/>
            </p:nvSpPr>
            <p:spPr bwMode="auto">
              <a:xfrm>
                <a:off x="4918" y="2312"/>
                <a:ext cx="20" cy="67"/>
              </a:xfrm>
              <a:custGeom>
                <a:avLst/>
                <a:gdLst>
                  <a:gd name="T0" fmla="*/ 26 w 34"/>
                  <a:gd name="T1" fmla="*/ 117 h 117"/>
                  <a:gd name="T2" fmla="*/ 8 w 34"/>
                  <a:gd name="T3" fmla="*/ 25 h 117"/>
                  <a:gd name="T4" fmla="*/ 0 w 34"/>
                  <a:gd name="T5" fmla="*/ 26 h 117"/>
                  <a:gd name="T6" fmla="*/ 8 w 34"/>
                  <a:gd name="T7" fmla="*/ 0 h 117"/>
                  <a:gd name="T8" fmla="*/ 25 w 34"/>
                  <a:gd name="T9" fmla="*/ 22 h 117"/>
                  <a:gd name="T10" fmla="*/ 16 w 34"/>
                  <a:gd name="T11" fmla="*/ 23 h 117"/>
                  <a:gd name="T12" fmla="*/ 34 w 34"/>
                  <a:gd name="T13" fmla="*/ 115 h 117"/>
                  <a:gd name="T14" fmla="*/ 26 w 34"/>
                  <a:gd name="T1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17">
                    <a:moveTo>
                      <a:pt x="26" y="117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8" y="0"/>
                    </a:lnTo>
                    <a:lnTo>
                      <a:pt x="25" y="22"/>
                    </a:lnTo>
                    <a:lnTo>
                      <a:pt x="16" y="23"/>
                    </a:lnTo>
                    <a:lnTo>
                      <a:pt x="34" y="115"/>
                    </a:lnTo>
                    <a:lnTo>
                      <a:pt x="26" y="11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0" name="Freeform 65"/>
              <p:cNvSpPr>
                <a:spLocks/>
              </p:cNvSpPr>
              <p:nvPr/>
            </p:nvSpPr>
            <p:spPr bwMode="auto">
              <a:xfrm>
                <a:off x="4983" y="2308"/>
                <a:ext cx="17" cy="71"/>
              </a:xfrm>
              <a:custGeom>
                <a:avLst/>
                <a:gdLst>
                  <a:gd name="T0" fmla="*/ 21 w 29"/>
                  <a:gd name="T1" fmla="*/ 125 h 125"/>
                  <a:gd name="T2" fmla="*/ 8 w 29"/>
                  <a:gd name="T3" fmla="*/ 25 h 125"/>
                  <a:gd name="T4" fmla="*/ 0 w 29"/>
                  <a:gd name="T5" fmla="*/ 26 h 125"/>
                  <a:gd name="T6" fmla="*/ 9 w 29"/>
                  <a:gd name="T7" fmla="*/ 0 h 125"/>
                  <a:gd name="T8" fmla="*/ 24 w 29"/>
                  <a:gd name="T9" fmla="*/ 23 h 125"/>
                  <a:gd name="T10" fmla="*/ 16 w 29"/>
                  <a:gd name="T11" fmla="*/ 24 h 125"/>
                  <a:gd name="T12" fmla="*/ 29 w 29"/>
                  <a:gd name="T13" fmla="*/ 123 h 125"/>
                  <a:gd name="T14" fmla="*/ 21 w 29"/>
                  <a:gd name="T1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25">
                    <a:moveTo>
                      <a:pt x="21" y="125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9" y="0"/>
                    </a:lnTo>
                    <a:lnTo>
                      <a:pt x="24" y="23"/>
                    </a:lnTo>
                    <a:lnTo>
                      <a:pt x="16" y="24"/>
                    </a:lnTo>
                    <a:lnTo>
                      <a:pt x="29" y="123"/>
                    </a:lnTo>
                    <a:lnTo>
                      <a:pt x="21" y="12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1" name="Freeform 66"/>
              <p:cNvSpPr>
                <a:spLocks/>
              </p:cNvSpPr>
              <p:nvPr/>
            </p:nvSpPr>
            <p:spPr bwMode="auto">
              <a:xfrm>
                <a:off x="5045" y="2313"/>
                <a:ext cx="17" cy="66"/>
              </a:xfrm>
              <a:custGeom>
                <a:avLst/>
                <a:gdLst>
                  <a:gd name="T0" fmla="*/ 22 w 30"/>
                  <a:gd name="T1" fmla="*/ 116 h 116"/>
                  <a:gd name="T2" fmla="*/ 8 w 30"/>
                  <a:gd name="T3" fmla="*/ 26 h 116"/>
                  <a:gd name="T4" fmla="*/ 0 w 30"/>
                  <a:gd name="T5" fmla="*/ 27 h 116"/>
                  <a:gd name="T6" fmla="*/ 8 w 30"/>
                  <a:gd name="T7" fmla="*/ 0 h 116"/>
                  <a:gd name="T8" fmla="*/ 24 w 30"/>
                  <a:gd name="T9" fmla="*/ 23 h 116"/>
                  <a:gd name="T10" fmla="*/ 16 w 30"/>
                  <a:gd name="T11" fmla="*/ 24 h 116"/>
                  <a:gd name="T12" fmla="*/ 30 w 30"/>
                  <a:gd name="T13" fmla="*/ 114 h 116"/>
                  <a:gd name="T14" fmla="*/ 22 w 30"/>
                  <a:gd name="T1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16">
                    <a:moveTo>
                      <a:pt x="22" y="116"/>
                    </a:moveTo>
                    <a:lnTo>
                      <a:pt x="8" y="26"/>
                    </a:lnTo>
                    <a:lnTo>
                      <a:pt x="0" y="27"/>
                    </a:lnTo>
                    <a:lnTo>
                      <a:pt x="8" y="0"/>
                    </a:lnTo>
                    <a:lnTo>
                      <a:pt x="24" y="23"/>
                    </a:lnTo>
                    <a:lnTo>
                      <a:pt x="16" y="24"/>
                    </a:lnTo>
                    <a:lnTo>
                      <a:pt x="30" y="114"/>
                    </a:lnTo>
                    <a:lnTo>
                      <a:pt x="22" y="11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2" name="Freeform 67"/>
              <p:cNvSpPr>
                <a:spLocks/>
              </p:cNvSpPr>
              <p:nvPr/>
            </p:nvSpPr>
            <p:spPr bwMode="auto">
              <a:xfrm>
                <a:off x="5108" y="2310"/>
                <a:ext cx="16" cy="69"/>
              </a:xfrm>
              <a:custGeom>
                <a:avLst/>
                <a:gdLst>
                  <a:gd name="T0" fmla="*/ 20 w 28"/>
                  <a:gd name="T1" fmla="*/ 120 h 120"/>
                  <a:gd name="T2" fmla="*/ 8 w 28"/>
                  <a:gd name="T3" fmla="*/ 25 h 120"/>
                  <a:gd name="T4" fmla="*/ 0 w 28"/>
                  <a:gd name="T5" fmla="*/ 26 h 120"/>
                  <a:gd name="T6" fmla="*/ 9 w 28"/>
                  <a:gd name="T7" fmla="*/ 0 h 120"/>
                  <a:gd name="T8" fmla="*/ 25 w 28"/>
                  <a:gd name="T9" fmla="*/ 23 h 120"/>
                  <a:gd name="T10" fmla="*/ 16 w 28"/>
                  <a:gd name="T11" fmla="*/ 24 h 120"/>
                  <a:gd name="T12" fmla="*/ 28 w 28"/>
                  <a:gd name="T13" fmla="*/ 118 h 120"/>
                  <a:gd name="T14" fmla="*/ 20 w 28"/>
                  <a:gd name="T1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0">
                    <a:moveTo>
                      <a:pt x="20" y="120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9" y="0"/>
                    </a:lnTo>
                    <a:lnTo>
                      <a:pt x="25" y="23"/>
                    </a:lnTo>
                    <a:lnTo>
                      <a:pt x="16" y="24"/>
                    </a:lnTo>
                    <a:lnTo>
                      <a:pt x="28" y="118"/>
                    </a:lnTo>
                    <a:lnTo>
                      <a:pt x="20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3" name="Freeform 68"/>
              <p:cNvSpPr>
                <a:spLocks/>
              </p:cNvSpPr>
              <p:nvPr/>
            </p:nvSpPr>
            <p:spPr bwMode="auto">
              <a:xfrm>
                <a:off x="5171" y="2310"/>
                <a:ext cx="15" cy="69"/>
              </a:xfrm>
              <a:custGeom>
                <a:avLst/>
                <a:gdLst>
                  <a:gd name="T0" fmla="*/ 18 w 26"/>
                  <a:gd name="T1" fmla="*/ 120 h 120"/>
                  <a:gd name="T2" fmla="*/ 8 w 26"/>
                  <a:gd name="T3" fmla="*/ 25 h 120"/>
                  <a:gd name="T4" fmla="*/ 0 w 26"/>
                  <a:gd name="T5" fmla="*/ 26 h 120"/>
                  <a:gd name="T6" fmla="*/ 10 w 26"/>
                  <a:gd name="T7" fmla="*/ 0 h 120"/>
                  <a:gd name="T8" fmla="*/ 25 w 26"/>
                  <a:gd name="T9" fmla="*/ 23 h 120"/>
                  <a:gd name="T10" fmla="*/ 16 w 26"/>
                  <a:gd name="T11" fmla="*/ 24 h 120"/>
                  <a:gd name="T12" fmla="*/ 26 w 26"/>
                  <a:gd name="T13" fmla="*/ 120 h 120"/>
                  <a:gd name="T14" fmla="*/ 18 w 26"/>
                  <a:gd name="T1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20">
                    <a:moveTo>
                      <a:pt x="18" y="120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3"/>
                    </a:lnTo>
                    <a:lnTo>
                      <a:pt x="16" y="24"/>
                    </a:lnTo>
                    <a:lnTo>
                      <a:pt x="26" y="120"/>
                    </a:lnTo>
                    <a:lnTo>
                      <a:pt x="18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4" name="Freeform 69"/>
              <p:cNvSpPr>
                <a:spLocks/>
              </p:cNvSpPr>
              <p:nvPr/>
            </p:nvSpPr>
            <p:spPr bwMode="auto">
              <a:xfrm>
                <a:off x="5235" y="2309"/>
                <a:ext cx="15" cy="70"/>
              </a:xfrm>
              <a:custGeom>
                <a:avLst/>
                <a:gdLst>
                  <a:gd name="T0" fmla="*/ 14 w 25"/>
                  <a:gd name="T1" fmla="*/ 121 h 121"/>
                  <a:gd name="T2" fmla="*/ 8 w 25"/>
                  <a:gd name="T3" fmla="*/ 25 h 121"/>
                  <a:gd name="T4" fmla="*/ 0 w 25"/>
                  <a:gd name="T5" fmla="*/ 26 h 121"/>
                  <a:gd name="T6" fmla="*/ 11 w 25"/>
                  <a:gd name="T7" fmla="*/ 0 h 121"/>
                  <a:gd name="T8" fmla="*/ 25 w 25"/>
                  <a:gd name="T9" fmla="*/ 24 h 121"/>
                  <a:gd name="T10" fmla="*/ 16 w 25"/>
                  <a:gd name="T11" fmla="*/ 25 h 121"/>
                  <a:gd name="T12" fmla="*/ 22 w 25"/>
                  <a:gd name="T13" fmla="*/ 121 h 121"/>
                  <a:gd name="T14" fmla="*/ 14 w 25"/>
                  <a:gd name="T1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1">
                    <a:moveTo>
                      <a:pt x="14" y="121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6" y="25"/>
                    </a:lnTo>
                    <a:lnTo>
                      <a:pt x="22" y="121"/>
                    </a:lnTo>
                    <a:lnTo>
                      <a:pt x="14" y="12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5" name="Freeform 70"/>
              <p:cNvSpPr>
                <a:spLocks/>
              </p:cNvSpPr>
              <p:nvPr/>
            </p:nvSpPr>
            <p:spPr bwMode="auto">
              <a:xfrm>
                <a:off x="5296" y="2312"/>
                <a:ext cx="14" cy="67"/>
              </a:xfrm>
              <a:custGeom>
                <a:avLst/>
                <a:gdLst>
                  <a:gd name="T0" fmla="*/ 16 w 25"/>
                  <a:gd name="T1" fmla="*/ 116 h 116"/>
                  <a:gd name="T2" fmla="*/ 8 w 25"/>
                  <a:gd name="T3" fmla="*/ 25 h 116"/>
                  <a:gd name="T4" fmla="*/ 0 w 25"/>
                  <a:gd name="T5" fmla="*/ 26 h 116"/>
                  <a:gd name="T6" fmla="*/ 10 w 25"/>
                  <a:gd name="T7" fmla="*/ 0 h 116"/>
                  <a:gd name="T8" fmla="*/ 25 w 25"/>
                  <a:gd name="T9" fmla="*/ 24 h 116"/>
                  <a:gd name="T10" fmla="*/ 17 w 25"/>
                  <a:gd name="T11" fmla="*/ 24 h 116"/>
                  <a:gd name="T12" fmla="*/ 24 w 25"/>
                  <a:gd name="T13" fmla="*/ 116 h 116"/>
                  <a:gd name="T14" fmla="*/ 16 w 25"/>
                  <a:gd name="T1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6" y="116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4"/>
                    </a:lnTo>
                    <a:lnTo>
                      <a:pt x="17" y="24"/>
                    </a:lnTo>
                    <a:lnTo>
                      <a:pt x="24" y="116"/>
                    </a:lnTo>
                    <a:lnTo>
                      <a:pt x="16" y="11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6" name="Freeform 71"/>
              <p:cNvSpPr>
                <a:spLocks/>
              </p:cNvSpPr>
              <p:nvPr/>
            </p:nvSpPr>
            <p:spPr bwMode="auto">
              <a:xfrm>
                <a:off x="5359" y="2315"/>
                <a:ext cx="15" cy="64"/>
              </a:xfrm>
              <a:custGeom>
                <a:avLst/>
                <a:gdLst>
                  <a:gd name="T0" fmla="*/ 14 w 25"/>
                  <a:gd name="T1" fmla="*/ 111 h 111"/>
                  <a:gd name="T2" fmla="*/ 8 w 25"/>
                  <a:gd name="T3" fmla="*/ 26 h 111"/>
                  <a:gd name="T4" fmla="*/ 0 w 25"/>
                  <a:gd name="T5" fmla="*/ 26 h 111"/>
                  <a:gd name="T6" fmla="*/ 11 w 25"/>
                  <a:gd name="T7" fmla="*/ 0 h 111"/>
                  <a:gd name="T8" fmla="*/ 25 w 25"/>
                  <a:gd name="T9" fmla="*/ 25 h 111"/>
                  <a:gd name="T10" fmla="*/ 16 w 25"/>
                  <a:gd name="T11" fmla="*/ 25 h 111"/>
                  <a:gd name="T12" fmla="*/ 22 w 25"/>
                  <a:gd name="T13" fmla="*/ 111 h 111"/>
                  <a:gd name="T14" fmla="*/ 14 w 25"/>
                  <a:gd name="T1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1">
                    <a:moveTo>
                      <a:pt x="14" y="111"/>
                    </a:moveTo>
                    <a:lnTo>
                      <a:pt x="8" y="26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5"/>
                    </a:lnTo>
                    <a:lnTo>
                      <a:pt x="16" y="25"/>
                    </a:lnTo>
                    <a:lnTo>
                      <a:pt x="22" y="111"/>
                    </a:lnTo>
                    <a:lnTo>
                      <a:pt x="14" y="11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7" name="Freeform 72"/>
              <p:cNvSpPr>
                <a:spLocks/>
              </p:cNvSpPr>
              <p:nvPr/>
            </p:nvSpPr>
            <p:spPr bwMode="auto">
              <a:xfrm>
                <a:off x="5421" y="2316"/>
                <a:ext cx="14" cy="63"/>
              </a:xfrm>
              <a:custGeom>
                <a:avLst/>
                <a:gdLst>
                  <a:gd name="T0" fmla="*/ 14 w 25"/>
                  <a:gd name="T1" fmla="*/ 109 h 109"/>
                  <a:gd name="T2" fmla="*/ 9 w 25"/>
                  <a:gd name="T3" fmla="*/ 25 h 109"/>
                  <a:gd name="T4" fmla="*/ 0 w 25"/>
                  <a:gd name="T5" fmla="*/ 26 h 109"/>
                  <a:gd name="T6" fmla="*/ 11 w 25"/>
                  <a:gd name="T7" fmla="*/ 0 h 109"/>
                  <a:gd name="T8" fmla="*/ 25 w 25"/>
                  <a:gd name="T9" fmla="*/ 24 h 109"/>
                  <a:gd name="T10" fmla="*/ 17 w 25"/>
                  <a:gd name="T11" fmla="*/ 24 h 109"/>
                  <a:gd name="T12" fmla="*/ 22 w 25"/>
                  <a:gd name="T13" fmla="*/ 109 h 109"/>
                  <a:gd name="T14" fmla="*/ 14 w 25"/>
                  <a:gd name="T15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9">
                    <a:moveTo>
                      <a:pt x="14" y="109"/>
                    </a:moveTo>
                    <a:lnTo>
                      <a:pt x="9" y="25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7" y="24"/>
                    </a:lnTo>
                    <a:lnTo>
                      <a:pt x="22" y="109"/>
                    </a:lnTo>
                    <a:lnTo>
                      <a:pt x="14" y="10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8" name="Freeform 73"/>
              <p:cNvSpPr>
                <a:spLocks/>
              </p:cNvSpPr>
              <p:nvPr/>
            </p:nvSpPr>
            <p:spPr bwMode="auto">
              <a:xfrm>
                <a:off x="5485" y="2317"/>
                <a:ext cx="14" cy="62"/>
              </a:xfrm>
              <a:custGeom>
                <a:avLst/>
                <a:gdLst>
                  <a:gd name="T0" fmla="*/ 10 w 25"/>
                  <a:gd name="T1" fmla="*/ 107 h 107"/>
                  <a:gd name="T2" fmla="*/ 8 w 25"/>
                  <a:gd name="T3" fmla="*/ 25 h 107"/>
                  <a:gd name="T4" fmla="*/ 0 w 25"/>
                  <a:gd name="T5" fmla="*/ 25 h 107"/>
                  <a:gd name="T6" fmla="*/ 12 w 25"/>
                  <a:gd name="T7" fmla="*/ 0 h 107"/>
                  <a:gd name="T8" fmla="*/ 25 w 25"/>
                  <a:gd name="T9" fmla="*/ 25 h 107"/>
                  <a:gd name="T10" fmla="*/ 16 w 25"/>
                  <a:gd name="T11" fmla="*/ 25 h 107"/>
                  <a:gd name="T12" fmla="*/ 18 w 25"/>
                  <a:gd name="T13" fmla="*/ 107 h 107"/>
                  <a:gd name="T14" fmla="*/ 10 w 25"/>
                  <a:gd name="T15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7">
                    <a:moveTo>
                      <a:pt x="10" y="107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2" y="0"/>
                    </a:lnTo>
                    <a:lnTo>
                      <a:pt x="25" y="25"/>
                    </a:lnTo>
                    <a:lnTo>
                      <a:pt x="16" y="25"/>
                    </a:lnTo>
                    <a:lnTo>
                      <a:pt x="18" y="107"/>
                    </a:lnTo>
                    <a:lnTo>
                      <a:pt x="10" y="10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69" name="Freeform 74"/>
              <p:cNvSpPr>
                <a:spLocks/>
              </p:cNvSpPr>
              <p:nvPr/>
            </p:nvSpPr>
            <p:spPr bwMode="auto">
              <a:xfrm>
                <a:off x="5551" y="2312"/>
                <a:ext cx="15" cy="67"/>
              </a:xfrm>
              <a:custGeom>
                <a:avLst/>
                <a:gdLst>
                  <a:gd name="T0" fmla="*/ 2 w 25"/>
                  <a:gd name="T1" fmla="*/ 117 h 117"/>
                  <a:gd name="T2" fmla="*/ 9 w 25"/>
                  <a:gd name="T3" fmla="*/ 24 h 117"/>
                  <a:gd name="T4" fmla="*/ 0 w 25"/>
                  <a:gd name="T5" fmla="*/ 24 h 117"/>
                  <a:gd name="T6" fmla="*/ 15 w 25"/>
                  <a:gd name="T7" fmla="*/ 0 h 117"/>
                  <a:gd name="T8" fmla="*/ 25 w 25"/>
                  <a:gd name="T9" fmla="*/ 26 h 117"/>
                  <a:gd name="T10" fmla="*/ 17 w 25"/>
                  <a:gd name="T11" fmla="*/ 25 h 117"/>
                  <a:gd name="T12" fmla="*/ 10 w 25"/>
                  <a:gd name="T13" fmla="*/ 117 h 117"/>
                  <a:gd name="T14" fmla="*/ 2 w 25"/>
                  <a:gd name="T1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7">
                    <a:moveTo>
                      <a:pt x="2" y="117"/>
                    </a:moveTo>
                    <a:lnTo>
                      <a:pt x="9" y="24"/>
                    </a:lnTo>
                    <a:lnTo>
                      <a:pt x="0" y="24"/>
                    </a:lnTo>
                    <a:lnTo>
                      <a:pt x="15" y="0"/>
                    </a:lnTo>
                    <a:lnTo>
                      <a:pt x="25" y="26"/>
                    </a:lnTo>
                    <a:lnTo>
                      <a:pt x="17" y="25"/>
                    </a:lnTo>
                    <a:lnTo>
                      <a:pt x="10" y="117"/>
                    </a:lnTo>
                    <a:lnTo>
                      <a:pt x="2" y="11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0" name="Freeform 75"/>
              <p:cNvSpPr>
                <a:spLocks/>
              </p:cNvSpPr>
              <p:nvPr/>
            </p:nvSpPr>
            <p:spPr bwMode="auto">
              <a:xfrm>
                <a:off x="5607" y="2312"/>
                <a:ext cx="14" cy="67"/>
              </a:xfrm>
              <a:custGeom>
                <a:avLst/>
                <a:gdLst>
                  <a:gd name="T0" fmla="*/ 13 w 25"/>
                  <a:gd name="T1" fmla="*/ 117 h 117"/>
                  <a:gd name="T2" fmla="*/ 8 w 25"/>
                  <a:gd name="T3" fmla="*/ 25 h 117"/>
                  <a:gd name="T4" fmla="*/ 0 w 25"/>
                  <a:gd name="T5" fmla="*/ 26 h 117"/>
                  <a:gd name="T6" fmla="*/ 11 w 25"/>
                  <a:gd name="T7" fmla="*/ 0 h 117"/>
                  <a:gd name="T8" fmla="*/ 25 w 25"/>
                  <a:gd name="T9" fmla="*/ 25 h 117"/>
                  <a:gd name="T10" fmla="*/ 16 w 25"/>
                  <a:gd name="T11" fmla="*/ 25 h 117"/>
                  <a:gd name="T12" fmla="*/ 21 w 25"/>
                  <a:gd name="T13" fmla="*/ 117 h 117"/>
                  <a:gd name="T14" fmla="*/ 13 w 25"/>
                  <a:gd name="T1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7">
                    <a:moveTo>
                      <a:pt x="13" y="117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5"/>
                    </a:lnTo>
                    <a:lnTo>
                      <a:pt x="16" y="25"/>
                    </a:lnTo>
                    <a:lnTo>
                      <a:pt x="21" y="117"/>
                    </a:lnTo>
                    <a:lnTo>
                      <a:pt x="13" y="11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1" name="Freeform 76"/>
              <p:cNvSpPr>
                <a:spLocks/>
              </p:cNvSpPr>
              <p:nvPr/>
            </p:nvSpPr>
            <p:spPr bwMode="auto">
              <a:xfrm>
                <a:off x="5668" y="2310"/>
                <a:ext cx="14" cy="69"/>
              </a:xfrm>
              <a:custGeom>
                <a:avLst/>
                <a:gdLst>
                  <a:gd name="T0" fmla="*/ 15 w 25"/>
                  <a:gd name="T1" fmla="*/ 119 h 119"/>
                  <a:gd name="T2" fmla="*/ 9 w 25"/>
                  <a:gd name="T3" fmla="*/ 25 h 119"/>
                  <a:gd name="T4" fmla="*/ 0 w 25"/>
                  <a:gd name="T5" fmla="*/ 26 h 119"/>
                  <a:gd name="T6" fmla="*/ 11 w 25"/>
                  <a:gd name="T7" fmla="*/ 0 h 119"/>
                  <a:gd name="T8" fmla="*/ 25 w 25"/>
                  <a:gd name="T9" fmla="*/ 24 h 119"/>
                  <a:gd name="T10" fmla="*/ 17 w 25"/>
                  <a:gd name="T11" fmla="*/ 25 h 119"/>
                  <a:gd name="T12" fmla="*/ 23 w 25"/>
                  <a:gd name="T13" fmla="*/ 119 h 119"/>
                  <a:gd name="T14" fmla="*/ 15 w 25"/>
                  <a:gd name="T1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9">
                    <a:moveTo>
                      <a:pt x="15" y="119"/>
                    </a:moveTo>
                    <a:lnTo>
                      <a:pt x="9" y="25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7" y="25"/>
                    </a:lnTo>
                    <a:lnTo>
                      <a:pt x="23" y="119"/>
                    </a:lnTo>
                    <a:lnTo>
                      <a:pt x="15" y="11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2" name="Freeform 77"/>
              <p:cNvSpPr>
                <a:spLocks/>
              </p:cNvSpPr>
              <p:nvPr/>
            </p:nvSpPr>
            <p:spPr bwMode="auto">
              <a:xfrm>
                <a:off x="5731" y="2310"/>
                <a:ext cx="14" cy="69"/>
              </a:xfrm>
              <a:custGeom>
                <a:avLst/>
                <a:gdLst>
                  <a:gd name="T0" fmla="*/ 13 w 25"/>
                  <a:gd name="T1" fmla="*/ 119 h 119"/>
                  <a:gd name="T2" fmla="*/ 8 w 25"/>
                  <a:gd name="T3" fmla="*/ 25 h 119"/>
                  <a:gd name="T4" fmla="*/ 0 w 25"/>
                  <a:gd name="T5" fmla="*/ 26 h 119"/>
                  <a:gd name="T6" fmla="*/ 11 w 25"/>
                  <a:gd name="T7" fmla="*/ 0 h 119"/>
                  <a:gd name="T8" fmla="*/ 25 w 25"/>
                  <a:gd name="T9" fmla="*/ 25 h 119"/>
                  <a:gd name="T10" fmla="*/ 17 w 25"/>
                  <a:gd name="T11" fmla="*/ 25 h 119"/>
                  <a:gd name="T12" fmla="*/ 21 w 25"/>
                  <a:gd name="T13" fmla="*/ 119 h 119"/>
                  <a:gd name="T14" fmla="*/ 13 w 25"/>
                  <a:gd name="T1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9">
                    <a:moveTo>
                      <a:pt x="13" y="119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21" y="119"/>
                    </a:lnTo>
                    <a:lnTo>
                      <a:pt x="13" y="11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3" name="Freeform 78"/>
              <p:cNvSpPr>
                <a:spLocks/>
              </p:cNvSpPr>
              <p:nvPr/>
            </p:nvSpPr>
            <p:spPr bwMode="auto">
              <a:xfrm>
                <a:off x="5792" y="2312"/>
                <a:ext cx="14" cy="67"/>
              </a:xfrm>
              <a:custGeom>
                <a:avLst/>
                <a:gdLst>
                  <a:gd name="T0" fmla="*/ 15 w 25"/>
                  <a:gd name="T1" fmla="*/ 117 h 117"/>
                  <a:gd name="T2" fmla="*/ 8 w 25"/>
                  <a:gd name="T3" fmla="*/ 25 h 117"/>
                  <a:gd name="T4" fmla="*/ 0 w 25"/>
                  <a:gd name="T5" fmla="*/ 26 h 117"/>
                  <a:gd name="T6" fmla="*/ 11 w 25"/>
                  <a:gd name="T7" fmla="*/ 0 h 117"/>
                  <a:gd name="T8" fmla="*/ 25 w 25"/>
                  <a:gd name="T9" fmla="*/ 24 h 117"/>
                  <a:gd name="T10" fmla="*/ 17 w 25"/>
                  <a:gd name="T11" fmla="*/ 24 h 117"/>
                  <a:gd name="T12" fmla="*/ 23 w 25"/>
                  <a:gd name="T13" fmla="*/ 117 h 117"/>
                  <a:gd name="T14" fmla="*/ 15 w 25"/>
                  <a:gd name="T1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7">
                    <a:moveTo>
                      <a:pt x="15" y="117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7" y="24"/>
                    </a:lnTo>
                    <a:lnTo>
                      <a:pt x="23" y="117"/>
                    </a:lnTo>
                    <a:lnTo>
                      <a:pt x="15" y="11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4" name="Freeform 79"/>
              <p:cNvSpPr>
                <a:spLocks/>
              </p:cNvSpPr>
              <p:nvPr/>
            </p:nvSpPr>
            <p:spPr bwMode="auto">
              <a:xfrm>
                <a:off x="5855" y="2308"/>
                <a:ext cx="14" cy="71"/>
              </a:xfrm>
              <a:custGeom>
                <a:avLst/>
                <a:gdLst>
                  <a:gd name="T0" fmla="*/ 13 w 25"/>
                  <a:gd name="T1" fmla="*/ 123 h 123"/>
                  <a:gd name="T2" fmla="*/ 8 w 25"/>
                  <a:gd name="T3" fmla="*/ 26 h 123"/>
                  <a:gd name="T4" fmla="*/ 0 w 25"/>
                  <a:gd name="T5" fmla="*/ 26 h 123"/>
                  <a:gd name="T6" fmla="*/ 11 w 25"/>
                  <a:gd name="T7" fmla="*/ 0 h 123"/>
                  <a:gd name="T8" fmla="*/ 25 w 25"/>
                  <a:gd name="T9" fmla="*/ 25 h 123"/>
                  <a:gd name="T10" fmla="*/ 16 w 25"/>
                  <a:gd name="T11" fmla="*/ 25 h 123"/>
                  <a:gd name="T12" fmla="*/ 21 w 25"/>
                  <a:gd name="T13" fmla="*/ 123 h 123"/>
                  <a:gd name="T14" fmla="*/ 13 w 25"/>
                  <a:gd name="T15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3">
                    <a:moveTo>
                      <a:pt x="13" y="123"/>
                    </a:moveTo>
                    <a:lnTo>
                      <a:pt x="8" y="26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5"/>
                    </a:lnTo>
                    <a:lnTo>
                      <a:pt x="16" y="25"/>
                    </a:lnTo>
                    <a:lnTo>
                      <a:pt x="21" y="123"/>
                    </a:lnTo>
                    <a:lnTo>
                      <a:pt x="13" y="12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5" name="Freeform 80"/>
              <p:cNvSpPr>
                <a:spLocks/>
              </p:cNvSpPr>
              <p:nvPr/>
            </p:nvSpPr>
            <p:spPr bwMode="auto">
              <a:xfrm>
                <a:off x="5916" y="2310"/>
                <a:ext cx="15" cy="69"/>
              </a:xfrm>
              <a:custGeom>
                <a:avLst/>
                <a:gdLst>
                  <a:gd name="T0" fmla="*/ 14 w 25"/>
                  <a:gd name="T1" fmla="*/ 120 h 120"/>
                  <a:gd name="T2" fmla="*/ 9 w 25"/>
                  <a:gd name="T3" fmla="*/ 25 h 120"/>
                  <a:gd name="T4" fmla="*/ 0 w 25"/>
                  <a:gd name="T5" fmla="*/ 26 h 120"/>
                  <a:gd name="T6" fmla="*/ 11 w 25"/>
                  <a:gd name="T7" fmla="*/ 0 h 120"/>
                  <a:gd name="T8" fmla="*/ 25 w 25"/>
                  <a:gd name="T9" fmla="*/ 24 h 120"/>
                  <a:gd name="T10" fmla="*/ 17 w 25"/>
                  <a:gd name="T11" fmla="*/ 25 h 120"/>
                  <a:gd name="T12" fmla="*/ 22 w 25"/>
                  <a:gd name="T13" fmla="*/ 120 h 120"/>
                  <a:gd name="T14" fmla="*/ 14 w 25"/>
                  <a:gd name="T1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0">
                    <a:moveTo>
                      <a:pt x="14" y="120"/>
                    </a:moveTo>
                    <a:lnTo>
                      <a:pt x="9" y="25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7" y="25"/>
                    </a:lnTo>
                    <a:lnTo>
                      <a:pt x="22" y="120"/>
                    </a:lnTo>
                    <a:lnTo>
                      <a:pt x="1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6" name="Freeform 81"/>
              <p:cNvSpPr>
                <a:spLocks/>
              </p:cNvSpPr>
              <p:nvPr/>
            </p:nvSpPr>
            <p:spPr bwMode="auto">
              <a:xfrm>
                <a:off x="5980" y="2311"/>
                <a:ext cx="14" cy="68"/>
              </a:xfrm>
              <a:custGeom>
                <a:avLst/>
                <a:gdLst>
                  <a:gd name="T0" fmla="*/ 12 w 25"/>
                  <a:gd name="T1" fmla="*/ 118 h 118"/>
                  <a:gd name="T2" fmla="*/ 8 w 25"/>
                  <a:gd name="T3" fmla="*/ 25 h 118"/>
                  <a:gd name="T4" fmla="*/ 0 w 25"/>
                  <a:gd name="T5" fmla="*/ 25 h 118"/>
                  <a:gd name="T6" fmla="*/ 11 w 25"/>
                  <a:gd name="T7" fmla="*/ 0 h 118"/>
                  <a:gd name="T8" fmla="*/ 25 w 25"/>
                  <a:gd name="T9" fmla="*/ 24 h 118"/>
                  <a:gd name="T10" fmla="*/ 17 w 25"/>
                  <a:gd name="T11" fmla="*/ 25 h 118"/>
                  <a:gd name="T12" fmla="*/ 20 w 25"/>
                  <a:gd name="T13" fmla="*/ 118 h 118"/>
                  <a:gd name="T14" fmla="*/ 12 w 25"/>
                  <a:gd name="T15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8">
                    <a:moveTo>
                      <a:pt x="12" y="118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7" y="25"/>
                    </a:lnTo>
                    <a:lnTo>
                      <a:pt x="20" y="118"/>
                    </a:lnTo>
                    <a:lnTo>
                      <a:pt x="12" y="11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7" name="Freeform 82"/>
              <p:cNvSpPr>
                <a:spLocks/>
              </p:cNvSpPr>
              <p:nvPr/>
            </p:nvSpPr>
            <p:spPr bwMode="auto">
              <a:xfrm>
                <a:off x="6039" y="2306"/>
                <a:ext cx="15" cy="73"/>
              </a:xfrm>
              <a:custGeom>
                <a:avLst/>
                <a:gdLst>
                  <a:gd name="T0" fmla="*/ 15 w 25"/>
                  <a:gd name="T1" fmla="*/ 127 h 127"/>
                  <a:gd name="T2" fmla="*/ 8 w 25"/>
                  <a:gd name="T3" fmla="*/ 26 h 127"/>
                  <a:gd name="T4" fmla="*/ 0 w 25"/>
                  <a:gd name="T5" fmla="*/ 26 h 127"/>
                  <a:gd name="T6" fmla="*/ 11 w 25"/>
                  <a:gd name="T7" fmla="*/ 0 h 127"/>
                  <a:gd name="T8" fmla="*/ 25 w 25"/>
                  <a:gd name="T9" fmla="*/ 25 h 127"/>
                  <a:gd name="T10" fmla="*/ 17 w 25"/>
                  <a:gd name="T11" fmla="*/ 25 h 127"/>
                  <a:gd name="T12" fmla="*/ 23 w 25"/>
                  <a:gd name="T13" fmla="*/ 127 h 127"/>
                  <a:gd name="T14" fmla="*/ 15 w 25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7">
                    <a:moveTo>
                      <a:pt x="15" y="127"/>
                    </a:moveTo>
                    <a:lnTo>
                      <a:pt x="8" y="26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23" y="127"/>
                    </a:lnTo>
                    <a:lnTo>
                      <a:pt x="15" y="12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8" name="Freeform 83"/>
              <p:cNvSpPr>
                <a:spLocks/>
              </p:cNvSpPr>
              <p:nvPr/>
            </p:nvSpPr>
            <p:spPr bwMode="auto">
              <a:xfrm>
                <a:off x="4489" y="2236"/>
                <a:ext cx="16" cy="81"/>
              </a:xfrm>
              <a:custGeom>
                <a:avLst/>
                <a:gdLst>
                  <a:gd name="T0" fmla="*/ 19 w 27"/>
                  <a:gd name="T1" fmla="*/ 141 h 141"/>
                  <a:gd name="T2" fmla="*/ 8 w 27"/>
                  <a:gd name="T3" fmla="*/ 25 h 141"/>
                  <a:gd name="T4" fmla="*/ 0 w 27"/>
                  <a:gd name="T5" fmla="*/ 26 h 141"/>
                  <a:gd name="T6" fmla="*/ 10 w 27"/>
                  <a:gd name="T7" fmla="*/ 0 h 141"/>
                  <a:gd name="T8" fmla="*/ 25 w 27"/>
                  <a:gd name="T9" fmla="*/ 24 h 141"/>
                  <a:gd name="T10" fmla="*/ 17 w 27"/>
                  <a:gd name="T11" fmla="*/ 25 h 141"/>
                  <a:gd name="T12" fmla="*/ 27 w 27"/>
                  <a:gd name="T13" fmla="*/ 141 h 141"/>
                  <a:gd name="T14" fmla="*/ 19 w 27"/>
                  <a:gd name="T15" fmla="*/ 14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41">
                    <a:moveTo>
                      <a:pt x="19" y="141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4"/>
                    </a:lnTo>
                    <a:lnTo>
                      <a:pt x="17" y="25"/>
                    </a:lnTo>
                    <a:lnTo>
                      <a:pt x="27" y="141"/>
                    </a:lnTo>
                    <a:lnTo>
                      <a:pt x="19" y="14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79" name="Freeform 84"/>
              <p:cNvSpPr>
                <a:spLocks/>
              </p:cNvSpPr>
              <p:nvPr/>
            </p:nvSpPr>
            <p:spPr bwMode="auto">
              <a:xfrm>
                <a:off x="4547" y="2237"/>
                <a:ext cx="20" cy="80"/>
              </a:xfrm>
              <a:custGeom>
                <a:avLst/>
                <a:gdLst>
                  <a:gd name="T0" fmla="*/ 26 w 34"/>
                  <a:gd name="T1" fmla="*/ 140 h 140"/>
                  <a:gd name="T2" fmla="*/ 9 w 34"/>
                  <a:gd name="T3" fmla="*/ 25 h 140"/>
                  <a:gd name="T4" fmla="*/ 0 w 34"/>
                  <a:gd name="T5" fmla="*/ 26 h 140"/>
                  <a:gd name="T6" fmla="*/ 9 w 34"/>
                  <a:gd name="T7" fmla="*/ 0 h 140"/>
                  <a:gd name="T8" fmla="*/ 25 w 34"/>
                  <a:gd name="T9" fmla="*/ 23 h 140"/>
                  <a:gd name="T10" fmla="*/ 17 w 34"/>
                  <a:gd name="T11" fmla="*/ 24 h 140"/>
                  <a:gd name="T12" fmla="*/ 34 w 34"/>
                  <a:gd name="T13" fmla="*/ 138 h 140"/>
                  <a:gd name="T14" fmla="*/ 26 w 34"/>
                  <a:gd name="T15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40">
                    <a:moveTo>
                      <a:pt x="26" y="140"/>
                    </a:moveTo>
                    <a:lnTo>
                      <a:pt x="9" y="25"/>
                    </a:lnTo>
                    <a:lnTo>
                      <a:pt x="0" y="26"/>
                    </a:lnTo>
                    <a:lnTo>
                      <a:pt x="9" y="0"/>
                    </a:lnTo>
                    <a:lnTo>
                      <a:pt x="25" y="23"/>
                    </a:lnTo>
                    <a:lnTo>
                      <a:pt x="17" y="24"/>
                    </a:lnTo>
                    <a:lnTo>
                      <a:pt x="34" y="138"/>
                    </a:lnTo>
                    <a:lnTo>
                      <a:pt x="26" y="14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0" name="Freeform 85"/>
              <p:cNvSpPr>
                <a:spLocks/>
              </p:cNvSpPr>
              <p:nvPr/>
            </p:nvSpPr>
            <p:spPr bwMode="auto">
              <a:xfrm>
                <a:off x="4609" y="2238"/>
                <a:ext cx="20" cy="79"/>
              </a:xfrm>
              <a:custGeom>
                <a:avLst/>
                <a:gdLst>
                  <a:gd name="T0" fmla="*/ 27 w 35"/>
                  <a:gd name="T1" fmla="*/ 138 h 138"/>
                  <a:gd name="T2" fmla="*/ 8 w 35"/>
                  <a:gd name="T3" fmla="*/ 25 h 138"/>
                  <a:gd name="T4" fmla="*/ 0 w 35"/>
                  <a:gd name="T5" fmla="*/ 26 h 138"/>
                  <a:gd name="T6" fmla="*/ 8 w 35"/>
                  <a:gd name="T7" fmla="*/ 0 h 138"/>
                  <a:gd name="T8" fmla="*/ 25 w 35"/>
                  <a:gd name="T9" fmla="*/ 22 h 138"/>
                  <a:gd name="T10" fmla="*/ 16 w 35"/>
                  <a:gd name="T11" fmla="*/ 24 h 138"/>
                  <a:gd name="T12" fmla="*/ 35 w 35"/>
                  <a:gd name="T13" fmla="*/ 136 h 138"/>
                  <a:gd name="T14" fmla="*/ 27 w 35"/>
                  <a:gd name="T1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38">
                    <a:moveTo>
                      <a:pt x="27" y="138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8" y="0"/>
                    </a:lnTo>
                    <a:lnTo>
                      <a:pt x="25" y="22"/>
                    </a:lnTo>
                    <a:lnTo>
                      <a:pt x="16" y="24"/>
                    </a:lnTo>
                    <a:lnTo>
                      <a:pt x="35" y="136"/>
                    </a:lnTo>
                    <a:lnTo>
                      <a:pt x="27" y="13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1" name="Freeform 86"/>
              <p:cNvSpPr>
                <a:spLocks/>
              </p:cNvSpPr>
              <p:nvPr/>
            </p:nvSpPr>
            <p:spPr bwMode="auto">
              <a:xfrm>
                <a:off x="4673" y="2244"/>
                <a:ext cx="18" cy="73"/>
              </a:xfrm>
              <a:custGeom>
                <a:avLst/>
                <a:gdLst>
                  <a:gd name="T0" fmla="*/ 23 w 31"/>
                  <a:gd name="T1" fmla="*/ 128 h 128"/>
                  <a:gd name="T2" fmla="*/ 8 w 31"/>
                  <a:gd name="T3" fmla="*/ 25 h 128"/>
                  <a:gd name="T4" fmla="*/ 0 w 31"/>
                  <a:gd name="T5" fmla="*/ 26 h 128"/>
                  <a:gd name="T6" fmla="*/ 8 w 31"/>
                  <a:gd name="T7" fmla="*/ 0 h 128"/>
                  <a:gd name="T8" fmla="*/ 24 w 31"/>
                  <a:gd name="T9" fmla="*/ 23 h 128"/>
                  <a:gd name="T10" fmla="*/ 16 w 31"/>
                  <a:gd name="T11" fmla="*/ 24 h 128"/>
                  <a:gd name="T12" fmla="*/ 31 w 31"/>
                  <a:gd name="T13" fmla="*/ 126 h 128"/>
                  <a:gd name="T14" fmla="*/ 23 w 31"/>
                  <a:gd name="T1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28">
                    <a:moveTo>
                      <a:pt x="23" y="128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8" y="0"/>
                    </a:lnTo>
                    <a:lnTo>
                      <a:pt x="24" y="23"/>
                    </a:lnTo>
                    <a:lnTo>
                      <a:pt x="16" y="24"/>
                    </a:lnTo>
                    <a:lnTo>
                      <a:pt x="31" y="126"/>
                    </a:lnTo>
                    <a:lnTo>
                      <a:pt x="23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2" name="Freeform 87"/>
              <p:cNvSpPr>
                <a:spLocks/>
              </p:cNvSpPr>
              <p:nvPr/>
            </p:nvSpPr>
            <p:spPr bwMode="auto">
              <a:xfrm>
                <a:off x="4734" y="2240"/>
                <a:ext cx="19" cy="77"/>
              </a:xfrm>
              <a:custGeom>
                <a:avLst/>
                <a:gdLst>
                  <a:gd name="T0" fmla="*/ 25 w 33"/>
                  <a:gd name="T1" fmla="*/ 134 h 134"/>
                  <a:gd name="T2" fmla="*/ 8 w 33"/>
                  <a:gd name="T3" fmla="*/ 26 h 134"/>
                  <a:gd name="T4" fmla="*/ 0 w 33"/>
                  <a:gd name="T5" fmla="*/ 27 h 134"/>
                  <a:gd name="T6" fmla="*/ 9 w 33"/>
                  <a:gd name="T7" fmla="*/ 0 h 134"/>
                  <a:gd name="T8" fmla="*/ 25 w 33"/>
                  <a:gd name="T9" fmla="*/ 23 h 134"/>
                  <a:gd name="T10" fmla="*/ 17 w 33"/>
                  <a:gd name="T11" fmla="*/ 24 h 134"/>
                  <a:gd name="T12" fmla="*/ 33 w 33"/>
                  <a:gd name="T13" fmla="*/ 132 h 134"/>
                  <a:gd name="T14" fmla="*/ 25 w 33"/>
                  <a:gd name="T1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34">
                    <a:moveTo>
                      <a:pt x="25" y="134"/>
                    </a:moveTo>
                    <a:lnTo>
                      <a:pt x="8" y="26"/>
                    </a:lnTo>
                    <a:lnTo>
                      <a:pt x="0" y="27"/>
                    </a:lnTo>
                    <a:lnTo>
                      <a:pt x="9" y="0"/>
                    </a:lnTo>
                    <a:lnTo>
                      <a:pt x="25" y="23"/>
                    </a:lnTo>
                    <a:lnTo>
                      <a:pt x="17" y="24"/>
                    </a:lnTo>
                    <a:lnTo>
                      <a:pt x="33" y="132"/>
                    </a:lnTo>
                    <a:lnTo>
                      <a:pt x="25" y="13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3" name="Freeform 88"/>
              <p:cNvSpPr>
                <a:spLocks/>
              </p:cNvSpPr>
              <p:nvPr/>
            </p:nvSpPr>
            <p:spPr bwMode="auto">
              <a:xfrm>
                <a:off x="4796" y="2243"/>
                <a:ext cx="18" cy="74"/>
              </a:xfrm>
              <a:custGeom>
                <a:avLst/>
                <a:gdLst>
                  <a:gd name="T0" fmla="*/ 24 w 32"/>
                  <a:gd name="T1" fmla="*/ 130 h 130"/>
                  <a:gd name="T2" fmla="*/ 9 w 32"/>
                  <a:gd name="T3" fmla="*/ 25 h 130"/>
                  <a:gd name="T4" fmla="*/ 0 w 32"/>
                  <a:gd name="T5" fmla="*/ 26 h 130"/>
                  <a:gd name="T6" fmla="*/ 9 w 32"/>
                  <a:gd name="T7" fmla="*/ 0 h 130"/>
                  <a:gd name="T8" fmla="*/ 25 w 32"/>
                  <a:gd name="T9" fmla="*/ 23 h 130"/>
                  <a:gd name="T10" fmla="*/ 17 w 32"/>
                  <a:gd name="T11" fmla="*/ 24 h 130"/>
                  <a:gd name="T12" fmla="*/ 32 w 32"/>
                  <a:gd name="T13" fmla="*/ 128 h 130"/>
                  <a:gd name="T14" fmla="*/ 24 w 32"/>
                  <a:gd name="T1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0">
                    <a:moveTo>
                      <a:pt x="24" y="130"/>
                    </a:moveTo>
                    <a:lnTo>
                      <a:pt x="9" y="25"/>
                    </a:lnTo>
                    <a:lnTo>
                      <a:pt x="0" y="26"/>
                    </a:lnTo>
                    <a:lnTo>
                      <a:pt x="9" y="0"/>
                    </a:lnTo>
                    <a:lnTo>
                      <a:pt x="25" y="23"/>
                    </a:lnTo>
                    <a:lnTo>
                      <a:pt x="17" y="24"/>
                    </a:lnTo>
                    <a:lnTo>
                      <a:pt x="32" y="128"/>
                    </a:lnTo>
                    <a:lnTo>
                      <a:pt x="24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4" name="Freeform 89"/>
              <p:cNvSpPr>
                <a:spLocks/>
              </p:cNvSpPr>
              <p:nvPr/>
            </p:nvSpPr>
            <p:spPr bwMode="auto">
              <a:xfrm>
                <a:off x="4858" y="2247"/>
                <a:ext cx="18" cy="70"/>
              </a:xfrm>
              <a:custGeom>
                <a:avLst/>
                <a:gdLst>
                  <a:gd name="T0" fmla="*/ 24 w 32"/>
                  <a:gd name="T1" fmla="*/ 123 h 123"/>
                  <a:gd name="T2" fmla="*/ 8 w 32"/>
                  <a:gd name="T3" fmla="*/ 25 h 123"/>
                  <a:gd name="T4" fmla="*/ 0 w 32"/>
                  <a:gd name="T5" fmla="*/ 27 h 123"/>
                  <a:gd name="T6" fmla="*/ 8 w 32"/>
                  <a:gd name="T7" fmla="*/ 0 h 123"/>
                  <a:gd name="T8" fmla="*/ 25 w 32"/>
                  <a:gd name="T9" fmla="*/ 23 h 123"/>
                  <a:gd name="T10" fmla="*/ 17 w 32"/>
                  <a:gd name="T11" fmla="*/ 24 h 123"/>
                  <a:gd name="T12" fmla="*/ 32 w 32"/>
                  <a:gd name="T13" fmla="*/ 121 h 123"/>
                  <a:gd name="T14" fmla="*/ 24 w 32"/>
                  <a:gd name="T15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3">
                    <a:moveTo>
                      <a:pt x="24" y="123"/>
                    </a:moveTo>
                    <a:lnTo>
                      <a:pt x="8" y="25"/>
                    </a:lnTo>
                    <a:lnTo>
                      <a:pt x="0" y="27"/>
                    </a:lnTo>
                    <a:lnTo>
                      <a:pt x="8" y="0"/>
                    </a:lnTo>
                    <a:lnTo>
                      <a:pt x="25" y="23"/>
                    </a:lnTo>
                    <a:lnTo>
                      <a:pt x="17" y="24"/>
                    </a:lnTo>
                    <a:lnTo>
                      <a:pt x="32" y="121"/>
                    </a:lnTo>
                    <a:lnTo>
                      <a:pt x="24" y="12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5" name="Freeform 90"/>
              <p:cNvSpPr>
                <a:spLocks/>
              </p:cNvSpPr>
              <p:nvPr/>
            </p:nvSpPr>
            <p:spPr bwMode="auto">
              <a:xfrm>
                <a:off x="4924" y="2243"/>
                <a:ext cx="15" cy="74"/>
              </a:xfrm>
              <a:custGeom>
                <a:avLst/>
                <a:gdLst>
                  <a:gd name="T0" fmla="*/ 16 w 25"/>
                  <a:gd name="T1" fmla="*/ 128 h 128"/>
                  <a:gd name="T2" fmla="*/ 9 w 25"/>
                  <a:gd name="T3" fmla="*/ 25 h 128"/>
                  <a:gd name="T4" fmla="*/ 0 w 25"/>
                  <a:gd name="T5" fmla="*/ 26 h 128"/>
                  <a:gd name="T6" fmla="*/ 11 w 25"/>
                  <a:gd name="T7" fmla="*/ 0 h 128"/>
                  <a:gd name="T8" fmla="*/ 25 w 25"/>
                  <a:gd name="T9" fmla="*/ 24 h 128"/>
                  <a:gd name="T10" fmla="*/ 17 w 25"/>
                  <a:gd name="T11" fmla="*/ 24 h 128"/>
                  <a:gd name="T12" fmla="*/ 24 w 25"/>
                  <a:gd name="T13" fmla="*/ 128 h 128"/>
                  <a:gd name="T14" fmla="*/ 16 w 25"/>
                  <a:gd name="T1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8">
                    <a:moveTo>
                      <a:pt x="16" y="128"/>
                    </a:moveTo>
                    <a:lnTo>
                      <a:pt x="9" y="25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7" y="24"/>
                    </a:lnTo>
                    <a:lnTo>
                      <a:pt x="24" y="128"/>
                    </a:lnTo>
                    <a:lnTo>
                      <a:pt x="16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6" name="Freeform 91"/>
              <p:cNvSpPr>
                <a:spLocks/>
              </p:cNvSpPr>
              <p:nvPr/>
            </p:nvSpPr>
            <p:spPr bwMode="auto">
              <a:xfrm>
                <a:off x="4983" y="2248"/>
                <a:ext cx="17" cy="69"/>
              </a:xfrm>
              <a:custGeom>
                <a:avLst/>
                <a:gdLst>
                  <a:gd name="T0" fmla="*/ 21 w 29"/>
                  <a:gd name="T1" fmla="*/ 121 h 121"/>
                  <a:gd name="T2" fmla="*/ 9 w 29"/>
                  <a:gd name="T3" fmla="*/ 25 h 121"/>
                  <a:gd name="T4" fmla="*/ 0 w 29"/>
                  <a:gd name="T5" fmla="*/ 26 h 121"/>
                  <a:gd name="T6" fmla="*/ 10 w 29"/>
                  <a:gd name="T7" fmla="*/ 0 h 121"/>
                  <a:gd name="T8" fmla="*/ 25 w 29"/>
                  <a:gd name="T9" fmla="*/ 23 h 121"/>
                  <a:gd name="T10" fmla="*/ 17 w 29"/>
                  <a:gd name="T11" fmla="*/ 24 h 121"/>
                  <a:gd name="T12" fmla="*/ 29 w 29"/>
                  <a:gd name="T13" fmla="*/ 119 h 121"/>
                  <a:gd name="T14" fmla="*/ 21 w 29"/>
                  <a:gd name="T1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21">
                    <a:moveTo>
                      <a:pt x="21" y="121"/>
                    </a:moveTo>
                    <a:lnTo>
                      <a:pt x="9" y="25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3"/>
                    </a:lnTo>
                    <a:lnTo>
                      <a:pt x="17" y="24"/>
                    </a:lnTo>
                    <a:lnTo>
                      <a:pt x="29" y="119"/>
                    </a:lnTo>
                    <a:lnTo>
                      <a:pt x="21" y="12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7" name="Freeform 92"/>
              <p:cNvSpPr>
                <a:spLocks/>
              </p:cNvSpPr>
              <p:nvPr/>
            </p:nvSpPr>
            <p:spPr bwMode="auto">
              <a:xfrm>
                <a:off x="5046" y="2246"/>
                <a:ext cx="16" cy="71"/>
              </a:xfrm>
              <a:custGeom>
                <a:avLst/>
                <a:gdLst>
                  <a:gd name="T0" fmla="*/ 19 w 27"/>
                  <a:gd name="T1" fmla="*/ 123 h 123"/>
                  <a:gd name="T2" fmla="*/ 8 w 27"/>
                  <a:gd name="T3" fmla="*/ 25 h 123"/>
                  <a:gd name="T4" fmla="*/ 0 w 27"/>
                  <a:gd name="T5" fmla="*/ 26 h 123"/>
                  <a:gd name="T6" fmla="*/ 9 w 27"/>
                  <a:gd name="T7" fmla="*/ 0 h 123"/>
                  <a:gd name="T8" fmla="*/ 25 w 27"/>
                  <a:gd name="T9" fmla="*/ 24 h 123"/>
                  <a:gd name="T10" fmla="*/ 16 w 27"/>
                  <a:gd name="T11" fmla="*/ 24 h 123"/>
                  <a:gd name="T12" fmla="*/ 27 w 27"/>
                  <a:gd name="T13" fmla="*/ 123 h 123"/>
                  <a:gd name="T14" fmla="*/ 19 w 27"/>
                  <a:gd name="T15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23">
                    <a:moveTo>
                      <a:pt x="19" y="123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9" y="0"/>
                    </a:lnTo>
                    <a:lnTo>
                      <a:pt x="25" y="24"/>
                    </a:lnTo>
                    <a:lnTo>
                      <a:pt x="16" y="24"/>
                    </a:lnTo>
                    <a:lnTo>
                      <a:pt x="27" y="12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8" name="Freeform 93"/>
              <p:cNvSpPr>
                <a:spLocks/>
              </p:cNvSpPr>
              <p:nvPr/>
            </p:nvSpPr>
            <p:spPr bwMode="auto">
              <a:xfrm>
                <a:off x="5110" y="2248"/>
                <a:ext cx="14" cy="69"/>
              </a:xfrm>
              <a:custGeom>
                <a:avLst/>
                <a:gdLst>
                  <a:gd name="T0" fmla="*/ 17 w 25"/>
                  <a:gd name="T1" fmla="*/ 119 h 119"/>
                  <a:gd name="T2" fmla="*/ 8 w 25"/>
                  <a:gd name="T3" fmla="*/ 25 h 119"/>
                  <a:gd name="T4" fmla="*/ 0 w 25"/>
                  <a:gd name="T5" fmla="*/ 26 h 119"/>
                  <a:gd name="T6" fmla="*/ 10 w 25"/>
                  <a:gd name="T7" fmla="*/ 0 h 119"/>
                  <a:gd name="T8" fmla="*/ 25 w 25"/>
                  <a:gd name="T9" fmla="*/ 24 h 119"/>
                  <a:gd name="T10" fmla="*/ 16 w 25"/>
                  <a:gd name="T11" fmla="*/ 25 h 119"/>
                  <a:gd name="T12" fmla="*/ 25 w 25"/>
                  <a:gd name="T13" fmla="*/ 119 h 119"/>
                  <a:gd name="T14" fmla="*/ 17 w 25"/>
                  <a:gd name="T1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9">
                    <a:moveTo>
                      <a:pt x="17" y="119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4"/>
                    </a:lnTo>
                    <a:lnTo>
                      <a:pt x="16" y="25"/>
                    </a:lnTo>
                    <a:lnTo>
                      <a:pt x="25" y="119"/>
                    </a:lnTo>
                    <a:lnTo>
                      <a:pt x="17" y="11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89" name="Freeform 94"/>
              <p:cNvSpPr>
                <a:spLocks/>
              </p:cNvSpPr>
              <p:nvPr/>
            </p:nvSpPr>
            <p:spPr bwMode="auto">
              <a:xfrm>
                <a:off x="5171" y="2249"/>
                <a:ext cx="15" cy="68"/>
              </a:xfrm>
              <a:custGeom>
                <a:avLst/>
                <a:gdLst>
                  <a:gd name="T0" fmla="*/ 18 w 26"/>
                  <a:gd name="T1" fmla="*/ 118 h 118"/>
                  <a:gd name="T2" fmla="*/ 9 w 26"/>
                  <a:gd name="T3" fmla="*/ 26 h 118"/>
                  <a:gd name="T4" fmla="*/ 0 w 26"/>
                  <a:gd name="T5" fmla="*/ 26 h 118"/>
                  <a:gd name="T6" fmla="*/ 10 w 26"/>
                  <a:gd name="T7" fmla="*/ 0 h 118"/>
                  <a:gd name="T8" fmla="*/ 25 w 26"/>
                  <a:gd name="T9" fmla="*/ 24 h 118"/>
                  <a:gd name="T10" fmla="*/ 17 w 26"/>
                  <a:gd name="T11" fmla="*/ 25 h 118"/>
                  <a:gd name="T12" fmla="*/ 26 w 26"/>
                  <a:gd name="T13" fmla="*/ 118 h 118"/>
                  <a:gd name="T14" fmla="*/ 18 w 26"/>
                  <a:gd name="T15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8">
                    <a:moveTo>
                      <a:pt x="18" y="118"/>
                    </a:moveTo>
                    <a:lnTo>
                      <a:pt x="9" y="26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4"/>
                    </a:lnTo>
                    <a:lnTo>
                      <a:pt x="17" y="25"/>
                    </a:lnTo>
                    <a:lnTo>
                      <a:pt x="26" y="118"/>
                    </a:lnTo>
                    <a:lnTo>
                      <a:pt x="18" y="11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0" name="Freeform 95"/>
              <p:cNvSpPr>
                <a:spLocks/>
              </p:cNvSpPr>
              <p:nvPr/>
            </p:nvSpPr>
            <p:spPr bwMode="auto">
              <a:xfrm>
                <a:off x="5235" y="2250"/>
                <a:ext cx="14" cy="67"/>
              </a:xfrm>
              <a:custGeom>
                <a:avLst/>
                <a:gdLst>
                  <a:gd name="T0" fmla="*/ 15 w 25"/>
                  <a:gd name="T1" fmla="*/ 116 h 116"/>
                  <a:gd name="T2" fmla="*/ 8 w 25"/>
                  <a:gd name="T3" fmla="*/ 25 h 116"/>
                  <a:gd name="T4" fmla="*/ 0 w 25"/>
                  <a:gd name="T5" fmla="*/ 25 h 116"/>
                  <a:gd name="T6" fmla="*/ 10 w 25"/>
                  <a:gd name="T7" fmla="*/ 0 h 116"/>
                  <a:gd name="T8" fmla="*/ 25 w 25"/>
                  <a:gd name="T9" fmla="*/ 24 h 116"/>
                  <a:gd name="T10" fmla="*/ 16 w 25"/>
                  <a:gd name="T11" fmla="*/ 24 h 116"/>
                  <a:gd name="T12" fmla="*/ 23 w 25"/>
                  <a:gd name="T13" fmla="*/ 116 h 116"/>
                  <a:gd name="T14" fmla="*/ 15 w 25"/>
                  <a:gd name="T1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5" y="116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0" y="0"/>
                    </a:lnTo>
                    <a:lnTo>
                      <a:pt x="25" y="24"/>
                    </a:lnTo>
                    <a:lnTo>
                      <a:pt x="16" y="24"/>
                    </a:lnTo>
                    <a:lnTo>
                      <a:pt x="23" y="116"/>
                    </a:lnTo>
                    <a:lnTo>
                      <a:pt x="15" y="11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1" name="Freeform 96"/>
              <p:cNvSpPr>
                <a:spLocks/>
              </p:cNvSpPr>
              <p:nvPr/>
            </p:nvSpPr>
            <p:spPr bwMode="auto">
              <a:xfrm>
                <a:off x="5297" y="2249"/>
                <a:ext cx="15" cy="68"/>
              </a:xfrm>
              <a:custGeom>
                <a:avLst/>
                <a:gdLst>
                  <a:gd name="T0" fmla="*/ 14 w 25"/>
                  <a:gd name="T1" fmla="*/ 117 h 117"/>
                  <a:gd name="T2" fmla="*/ 8 w 25"/>
                  <a:gd name="T3" fmla="*/ 26 h 117"/>
                  <a:gd name="T4" fmla="*/ 0 w 25"/>
                  <a:gd name="T5" fmla="*/ 26 h 117"/>
                  <a:gd name="T6" fmla="*/ 11 w 25"/>
                  <a:gd name="T7" fmla="*/ 0 h 117"/>
                  <a:gd name="T8" fmla="*/ 25 w 25"/>
                  <a:gd name="T9" fmla="*/ 25 h 117"/>
                  <a:gd name="T10" fmla="*/ 17 w 25"/>
                  <a:gd name="T11" fmla="*/ 25 h 117"/>
                  <a:gd name="T12" fmla="*/ 22 w 25"/>
                  <a:gd name="T13" fmla="*/ 117 h 117"/>
                  <a:gd name="T14" fmla="*/ 14 w 25"/>
                  <a:gd name="T1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7">
                    <a:moveTo>
                      <a:pt x="14" y="117"/>
                    </a:moveTo>
                    <a:lnTo>
                      <a:pt x="8" y="26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22" y="117"/>
                    </a:lnTo>
                    <a:lnTo>
                      <a:pt x="14" y="11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2" name="Freeform 97"/>
              <p:cNvSpPr>
                <a:spLocks/>
              </p:cNvSpPr>
              <p:nvPr/>
            </p:nvSpPr>
            <p:spPr bwMode="auto">
              <a:xfrm>
                <a:off x="5359" y="2251"/>
                <a:ext cx="15" cy="66"/>
              </a:xfrm>
              <a:custGeom>
                <a:avLst/>
                <a:gdLst>
                  <a:gd name="T0" fmla="*/ 14 w 25"/>
                  <a:gd name="T1" fmla="*/ 114 h 114"/>
                  <a:gd name="T2" fmla="*/ 9 w 25"/>
                  <a:gd name="T3" fmla="*/ 25 h 114"/>
                  <a:gd name="T4" fmla="*/ 0 w 25"/>
                  <a:gd name="T5" fmla="*/ 26 h 114"/>
                  <a:gd name="T6" fmla="*/ 11 w 25"/>
                  <a:gd name="T7" fmla="*/ 0 h 114"/>
                  <a:gd name="T8" fmla="*/ 25 w 25"/>
                  <a:gd name="T9" fmla="*/ 24 h 114"/>
                  <a:gd name="T10" fmla="*/ 17 w 25"/>
                  <a:gd name="T11" fmla="*/ 25 h 114"/>
                  <a:gd name="T12" fmla="*/ 22 w 25"/>
                  <a:gd name="T13" fmla="*/ 114 h 114"/>
                  <a:gd name="T14" fmla="*/ 14 w 25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4">
                    <a:moveTo>
                      <a:pt x="14" y="114"/>
                    </a:moveTo>
                    <a:lnTo>
                      <a:pt x="9" y="25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7" y="25"/>
                    </a:lnTo>
                    <a:lnTo>
                      <a:pt x="22" y="114"/>
                    </a:lnTo>
                    <a:lnTo>
                      <a:pt x="14" y="11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3" name="Freeform 98"/>
              <p:cNvSpPr>
                <a:spLocks/>
              </p:cNvSpPr>
              <p:nvPr/>
            </p:nvSpPr>
            <p:spPr bwMode="auto">
              <a:xfrm>
                <a:off x="5422" y="2251"/>
                <a:ext cx="14" cy="66"/>
              </a:xfrm>
              <a:custGeom>
                <a:avLst/>
                <a:gdLst>
                  <a:gd name="T0" fmla="*/ 12 w 25"/>
                  <a:gd name="T1" fmla="*/ 115 h 115"/>
                  <a:gd name="T2" fmla="*/ 8 w 25"/>
                  <a:gd name="T3" fmla="*/ 25 h 115"/>
                  <a:gd name="T4" fmla="*/ 0 w 25"/>
                  <a:gd name="T5" fmla="*/ 25 h 115"/>
                  <a:gd name="T6" fmla="*/ 11 w 25"/>
                  <a:gd name="T7" fmla="*/ 0 h 115"/>
                  <a:gd name="T8" fmla="*/ 25 w 25"/>
                  <a:gd name="T9" fmla="*/ 24 h 115"/>
                  <a:gd name="T10" fmla="*/ 16 w 25"/>
                  <a:gd name="T11" fmla="*/ 24 h 115"/>
                  <a:gd name="T12" fmla="*/ 20 w 25"/>
                  <a:gd name="T13" fmla="*/ 115 h 115"/>
                  <a:gd name="T14" fmla="*/ 12 w 25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5">
                    <a:moveTo>
                      <a:pt x="12" y="115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6" y="24"/>
                    </a:lnTo>
                    <a:lnTo>
                      <a:pt x="20" y="115"/>
                    </a:lnTo>
                    <a:lnTo>
                      <a:pt x="12" y="11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4" name="Freeform 99"/>
              <p:cNvSpPr>
                <a:spLocks/>
              </p:cNvSpPr>
              <p:nvPr/>
            </p:nvSpPr>
            <p:spPr bwMode="auto">
              <a:xfrm>
                <a:off x="5484" y="2251"/>
                <a:ext cx="14" cy="66"/>
              </a:xfrm>
              <a:custGeom>
                <a:avLst/>
                <a:gdLst>
                  <a:gd name="T0" fmla="*/ 12 w 25"/>
                  <a:gd name="T1" fmla="*/ 115 h 115"/>
                  <a:gd name="T2" fmla="*/ 8 w 25"/>
                  <a:gd name="T3" fmla="*/ 25 h 115"/>
                  <a:gd name="T4" fmla="*/ 0 w 25"/>
                  <a:gd name="T5" fmla="*/ 25 h 115"/>
                  <a:gd name="T6" fmla="*/ 12 w 25"/>
                  <a:gd name="T7" fmla="*/ 0 h 115"/>
                  <a:gd name="T8" fmla="*/ 25 w 25"/>
                  <a:gd name="T9" fmla="*/ 24 h 115"/>
                  <a:gd name="T10" fmla="*/ 17 w 25"/>
                  <a:gd name="T11" fmla="*/ 24 h 115"/>
                  <a:gd name="T12" fmla="*/ 20 w 25"/>
                  <a:gd name="T13" fmla="*/ 115 h 115"/>
                  <a:gd name="T14" fmla="*/ 12 w 25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5">
                    <a:moveTo>
                      <a:pt x="12" y="115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2" y="0"/>
                    </a:lnTo>
                    <a:lnTo>
                      <a:pt x="25" y="24"/>
                    </a:lnTo>
                    <a:lnTo>
                      <a:pt x="17" y="24"/>
                    </a:lnTo>
                    <a:lnTo>
                      <a:pt x="20" y="115"/>
                    </a:lnTo>
                    <a:lnTo>
                      <a:pt x="12" y="11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5" name="Freeform 100"/>
              <p:cNvSpPr>
                <a:spLocks/>
              </p:cNvSpPr>
              <p:nvPr/>
            </p:nvSpPr>
            <p:spPr bwMode="auto">
              <a:xfrm>
                <a:off x="5546" y="2251"/>
                <a:ext cx="14" cy="66"/>
              </a:xfrm>
              <a:custGeom>
                <a:avLst/>
                <a:gdLst>
                  <a:gd name="T0" fmla="*/ 12 w 25"/>
                  <a:gd name="T1" fmla="*/ 115 h 115"/>
                  <a:gd name="T2" fmla="*/ 9 w 25"/>
                  <a:gd name="T3" fmla="*/ 25 h 115"/>
                  <a:gd name="T4" fmla="*/ 0 w 25"/>
                  <a:gd name="T5" fmla="*/ 26 h 115"/>
                  <a:gd name="T6" fmla="*/ 12 w 25"/>
                  <a:gd name="T7" fmla="*/ 0 h 115"/>
                  <a:gd name="T8" fmla="*/ 25 w 25"/>
                  <a:gd name="T9" fmla="*/ 25 h 115"/>
                  <a:gd name="T10" fmla="*/ 17 w 25"/>
                  <a:gd name="T11" fmla="*/ 25 h 115"/>
                  <a:gd name="T12" fmla="*/ 20 w 25"/>
                  <a:gd name="T13" fmla="*/ 115 h 115"/>
                  <a:gd name="T14" fmla="*/ 12 w 25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5">
                    <a:moveTo>
                      <a:pt x="12" y="115"/>
                    </a:moveTo>
                    <a:lnTo>
                      <a:pt x="9" y="25"/>
                    </a:lnTo>
                    <a:lnTo>
                      <a:pt x="0" y="26"/>
                    </a:lnTo>
                    <a:lnTo>
                      <a:pt x="12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20" y="115"/>
                    </a:lnTo>
                    <a:lnTo>
                      <a:pt x="12" y="11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6" name="Freeform 101"/>
              <p:cNvSpPr>
                <a:spLocks/>
              </p:cNvSpPr>
              <p:nvPr/>
            </p:nvSpPr>
            <p:spPr bwMode="auto">
              <a:xfrm>
                <a:off x="5608" y="2251"/>
                <a:ext cx="14" cy="66"/>
              </a:xfrm>
              <a:custGeom>
                <a:avLst/>
                <a:gdLst>
                  <a:gd name="T0" fmla="*/ 12 w 25"/>
                  <a:gd name="T1" fmla="*/ 114 h 114"/>
                  <a:gd name="T2" fmla="*/ 8 w 25"/>
                  <a:gd name="T3" fmla="*/ 25 h 114"/>
                  <a:gd name="T4" fmla="*/ 0 w 25"/>
                  <a:gd name="T5" fmla="*/ 26 h 114"/>
                  <a:gd name="T6" fmla="*/ 12 w 25"/>
                  <a:gd name="T7" fmla="*/ 0 h 114"/>
                  <a:gd name="T8" fmla="*/ 25 w 25"/>
                  <a:gd name="T9" fmla="*/ 25 h 114"/>
                  <a:gd name="T10" fmla="*/ 17 w 25"/>
                  <a:gd name="T11" fmla="*/ 25 h 114"/>
                  <a:gd name="T12" fmla="*/ 20 w 25"/>
                  <a:gd name="T13" fmla="*/ 114 h 114"/>
                  <a:gd name="T14" fmla="*/ 12 w 25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4">
                    <a:moveTo>
                      <a:pt x="12" y="114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2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20" y="114"/>
                    </a:lnTo>
                    <a:lnTo>
                      <a:pt x="12" y="11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7" name="Freeform 102"/>
              <p:cNvSpPr>
                <a:spLocks/>
              </p:cNvSpPr>
              <p:nvPr/>
            </p:nvSpPr>
            <p:spPr bwMode="auto">
              <a:xfrm>
                <a:off x="5671" y="2250"/>
                <a:ext cx="15" cy="67"/>
              </a:xfrm>
              <a:custGeom>
                <a:avLst/>
                <a:gdLst>
                  <a:gd name="T0" fmla="*/ 9 w 25"/>
                  <a:gd name="T1" fmla="*/ 116 h 116"/>
                  <a:gd name="T2" fmla="*/ 9 w 25"/>
                  <a:gd name="T3" fmla="*/ 25 h 116"/>
                  <a:gd name="T4" fmla="*/ 0 w 25"/>
                  <a:gd name="T5" fmla="*/ 25 h 116"/>
                  <a:gd name="T6" fmla="*/ 13 w 25"/>
                  <a:gd name="T7" fmla="*/ 0 h 116"/>
                  <a:gd name="T8" fmla="*/ 25 w 25"/>
                  <a:gd name="T9" fmla="*/ 25 h 116"/>
                  <a:gd name="T10" fmla="*/ 17 w 25"/>
                  <a:gd name="T11" fmla="*/ 25 h 116"/>
                  <a:gd name="T12" fmla="*/ 17 w 25"/>
                  <a:gd name="T13" fmla="*/ 116 h 116"/>
                  <a:gd name="T14" fmla="*/ 9 w 25"/>
                  <a:gd name="T1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9" y="116"/>
                    </a:moveTo>
                    <a:lnTo>
                      <a:pt x="9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7" y="116"/>
                    </a:lnTo>
                    <a:lnTo>
                      <a:pt x="9" y="11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8" name="Freeform 103"/>
              <p:cNvSpPr>
                <a:spLocks/>
              </p:cNvSpPr>
              <p:nvPr/>
            </p:nvSpPr>
            <p:spPr bwMode="auto">
              <a:xfrm>
                <a:off x="5735" y="2258"/>
                <a:ext cx="14" cy="59"/>
              </a:xfrm>
              <a:custGeom>
                <a:avLst/>
                <a:gdLst>
                  <a:gd name="T0" fmla="*/ 6 w 25"/>
                  <a:gd name="T1" fmla="*/ 103 h 103"/>
                  <a:gd name="T2" fmla="*/ 9 w 25"/>
                  <a:gd name="T3" fmla="*/ 25 h 103"/>
                  <a:gd name="T4" fmla="*/ 0 w 25"/>
                  <a:gd name="T5" fmla="*/ 25 h 103"/>
                  <a:gd name="T6" fmla="*/ 14 w 25"/>
                  <a:gd name="T7" fmla="*/ 0 h 103"/>
                  <a:gd name="T8" fmla="*/ 25 w 25"/>
                  <a:gd name="T9" fmla="*/ 25 h 103"/>
                  <a:gd name="T10" fmla="*/ 17 w 25"/>
                  <a:gd name="T11" fmla="*/ 25 h 103"/>
                  <a:gd name="T12" fmla="*/ 14 w 25"/>
                  <a:gd name="T13" fmla="*/ 103 h 103"/>
                  <a:gd name="T14" fmla="*/ 6 w 25"/>
                  <a:gd name="T15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3">
                    <a:moveTo>
                      <a:pt x="6" y="103"/>
                    </a:moveTo>
                    <a:lnTo>
                      <a:pt x="9" y="25"/>
                    </a:lnTo>
                    <a:lnTo>
                      <a:pt x="0" y="25"/>
                    </a:lnTo>
                    <a:lnTo>
                      <a:pt x="14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4" y="103"/>
                    </a:lnTo>
                    <a:lnTo>
                      <a:pt x="6" y="10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99" name="Freeform 104"/>
              <p:cNvSpPr>
                <a:spLocks/>
              </p:cNvSpPr>
              <p:nvPr/>
            </p:nvSpPr>
            <p:spPr bwMode="auto">
              <a:xfrm>
                <a:off x="5795" y="2254"/>
                <a:ext cx="14" cy="63"/>
              </a:xfrm>
              <a:custGeom>
                <a:avLst/>
                <a:gdLst>
                  <a:gd name="T0" fmla="*/ 10 w 25"/>
                  <a:gd name="T1" fmla="*/ 109 h 109"/>
                  <a:gd name="T2" fmla="*/ 8 w 25"/>
                  <a:gd name="T3" fmla="*/ 25 h 109"/>
                  <a:gd name="T4" fmla="*/ 0 w 25"/>
                  <a:gd name="T5" fmla="*/ 25 h 109"/>
                  <a:gd name="T6" fmla="*/ 12 w 25"/>
                  <a:gd name="T7" fmla="*/ 0 h 109"/>
                  <a:gd name="T8" fmla="*/ 25 w 25"/>
                  <a:gd name="T9" fmla="*/ 24 h 109"/>
                  <a:gd name="T10" fmla="*/ 16 w 25"/>
                  <a:gd name="T11" fmla="*/ 25 h 109"/>
                  <a:gd name="T12" fmla="*/ 18 w 25"/>
                  <a:gd name="T13" fmla="*/ 109 h 109"/>
                  <a:gd name="T14" fmla="*/ 10 w 25"/>
                  <a:gd name="T15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9">
                    <a:moveTo>
                      <a:pt x="10" y="109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2" y="0"/>
                    </a:lnTo>
                    <a:lnTo>
                      <a:pt x="25" y="24"/>
                    </a:lnTo>
                    <a:lnTo>
                      <a:pt x="16" y="25"/>
                    </a:lnTo>
                    <a:lnTo>
                      <a:pt x="18" y="109"/>
                    </a:lnTo>
                    <a:lnTo>
                      <a:pt x="10" y="10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0" name="Freeform 105"/>
              <p:cNvSpPr>
                <a:spLocks/>
              </p:cNvSpPr>
              <p:nvPr/>
            </p:nvSpPr>
            <p:spPr bwMode="auto">
              <a:xfrm>
                <a:off x="5858" y="2251"/>
                <a:ext cx="15" cy="66"/>
              </a:xfrm>
              <a:custGeom>
                <a:avLst/>
                <a:gdLst>
                  <a:gd name="T0" fmla="*/ 7 w 25"/>
                  <a:gd name="T1" fmla="*/ 114 h 114"/>
                  <a:gd name="T2" fmla="*/ 8 w 25"/>
                  <a:gd name="T3" fmla="*/ 25 h 114"/>
                  <a:gd name="T4" fmla="*/ 0 w 25"/>
                  <a:gd name="T5" fmla="*/ 25 h 114"/>
                  <a:gd name="T6" fmla="*/ 13 w 25"/>
                  <a:gd name="T7" fmla="*/ 0 h 114"/>
                  <a:gd name="T8" fmla="*/ 25 w 25"/>
                  <a:gd name="T9" fmla="*/ 25 h 114"/>
                  <a:gd name="T10" fmla="*/ 16 w 25"/>
                  <a:gd name="T11" fmla="*/ 25 h 114"/>
                  <a:gd name="T12" fmla="*/ 15 w 25"/>
                  <a:gd name="T13" fmla="*/ 114 h 114"/>
                  <a:gd name="T14" fmla="*/ 7 w 25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4">
                    <a:moveTo>
                      <a:pt x="7" y="114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16" y="25"/>
                    </a:lnTo>
                    <a:lnTo>
                      <a:pt x="15" y="114"/>
                    </a:lnTo>
                    <a:lnTo>
                      <a:pt x="7" y="11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1" name="Freeform 106"/>
              <p:cNvSpPr>
                <a:spLocks/>
              </p:cNvSpPr>
              <p:nvPr/>
            </p:nvSpPr>
            <p:spPr bwMode="auto">
              <a:xfrm>
                <a:off x="5917" y="2248"/>
                <a:ext cx="14" cy="69"/>
              </a:xfrm>
              <a:custGeom>
                <a:avLst/>
                <a:gdLst>
                  <a:gd name="T0" fmla="*/ 13 w 25"/>
                  <a:gd name="T1" fmla="*/ 120 h 120"/>
                  <a:gd name="T2" fmla="*/ 8 w 25"/>
                  <a:gd name="T3" fmla="*/ 25 h 120"/>
                  <a:gd name="T4" fmla="*/ 0 w 25"/>
                  <a:gd name="T5" fmla="*/ 25 h 120"/>
                  <a:gd name="T6" fmla="*/ 11 w 25"/>
                  <a:gd name="T7" fmla="*/ 0 h 120"/>
                  <a:gd name="T8" fmla="*/ 25 w 25"/>
                  <a:gd name="T9" fmla="*/ 24 h 120"/>
                  <a:gd name="T10" fmla="*/ 17 w 25"/>
                  <a:gd name="T11" fmla="*/ 24 h 120"/>
                  <a:gd name="T12" fmla="*/ 21 w 25"/>
                  <a:gd name="T13" fmla="*/ 120 h 120"/>
                  <a:gd name="T14" fmla="*/ 13 w 25"/>
                  <a:gd name="T1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0">
                    <a:moveTo>
                      <a:pt x="13" y="120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7" y="24"/>
                    </a:lnTo>
                    <a:lnTo>
                      <a:pt x="21" y="120"/>
                    </a:lnTo>
                    <a:lnTo>
                      <a:pt x="13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2" name="Freeform 107"/>
              <p:cNvSpPr>
                <a:spLocks/>
              </p:cNvSpPr>
              <p:nvPr/>
            </p:nvSpPr>
            <p:spPr bwMode="auto">
              <a:xfrm>
                <a:off x="5978" y="2247"/>
                <a:ext cx="15" cy="70"/>
              </a:xfrm>
              <a:custGeom>
                <a:avLst/>
                <a:gdLst>
                  <a:gd name="T0" fmla="*/ 14 w 25"/>
                  <a:gd name="T1" fmla="*/ 121 h 121"/>
                  <a:gd name="T2" fmla="*/ 9 w 25"/>
                  <a:gd name="T3" fmla="*/ 26 h 121"/>
                  <a:gd name="T4" fmla="*/ 0 w 25"/>
                  <a:gd name="T5" fmla="*/ 26 h 121"/>
                  <a:gd name="T6" fmla="*/ 11 w 25"/>
                  <a:gd name="T7" fmla="*/ 0 h 121"/>
                  <a:gd name="T8" fmla="*/ 25 w 25"/>
                  <a:gd name="T9" fmla="*/ 25 h 121"/>
                  <a:gd name="T10" fmla="*/ 17 w 25"/>
                  <a:gd name="T11" fmla="*/ 25 h 121"/>
                  <a:gd name="T12" fmla="*/ 22 w 25"/>
                  <a:gd name="T13" fmla="*/ 121 h 121"/>
                  <a:gd name="T14" fmla="*/ 14 w 25"/>
                  <a:gd name="T1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1">
                    <a:moveTo>
                      <a:pt x="14" y="121"/>
                    </a:moveTo>
                    <a:lnTo>
                      <a:pt x="9" y="26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22" y="121"/>
                    </a:lnTo>
                    <a:lnTo>
                      <a:pt x="14" y="12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3" name="Freeform 108"/>
              <p:cNvSpPr>
                <a:spLocks/>
              </p:cNvSpPr>
              <p:nvPr/>
            </p:nvSpPr>
            <p:spPr bwMode="auto">
              <a:xfrm>
                <a:off x="6041" y="2253"/>
                <a:ext cx="14" cy="64"/>
              </a:xfrm>
              <a:custGeom>
                <a:avLst/>
                <a:gdLst>
                  <a:gd name="T0" fmla="*/ 12 w 25"/>
                  <a:gd name="T1" fmla="*/ 110 h 110"/>
                  <a:gd name="T2" fmla="*/ 9 w 25"/>
                  <a:gd name="T3" fmla="*/ 25 h 110"/>
                  <a:gd name="T4" fmla="*/ 0 w 25"/>
                  <a:gd name="T5" fmla="*/ 25 h 110"/>
                  <a:gd name="T6" fmla="*/ 12 w 25"/>
                  <a:gd name="T7" fmla="*/ 0 h 110"/>
                  <a:gd name="T8" fmla="*/ 25 w 25"/>
                  <a:gd name="T9" fmla="*/ 24 h 110"/>
                  <a:gd name="T10" fmla="*/ 17 w 25"/>
                  <a:gd name="T11" fmla="*/ 25 h 110"/>
                  <a:gd name="T12" fmla="*/ 20 w 25"/>
                  <a:gd name="T13" fmla="*/ 110 h 110"/>
                  <a:gd name="T14" fmla="*/ 12 w 25"/>
                  <a:gd name="T1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0">
                    <a:moveTo>
                      <a:pt x="12" y="110"/>
                    </a:moveTo>
                    <a:lnTo>
                      <a:pt x="9" y="25"/>
                    </a:lnTo>
                    <a:lnTo>
                      <a:pt x="0" y="25"/>
                    </a:lnTo>
                    <a:lnTo>
                      <a:pt x="12" y="0"/>
                    </a:lnTo>
                    <a:lnTo>
                      <a:pt x="25" y="24"/>
                    </a:lnTo>
                    <a:lnTo>
                      <a:pt x="17" y="25"/>
                    </a:lnTo>
                    <a:lnTo>
                      <a:pt x="20" y="110"/>
                    </a:lnTo>
                    <a:lnTo>
                      <a:pt x="12" y="11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4" name="Freeform 109"/>
              <p:cNvSpPr>
                <a:spLocks/>
              </p:cNvSpPr>
              <p:nvPr/>
            </p:nvSpPr>
            <p:spPr bwMode="auto">
              <a:xfrm>
                <a:off x="4486" y="2175"/>
                <a:ext cx="19" cy="80"/>
              </a:xfrm>
              <a:custGeom>
                <a:avLst/>
                <a:gdLst>
                  <a:gd name="T0" fmla="*/ 24 w 32"/>
                  <a:gd name="T1" fmla="*/ 140 h 140"/>
                  <a:gd name="T2" fmla="*/ 9 w 32"/>
                  <a:gd name="T3" fmla="*/ 26 h 140"/>
                  <a:gd name="T4" fmla="*/ 0 w 32"/>
                  <a:gd name="T5" fmla="*/ 27 h 140"/>
                  <a:gd name="T6" fmla="*/ 9 w 32"/>
                  <a:gd name="T7" fmla="*/ 0 h 140"/>
                  <a:gd name="T8" fmla="*/ 25 w 32"/>
                  <a:gd name="T9" fmla="*/ 24 h 140"/>
                  <a:gd name="T10" fmla="*/ 17 w 32"/>
                  <a:gd name="T11" fmla="*/ 25 h 140"/>
                  <a:gd name="T12" fmla="*/ 32 w 32"/>
                  <a:gd name="T13" fmla="*/ 138 h 140"/>
                  <a:gd name="T14" fmla="*/ 24 w 32"/>
                  <a:gd name="T15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40">
                    <a:moveTo>
                      <a:pt x="24" y="140"/>
                    </a:moveTo>
                    <a:lnTo>
                      <a:pt x="9" y="26"/>
                    </a:lnTo>
                    <a:lnTo>
                      <a:pt x="0" y="27"/>
                    </a:lnTo>
                    <a:lnTo>
                      <a:pt x="9" y="0"/>
                    </a:lnTo>
                    <a:lnTo>
                      <a:pt x="25" y="24"/>
                    </a:lnTo>
                    <a:lnTo>
                      <a:pt x="17" y="25"/>
                    </a:lnTo>
                    <a:lnTo>
                      <a:pt x="32" y="138"/>
                    </a:lnTo>
                    <a:lnTo>
                      <a:pt x="24" y="14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5" name="Freeform 110"/>
              <p:cNvSpPr>
                <a:spLocks/>
              </p:cNvSpPr>
              <p:nvPr/>
            </p:nvSpPr>
            <p:spPr bwMode="auto">
              <a:xfrm>
                <a:off x="4547" y="2181"/>
                <a:ext cx="20" cy="74"/>
              </a:xfrm>
              <a:custGeom>
                <a:avLst/>
                <a:gdLst>
                  <a:gd name="T0" fmla="*/ 27 w 35"/>
                  <a:gd name="T1" fmla="*/ 129 h 129"/>
                  <a:gd name="T2" fmla="*/ 8 w 35"/>
                  <a:gd name="T3" fmla="*/ 25 h 129"/>
                  <a:gd name="T4" fmla="*/ 0 w 35"/>
                  <a:gd name="T5" fmla="*/ 26 h 129"/>
                  <a:gd name="T6" fmla="*/ 8 w 35"/>
                  <a:gd name="T7" fmla="*/ 0 h 129"/>
                  <a:gd name="T8" fmla="*/ 25 w 35"/>
                  <a:gd name="T9" fmla="*/ 22 h 129"/>
                  <a:gd name="T10" fmla="*/ 16 w 35"/>
                  <a:gd name="T11" fmla="*/ 23 h 129"/>
                  <a:gd name="T12" fmla="*/ 35 w 35"/>
                  <a:gd name="T13" fmla="*/ 127 h 129"/>
                  <a:gd name="T14" fmla="*/ 27 w 35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29">
                    <a:moveTo>
                      <a:pt x="27" y="129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8" y="0"/>
                    </a:lnTo>
                    <a:lnTo>
                      <a:pt x="25" y="22"/>
                    </a:lnTo>
                    <a:lnTo>
                      <a:pt x="16" y="23"/>
                    </a:lnTo>
                    <a:lnTo>
                      <a:pt x="35" y="127"/>
                    </a:lnTo>
                    <a:lnTo>
                      <a:pt x="27" y="12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6" name="Freeform 111"/>
              <p:cNvSpPr>
                <a:spLocks/>
              </p:cNvSpPr>
              <p:nvPr/>
            </p:nvSpPr>
            <p:spPr bwMode="auto">
              <a:xfrm>
                <a:off x="4612" y="2184"/>
                <a:ext cx="17" cy="71"/>
              </a:xfrm>
              <a:custGeom>
                <a:avLst/>
                <a:gdLst>
                  <a:gd name="T0" fmla="*/ 21 w 29"/>
                  <a:gd name="T1" fmla="*/ 124 h 124"/>
                  <a:gd name="T2" fmla="*/ 8 w 29"/>
                  <a:gd name="T3" fmla="*/ 26 h 124"/>
                  <a:gd name="T4" fmla="*/ 0 w 29"/>
                  <a:gd name="T5" fmla="*/ 27 h 124"/>
                  <a:gd name="T6" fmla="*/ 9 w 29"/>
                  <a:gd name="T7" fmla="*/ 0 h 124"/>
                  <a:gd name="T8" fmla="*/ 24 w 29"/>
                  <a:gd name="T9" fmla="*/ 23 h 124"/>
                  <a:gd name="T10" fmla="*/ 16 w 29"/>
                  <a:gd name="T11" fmla="*/ 25 h 124"/>
                  <a:gd name="T12" fmla="*/ 29 w 29"/>
                  <a:gd name="T13" fmla="*/ 122 h 124"/>
                  <a:gd name="T14" fmla="*/ 21 w 29"/>
                  <a:gd name="T15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24">
                    <a:moveTo>
                      <a:pt x="21" y="124"/>
                    </a:moveTo>
                    <a:lnTo>
                      <a:pt x="8" y="26"/>
                    </a:lnTo>
                    <a:lnTo>
                      <a:pt x="0" y="27"/>
                    </a:lnTo>
                    <a:lnTo>
                      <a:pt x="9" y="0"/>
                    </a:lnTo>
                    <a:lnTo>
                      <a:pt x="24" y="23"/>
                    </a:lnTo>
                    <a:lnTo>
                      <a:pt x="16" y="25"/>
                    </a:lnTo>
                    <a:lnTo>
                      <a:pt x="29" y="122"/>
                    </a:lnTo>
                    <a:lnTo>
                      <a:pt x="21" y="12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7" name="Freeform 112"/>
              <p:cNvSpPr>
                <a:spLocks/>
              </p:cNvSpPr>
              <p:nvPr/>
            </p:nvSpPr>
            <p:spPr bwMode="auto">
              <a:xfrm>
                <a:off x="4673" y="2179"/>
                <a:ext cx="18" cy="76"/>
              </a:xfrm>
              <a:custGeom>
                <a:avLst/>
                <a:gdLst>
                  <a:gd name="T0" fmla="*/ 23 w 31"/>
                  <a:gd name="T1" fmla="*/ 132 h 132"/>
                  <a:gd name="T2" fmla="*/ 9 w 31"/>
                  <a:gd name="T3" fmla="*/ 25 h 132"/>
                  <a:gd name="T4" fmla="*/ 0 w 31"/>
                  <a:gd name="T5" fmla="*/ 26 h 132"/>
                  <a:gd name="T6" fmla="*/ 10 w 31"/>
                  <a:gd name="T7" fmla="*/ 0 h 132"/>
                  <a:gd name="T8" fmla="*/ 25 w 31"/>
                  <a:gd name="T9" fmla="*/ 23 h 132"/>
                  <a:gd name="T10" fmla="*/ 17 w 31"/>
                  <a:gd name="T11" fmla="*/ 24 h 132"/>
                  <a:gd name="T12" fmla="*/ 31 w 31"/>
                  <a:gd name="T13" fmla="*/ 130 h 132"/>
                  <a:gd name="T14" fmla="*/ 23 w 31"/>
                  <a:gd name="T15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2">
                    <a:moveTo>
                      <a:pt x="23" y="132"/>
                    </a:moveTo>
                    <a:lnTo>
                      <a:pt x="9" y="25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3"/>
                    </a:lnTo>
                    <a:lnTo>
                      <a:pt x="17" y="24"/>
                    </a:lnTo>
                    <a:lnTo>
                      <a:pt x="31" y="130"/>
                    </a:lnTo>
                    <a:lnTo>
                      <a:pt x="23" y="13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8" name="Freeform 113"/>
              <p:cNvSpPr>
                <a:spLocks/>
              </p:cNvSpPr>
              <p:nvPr/>
            </p:nvSpPr>
            <p:spPr bwMode="auto">
              <a:xfrm>
                <a:off x="4736" y="2178"/>
                <a:ext cx="17" cy="77"/>
              </a:xfrm>
              <a:custGeom>
                <a:avLst/>
                <a:gdLst>
                  <a:gd name="T0" fmla="*/ 21 w 29"/>
                  <a:gd name="T1" fmla="*/ 134 h 134"/>
                  <a:gd name="T2" fmla="*/ 9 w 29"/>
                  <a:gd name="T3" fmla="*/ 26 h 134"/>
                  <a:gd name="T4" fmla="*/ 0 w 29"/>
                  <a:gd name="T5" fmla="*/ 27 h 134"/>
                  <a:gd name="T6" fmla="*/ 10 w 29"/>
                  <a:gd name="T7" fmla="*/ 0 h 134"/>
                  <a:gd name="T8" fmla="*/ 25 w 29"/>
                  <a:gd name="T9" fmla="*/ 24 h 134"/>
                  <a:gd name="T10" fmla="*/ 17 w 29"/>
                  <a:gd name="T11" fmla="*/ 25 h 134"/>
                  <a:gd name="T12" fmla="*/ 29 w 29"/>
                  <a:gd name="T13" fmla="*/ 134 h 134"/>
                  <a:gd name="T14" fmla="*/ 21 w 29"/>
                  <a:gd name="T1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34">
                    <a:moveTo>
                      <a:pt x="21" y="134"/>
                    </a:moveTo>
                    <a:lnTo>
                      <a:pt x="9" y="26"/>
                    </a:lnTo>
                    <a:lnTo>
                      <a:pt x="0" y="27"/>
                    </a:lnTo>
                    <a:lnTo>
                      <a:pt x="10" y="0"/>
                    </a:lnTo>
                    <a:lnTo>
                      <a:pt x="25" y="24"/>
                    </a:lnTo>
                    <a:lnTo>
                      <a:pt x="17" y="25"/>
                    </a:lnTo>
                    <a:lnTo>
                      <a:pt x="29" y="134"/>
                    </a:lnTo>
                    <a:lnTo>
                      <a:pt x="21" y="13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09" name="Freeform 114"/>
              <p:cNvSpPr>
                <a:spLocks/>
              </p:cNvSpPr>
              <p:nvPr/>
            </p:nvSpPr>
            <p:spPr bwMode="auto">
              <a:xfrm>
                <a:off x="4797" y="2182"/>
                <a:ext cx="17" cy="73"/>
              </a:xfrm>
              <a:custGeom>
                <a:avLst/>
                <a:gdLst>
                  <a:gd name="T0" fmla="*/ 21 w 29"/>
                  <a:gd name="T1" fmla="*/ 128 h 128"/>
                  <a:gd name="T2" fmla="*/ 8 w 29"/>
                  <a:gd name="T3" fmla="*/ 25 h 128"/>
                  <a:gd name="T4" fmla="*/ 0 w 29"/>
                  <a:gd name="T5" fmla="*/ 26 h 128"/>
                  <a:gd name="T6" fmla="*/ 9 w 29"/>
                  <a:gd name="T7" fmla="*/ 0 h 128"/>
                  <a:gd name="T8" fmla="*/ 25 w 29"/>
                  <a:gd name="T9" fmla="*/ 23 h 128"/>
                  <a:gd name="T10" fmla="*/ 17 w 29"/>
                  <a:gd name="T11" fmla="*/ 24 h 128"/>
                  <a:gd name="T12" fmla="*/ 29 w 29"/>
                  <a:gd name="T13" fmla="*/ 126 h 128"/>
                  <a:gd name="T14" fmla="*/ 21 w 29"/>
                  <a:gd name="T1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28">
                    <a:moveTo>
                      <a:pt x="21" y="128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9" y="0"/>
                    </a:lnTo>
                    <a:lnTo>
                      <a:pt x="25" y="23"/>
                    </a:lnTo>
                    <a:lnTo>
                      <a:pt x="17" y="24"/>
                    </a:lnTo>
                    <a:lnTo>
                      <a:pt x="29" y="126"/>
                    </a:lnTo>
                    <a:lnTo>
                      <a:pt x="21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0" name="Freeform 115"/>
              <p:cNvSpPr>
                <a:spLocks/>
              </p:cNvSpPr>
              <p:nvPr/>
            </p:nvSpPr>
            <p:spPr bwMode="auto">
              <a:xfrm>
                <a:off x="4860" y="2181"/>
                <a:ext cx="16" cy="74"/>
              </a:xfrm>
              <a:custGeom>
                <a:avLst/>
                <a:gdLst>
                  <a:gd name="T0" fmla="*/ 20 w 28"/>
                  <a:gd name="T1" fmla="*/ 128 h 128"/>
                  <a:gd name="T2" fmla="*/ 8 w 28"/>
                  <a:gd name="T3" fmla="*/ 26 h 128"/>
                  <a:gd name="T4" fmla="*/ 0 w 28"/>
                  <a:gd name="T5" fmla="*/ 27 h 128"/>
                  <a:gd name="T6" fmla="*/ 10 w 28"/>
                  <a:gd name="T7" fmla="*/ 0 h 128"/>
                  <a:gd name="T8" fmla="*/ 25 w 28"/>
                  <a:gd name="T9" fmla="*/ 24 h 128"/>
                  <a:gd name="T10" fmla="*/ 16 w 28"/>
                  <a:gd name="T11" fmla="*/ 25 h 128"/>
                  <a:gd name="T12" fmla="*/ 28 w 28"/>
                  <a:gd name="T13" fmla="*/ 128 h 128"/>
                  <a:gd name="T14" fmla="*/ 20 w 28"/>
                  <a:gd name="T1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8">
                    <a:moveTo>
                      <a:pt x="20" y="128"/>
                    </a:moveTo>
                    <a:lnTo>
                      <a:pt x="8" y="26"/>
                    </a:lnTo>
                    <a:lnTo>
                      <a:pt x="0" y="27"/>
                    </a:lnTo>
                    <a:lnTo>
                      <a:pt x="10" y="0"/>
                    </a:lnTo>
                    <a:lnTo>
                      <a:pt x="25" y="24"/>
                    </a:lnTo>
                    <a:lnTo>
                      <a:pt x="16" y="25"/>
                    </a:lnTo>
                    <a:lnTo>
                      <a:pt x="28" y="128"/>
                    </a:lnTo>
                    <a:lnTo>
                      <a:pt x="20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1" name="Freeform 116"/>
              <p:cNvSpPr>
                <a:spLocks/>
              </p:cNvSpPr>
              <p:nvPr/>
            </p:nvSpPr>
            <p:spPr bwMode="auto">
              <a:xfrm>
                <a:off x="4923" y="2184"/>
                <a:ext cx="15" cy="71"/>
              </a:xfrm>
              <a:custGeom>
                <a:avLst/>
                <a:gdLst>
                  <a:gd name="T0" fmla="*/ 18 w 26"/>
                  <a:gd name="T1" fmla="*/ 123 h 123"/>
                  <a:gd name="T2" fmla="*/ 8 w 26"/>
                  <a:gd name="T3" fmla="*/ 25 h 123"/>
                  <a:gd name="T4" fmla="*/ 0 w 26"/>
                  <a:gd name="T5" fmla="*/ 26 h 123"/>
                  <a:gd name="T6" fmla="*/ 9 w 26"/>
                  <a:gd name="T7" fmla="*/ 0 h 123"/>
                  <a:gd name="T8" fmla="*/ 24 w 26"/>
                  <a:gd name="T9" fmla="*/ 24 h 123"/>
                  <a:gd name="T10" fmla="*/ 16 w 26"/>
                  <a:gd name="T11" fmla="*/ 25 h 123"/>
                  <a:gd name="T12" fmla="*/ 26 w 26"/>
                  <a:gd name="T13" fmla="*/ 123 h 123"/>
                  <a:gd name="T14" fmla="*/ 18 w 26"/>
                  <a:gd name="T15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23">
                    <a:moveTo>
                      <a:pt x="18" y="123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9" y="0"/>
                    </a:lnTo>
                    <a:lnTo>
                      <a:pt x="24" y="24"/>
                    </a:lnTo>
                    <a:lnTo>
                      <a:pt x="16" y="25"/>
                    </a:lnTo>
                    <a:lnTo>
                      <a:pt x="26" y="123"/>
                    </a:lnTo>
                    <a:lnTo>
                      <a:pt x="18" y="12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2" name="Freeform 117"/>
              <p:cNvSpPr>
                <a:spLocks/>
              </p:cNvSpPr>
              <p:nvPr/>
            </p:nvSpPr>
            <p:spPr bwMode="auto">
              <a:xfrm>
                <a:off x="4986" y="2184"/>
                <a:ext cx="14" cy="71"/>
              </a:xfrm>
              <a:custGeom>
                <a:avLst/>
                <a:gdLst>
                  <a:gd name="T0" fmla="*/ 17 w 25"/>
                  <a:gd name="T1" fmla="*/ 122 h 122"/>
                  <a:gd name="T2" fmla="*/ 8 w 25"/>
                  <a:gd name="T3" fmla="*/ 25 h 122"/>
                  <a:gd name="T4" fmla="*/ 0 w 25"/>
                  <a:gd name="T5" fmla="*/ 26 h 122"/>
                  <a:gd name="T6" fmla="*/ 10 w 25"/>
                  <a:gd name="T7" fmla="*/ 0 h 122"/>
                  <a:gd name="T8" fmla="*/ 25 w 25"/>
                  <a:gd name="T9" fmla="*/ 23 h 122"/>
                  <a:gd name="T10" fmla="*/ 16 w 25"/>
                  <a:gd name="T11" fmla="*/ 24 h 122"/>
                  <a:gd name="T12" fmla="*/ 25 w 25"/>
                  <a:gd name="T13" fmla="*/ 122 h 122"/>
                  <a:gd name="T14" fmla="*/ 17 w 25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2">
                    <a:moveTo>
                      <a:pt x="17" y="122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3"/>
                    </a:lnTo>
                    <a:lnTo>
                      <a:pt x="16" y="24"/>
                    </a:lnTo>
                    <a:lnTo>
                      <a:pt x="25" y="122"/>
                    </a:lnTo>
                    <a:lnTo>
                      <a:pt x="17" y="12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3" name="Freeform 118"/>
              <p:cNvSpPr>
                <a:spLocks/>
              </p:cNvSpPr>
              <p:nvPr/>
            </p:nvSpPr>
            <p:spPr bwMode="auto">
              <a:xfrm>
                <a:off x="5048" y="2186"/>
                <a:ext cx="14" cy="69"/>
              </a:xfrm>
              <a:custGeom>
                <a:avLst/>
                <a:gdLst>
                  <a:gd name="T0" fmla="*/ 17 w 25"/>
                  <a:gd name="T1" fmla="*/ 119 h 119"/>
                  <a:gd name="T2" fmla="*/ 8 w 25"/>
                  <a:gd name="T3" fmla="*/ 25 h 119"/>
                  <a:gd name="T4" fmla="*/ 0 w 25"/>
                  <a:gd name="T5" fmla="*/ 26 h 119"/>
                  <a:gd name="T6" fmla="*/ 10 w 25"/>
                  <a:gd name="T7" fmla="*/ 0 h 119"/>
                  <a:gd name="T8" fmla="*/ 25 w 25"/>
                  <a:gd name="T9" fmla="*/ 23 h 119"/>
                  <a:gd name="T10" fmla="*/ 16 w 25"/>
                  <a:gd name="T11" fmla="*/ 24 h 119"/>
                  <a:gd name="T12" fmla="*/ 25 w 25"/>
                  <a:gd name="T13" fmla="*/ 119 h 119"/>
                  <a:gd name="T14" fmla="*/ 17 w 25"/>
                  <a:gd name="T1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9">
                    <a:moveTo>
                      <a:pt x="17" y="119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3"/>
                    </a:lnTo>
                    <a:lnTo>
                      <a:pt x="16" y="24"/>
                    </a:lnTo>
                    <a:lnTo>
                      <a:pt x="25" y="119"/>
                    </a:lnTo>
                    <a:lnTo>
                      <a:pt x="17" y="11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4" name="Freeform 119"/>
              <p:cNvSpPr>
                <a:spLocks/>
              </p:cNvSpPr>
              <p:nvPr/>
            </p:nvSpPr>
            <p:spPr bwMode="auto">
              <a:xfrm>
                <a:off x="5111" y="2187"/>
                <a:ext cx="14" cy="68"/>
              </a:xfrm>
              <a:custGeom>
                <a:avLst/>
                <a:gdLst>
                  <a:gd name="T0" fmla="*/ 15 w 25"/>
                  <a:gd name="T1" fmla="*/ 117 h 117"/>
                  <a:gd name="T2" fmla="*/ 8 w 25"/>
                  <a:gd name="T3" fmla="*/ 26 h 117"/>
                  <a:gd name="T4" fmla="*/ 0 w 25"/>
                  <a:gd name="T5" fmla="*/ 26 h 117"/>
                  <a:gd name="T6" fmla="*/ 10 w 25"/>
                  <a:gd name="T7" fmla="*/ 0 h 117"/>
                  <a:gd name="T8" fmla="*/ 25 w 25"/>
                  <a:gd name="T9" fmla="*/ 24 h 117"/>
                  <a:gd name="T10" fmla="*/ 16 w 25"/>
                  <a:gd name="T11" fmla="*/ 25 h 117"/>
                  <a:gd name="T12" fmla="*/ 23 w 25"/>
                  <a:gd name="T13" fmla="*/ 117 h 117"/>
                  <a:gd name="T14" fmla="*/ 15 w 25"/>
                  <a:gd name="T1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7">
                    <a:moveTo>
                      <a:pt x="15" y="117"/>
                    </a:moveTo>
                    <a:lnTo>
                      <a:pt x="8" y="26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4"/>
                    </a:lnTo>
                    <a:lnTo>
                      <a:pt x="16" y="25"/>
                    </a:lnTo>
                    <a:lnTo>
                      <a:pt x="23" y="117"/>
                    </a:lnTo>
                    <a:lnTo>
                      <a:pt x="15" y="11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5" name="Freeform 120"/>
              <p:cNvSpPr>
                <a:spLocks/>
              </p:cNvSpPr>
              <p:nvPr/>
            </p:nvSpPr>
            <p:spPr bwMode="auto">
              <a:xfrm>
                <a:off x="5174" y="2189"/>
                <a:ext cx="14" cy="66"/>
              </a:xfrm>
              <a:custGeom>
                <a:avLst/>
                <a:gdLst>
                  <a:gd name="T0" fmla="*/ 13 w 25"/>
                  <a:gd name="T1" fmla="*/ 114 h 114"/>
                  <a:gd name="T2" fmla="*/ 8 w 25"/>
                  <a:gd name="T3" fmla="*/ 25 h 114"/>
                  <a:gd name="T4" fmla="*/ 0 w 25"/>
                  <a:gd name="T5" fmla="*/ 25 h 114"/>
                  <a:gd name="T6" fmla="*/ 11 w 25"/>
                  <a:gd name="T7" fmla="*/ 0 h 114"/>
                  <a:gd name="T8" fmla="*/ 25 w 25"/>
                  <a:gd name="T9" fmla="*/ 24 h 114"/>
                  <a:gd name="T10" fmla="*/ 16 w 25"/>
                  <a:gd name="T11" fmla="*/ 24 h 114"/>
                  <a:gd name="T12" fmla="*/ 21 w 25"/>
                  <a:gd name="T13" fmla="*/ 114 h 114"/>
                  <a:gd name="T14" fmla="*/ 13 w 25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4">
                    <a:moveTo>
                      <a:pt x="13" y="114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6" y="24"/>
                    </a:lnTo>
                    <a:lnTo>
                      <a:pt x="21" y="114"/>
                    </a:lnTo>
                    <a:lnTo>
                      <a:pt x="13" y="11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6" name="Freeform 121"/>
              <p:cNvSpPr>
                <a:spLocks/>
              </p:cNvSpPr>
              <p:nvPr/>
            </p:nvSpPr>
            <p:spPr bwMode="auto">
              <a:xfrm>
                <a:off x="5236" y="2190"/>
                <a:ext cx="14" cy="65"/>
              </a:xfrm>
              <a:custGeom>
                <a:avLst/>
                <a:gdLst>
                  <a:gd name="T0" fmla="*/ 13 w 25"/>
                  <a:gd name="T1" fmla="*/ 112 h 112"/>
                  <a:gd name="T2" fmla="*/ 9 w 25"/>
                  <a:gd name="T3" fmla="*/ 25 h 112"/>
                  <a:gd name="T4" fmla="*/ 0 w 25"/>
                  <a:gd name="T5" fmla="*/ 26 h 112"/>
                  <a:gd name="T6" fmla="*/ 12 w 25"/>
                  <a:gd name="T7" fmla="*/ 0 h 112"/>
                  <a:gd name="T8" fmla="*/ 25 w 25"/>
                  <a:gd name="T9" fmla="*/ 24 h 112"/>
                  <a:gd name="T10" fmla="*/ 17 w 25"/>
                  <a:gd name="T11" fmla="*/ 25 h 112"/>
                  <a:gd name="T12" fmla="*/ 21 w 25"/>
                  <a:gd name="T13" fmla="*/ 112 h 112"/>
                  <a:gd name="T14" fmla="*/ 13 w 25"/>
                  <a:gd name="T1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2">
                    <a:moveTo>
                      <a:pt x="13" y="112"/>
                    </a:moveTo>
                    <a:lnTo>
                      <a:pt x="9" y="25"/>
                    </a:lnTo>
                    <a:lnTo>
                      <a:pt x="0" y="26"/>
                    </a:lnTo>
                    <a:lnTo>
                      <a:pt x="12" y="0"/>
                    </a:lnTo>
                    <a:lnTo>
                      <a:pt x="25" y="24"/>
                    </a:lnTo>
                    <a:lnTo>
                      <a:pt x="17" y="25"/>
                    </a:lnTo>
                    <a:lnTo>
                      <a:pt x="21" y="112"/>
                    </a:lnTo>
                    <a:lnTo>
                      <a:pt x="13" y="11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7" name="Freeform 122"/>
              <p:cNvSpPr>
                <a:spLocks/>
              </p:cNvSpPr>
              <p:nvPr/>
            </p:nvSpPr>
            <p:spPr bwMode="auto">
              <a:xfrm>
                <a:off x="5299" y="2191"/>
                <a:ext cx="14" cy="64"/>
              </a:xfrm>
              <a:custGeom>
                <a:avLst/>
                <a:gdLst>
                  <a:gd name="T0" fmla="*/ 11 w 25"/>
                  <a:gd name="T1" fmla="*/ 111 h 111"/>
                  <a:gd name="T2" fmla="*/ 9 w 25"/>
                  <a:gd name="T3" fmla="*/ 25 h 111"/>
                  <a:gd name="T4" fmla="*/ 0 w 25"/>
                  <a:gd name="T5" fmla="*/ 26 h 111"/>
                  <a:gd name="T6" fmla="*/ 12 w 25"/>
                  <a:gd name="T7" fmla="*/ 0 h 111"/>
                  <a:gd name="T8" fmla="*/ 25 w 25"/>
                  <a:gd name="T9" fmla="*/ 25 h 111"/>
                  <a:gd name="T10" fmla="*/ 17 w 25"/>
                  <a:gd name="T11" fmla="*/ 25 h 111"/>
                  <a:gd name="T12" fmla="*/ 19 w 25"/>
                  <a:gd name="T13" fmla="*/ 111 h 111"/>
                  <a:gd name="T14" fmla="*/ 11 w 25"/>
                  <a:gd name="T1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1">
                    <a:moveTo>
                      <a:pt x="11" y="111"/>
                    </a:moveTo>
                    <a:lnTo>
                      <a:pt x="9" y="25"/>
                    </a:lnTo>
                    <a:lnTo>
                      <a:pt x="0" y="26"/>
                    </a:lnTo>
                    <a:lnTo>
                      <a:pt x="12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9" y="111"/>
                    </a:lnTo>
                    <a:lnTo>
                      <a:pt x="11" y="11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8" name="Freeform 123"/>
              <p:cNvSpPr>
                <a:spLocks/>
              </p:cNvSpPr>
              <p:nvPr/>
            </p:nvSpPr>
            <p:spPr bwMode="auto">
              <a:xfrm>
                <a:off x="5361" y="2191"/>
                <a:ext cx="14" cy="64"/>
              </a:xfrm>
              <a:custGeom>
                <a:avLst/>
                <a:gdLst>
                  <a:gd name="T0" fmla="*/ 11 w 25"/>
                  <a:gd name="T1" fmla="*/ 110 h 110"/>
                  <a:gd name="T2" fmla="*/ 9 w 25"/>
                  <a:gd name="T3" fmla="*/ 25 h 110"/>
                  <a:gd name="T4" fmla="*/ 0 w 25"/>
                  <a:gd name="T5" fmla="*/ 25 h 110"/>
                  <a:gd name="T6" fmla="*/ 12 w 25"/>
                  <a:gd name="T7" fmla="*/ 0 h 110"/>
                  <a:gd name="T8" fmla="*/ 25 w 25"/>
                  <a:gd name="T9" fmla="*/ 24 h 110"/>
                  <a:gd name="T10" fmla="*/ 17 w 25"/>
                  <a:gd name="T11" fmla="*/ 24 h 110"/>
                  <a:gd name="T12" fmla="*/ 19 w 25"/>
                  <a:gd name="T13" fmla="*/ 110 h 110"/>
                  <a:gd name="T14" fmla="*/ 11 w 25"/>
                  <a:gd name="T1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0">
                    <a:moveTo>
                      <a:pt x="11" y="110"/>
                    </a:moveTo>
                    <a:lnTo>
                      <a:pt x="9" y="25"/>
                    </a:lnTo>
                    <a:lnTo>
                      <a:pt x="0" y="25"/>
                    </a:lnTo>
                    <a:lnTo>
                      <a:pt x="12" y="0"/>
                    </a:lnTo>
                    <a:lnTo>
                      <a:pt x="25" y="24"/>
                    </a:lnTo>
                    <a:lnTo>
                      <a:pt x="17" y="24"/>
                    </a:lnTo>
                    <a:lnTo>
                      <a:pt x="19" y="110"/>
                    </a:lnTo>
                    <a:lnTo>
                      <a:pt x="11" y="11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19" name="Freeform 124"/>
              <p:cNvSpPr>
                <a:spLocks/>
              </p:cNvSpPr>
              <p:nvPr/>
            </p:nvSpPr>
            <p:spPr bwMode="auto">
              <a:xfrm>
                <a:off x="5423" y="2191"/>
                <a:ext cx="14" cy="64"/>
              </a:xfrm>
              <a:custGeom>
                <a:avLst/>
                <a:gdLst>
                  <a:gd name="T0" fmla="*/ 10 w 25"/>
                  <a:gd name="T1" fmla="*/ 111 h 111"/>
                  <a:gd name="T2" fmla="*/ 8 w 25"/>
                  <a:gd name="T3" fmla="*/ 25 h 111"/>
                  <a:gd name="T4" fmla="*/ 0 w 25"/>
                  <a:gd name="T5" fmla="*/ 25 h 111"/>
                  <a:gd name="T6" fmla="*/ 12 w 25"/>
                  <a:gd name="T7" fmla="*/ 0 h 111"/>
                  <a:gd name="T8" fmla="*/ 25 w 25"/>
                  <a:gd name="T9" fmla="*/ 25 h 111"/>
                  <a:gd name="T10" fmla="*/ 17 w 25"/>
                  <a:gd name="T11" fmla="*/ 25 h 111"/>
                  <a:gd name="T12" fmla="*/ 18 w 25"/>
                  <a:gd name="T13" fmla="*/ 111 h 111"/>
                  <a:gd name="T14" fmla="*/ 10 w 25"/>
                  <a:gd name="T1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1">
                    <a:moveTo>
                      <a:pt x="10" y="111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2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8" y="111"/>
                    </a:lnTo>
                    <a:lnTo>
                      <a:pt x="10" y="11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0" name="Freeform 125"/>
              <p:cNvSpPr>
                <a:spLocks/>
              </p:cNvSpPr>
              <p:nvPr/>
            </p:nvSpPr>
            <p:spPr bwMode="auto">
              <a:xfrm>
                <a:off x="5486" y="2191"/>
                <a:ext cx="14" cy="64"/>
              </a:xfrm>
              <a:custGeom>
                <a:avLst/>
                <a:gdLst>
                  <a:gd name="T0" fmla="*/ 8 w 25"/>
                  <a:gd name="T1" fmla="*/ 111 h 111"/>
                  <a:gd name="T2" fmla="*/ 8 w 25"/>
                  <a:gd name="T3" fmla="*/ 24 h 111"/>
                  <a:gd name="T4" fmla="*/ 0 w 25"/>
                  <a:gd name="T5" fmla="*/ 24 h 111"/>
                  <a:gd name="T6" fmla="*/ 12 w 25"/>
                  <a:gd name="T7" fmla="*/ 0 h 111"/>
                  <a:gd name="T8" fmla="*/ 25 w 25"/>
                  <a:gd name="T9" fmla="*/ 25 h 111"/>
                  <a:gd name="T10" fmla="*/ 16 w 25"/>
                  <a:gd name="T11" fmla="*/ 25 h 111"/>
                  <a:gd name="T12" fmla="*/ 16 w 25"/>
                  <a:gd name="T13" fmla="*/ 111 h 111"/>
                  <a:gd name="T14" fmla="*/ 8 w 25"/>
                  <a:gd name="T1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1">
                    <a:moveTo>
                      <a:pt x="8" y="111"/>
                    </a:moveTo>
                    <a:lnTo>
                      <a:pt x="8" y="24"/>
                    </a:lnTo>
                    <a:lnTo>
                      <a:pt x="0" y="24"/>
                    </a:lnTo>
                    <a:lnTo>
                      <a:pt x="12" y="0"/>
                    </a:lnTo>
                    <a:lnTo>
                      <a:pt x="25" y="25"/>
                    </a:lnTo>
                    <a:lnTo>
                      <a:pt x="16" y="25"/>
                    </a:lnTo>
                    <a:lnTo>
                      <a:pt x="16" y="111"/>
                    </a:lnTo>
                    <a:lnTo>
                      <a:pt x="8" y="11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1" name="Freeform 126"/>
              <p:cNvSpPr>
                <a:spLocks/>
              </p:cNvSpPr>
              <p:nvPr/>
            </p:nvSpPr>
            <p:spPr bwMode="auto">
              <a:xfrm>
                <a:off x="5547" y="2190"/>
                <a:ext cx="15" cy="65"/>
              </a:xfrm>
              <a:custGeom>
                <a:avLst/>
                <a:gdLst>
                  <a:gd name="T0" fmla="*/ 9 w 25"/>
                  <a:gd name="T1" fmla="*/ 112 h 112"/>
                  <a:gd name="T2" fmla="*/ 9 w 25"/>
                  <a:gd name="T3" fmla="*/ 25 h 112"/>
                  <a:gd name="T4" fmla="*/ 0 w 25"/>
                  <a:gd name="T5" fmla="*/ 25 h 112"/>
                  <a:gd name="T6" fmla="*/ 13 w 25"/>
                  <a:gd name="T7" fmla="*/ 0 h 112"/>
                  <a:gd name="T8" fmla="*/ 25 w 25"/>
                  <a:gd name="T9" fmla="*/ 25 h 112"/>
                  <a:gd name="T10" fmla="*/ 17 w 25"/>
                  <a:gd name="T11" fmla="*/ 25 h 112"/>
                  <a:gd name="T12" fmla="*/ 17 w 25"/>
                  <a:gd name="T13" fmla="*/ 112 h 112"/>
                  <a:gd name="T14" fmla="*/ 9 w 25"/>
                  <a:gd name="T1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2">
                    <a:moveTo>
                      <a:pt x="9" y="112"/>
                    </a:moveTo>
                    <a:lnTo>
                      <a:pt x="9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7" y="112"/>
                    </a:lnTo>
                    <a:lnTo>
                      <a:pt x="9" y="11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2" name="Freeform 127"/>
              <p:cNvSpPr>
                <a:spLocks/>
              </p:cNvSpPr>
              <p:nvPr/>
            </p:nvSpPr>
            <p:spPr bwMode="auto">
              <a:xfrm>
                <a:off x="5610" y="2191"/>
                <a:ext cx="14" cy="64"/>
              </a:xfrm>
              <a:custGeom>
                <a:avLst/>
                <a:gdLst>
                  <a:gd name="T0" fmla="*/ 8 w 25"/>
                  <a:gd name="T1" fmla="*/ 111 h 111"/>
                  <a:gd name="T2" fmla="*/ 9 w 25"/>
                  <a:gd name="T3" fmla="*/ 25 h 111"/>
                  <a:gd name="T4" fmla="*/ 0 w 25"/>
                  <a:gd name="T5" fmla="*/ 25 h 111"/>
                  <a:gd name="T6" fmla="*/ 13 w 25"/>
                  <a:gd name="T7" fmla="*/ 0 h 111"/>
                  <a:gd name="T8" fmla="*/ 25 w 25"/>
                  <a:gd name="T9" fmla="*/ 25 h 111"/>
                  <a:gd name="T10" fmla="*/ 17 w 25"/>
                  <a:gd name="T11" fmla="*/ 25 h 111"/>
                  <a:gd name="T12" fmla="*/ 16 w 25"/>
                  <a:gd name="T13" fmla="*/ 111 h 111"/>
                  <a:gd name="T14" fmla="*/ 8 w 25"/>
                  <a:gd name="T1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1">
                    <a:moveTo>
                      <a:pt x="8" y="111"/>
                    </a:moveTo>
                    <a:lnTo>
                      <a:pt x="9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6" y="111"/>
                    </a:lnTo>
                    <a:lnTo>
                      <a:pt x="8" y="11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3" name="Freeform 128"/>
              <p:cNvSpPr>
                <a:spLocks/>
              </p:cNvSpPr>
              <p:nvPr/>
            </p:nvSpPr>
            <p:spPr bwMode="auto">
              <a:xfrm>
                <a:off x="5673" y="2189"/>
                <a:ext cx="14" cy="66"/>
              </a:xfrm>
              <a:custGeom>
                <a:avLst/>
                <a:gdLst>
                  <a:gd name="T0" fmla="*/ 7 w 25"/>
                  <a:gd name="T1" fmla="*/ 114 h 114"/>
                  <a:gd name="T2" fmla="*/ 9 w 25"/>
                  <a:gd name="T3" fmla="*/ 25 h 114"/>
                  <a:gd name="T4" fmla="*/ 0 w 25"/>
                  <a:gd name="T5" fmla="*/ 25 h 114"/>
                  <a:gd name="T6" fmla="*/ 13 w 25"/>
                  <a:gd name="T7" fmla="*/ 0 h 114"/>
                  <a:gd name="T8" fmla="*/ 25 w 25"/>
                  <a:gd name="T9" fmla="*/ 25 h 114"/>
                  <a:gd name="T10" fmla="*/ 17 w 25"/>
                  <a:gd name="T11" fmla="*/ 25 h 114"/>
                  <a:gd name="T12" fmla="*/ 15 w 25"/>
                  <a:gd name="T13" fmla="*/ 114 h 114"/>
                  <a:gd name="T14" fmla="*/ 7 w 25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4">
                    <a:moveTo>
                      <a:pt x="7" y="114"/>
                    </a:moveTo>
                    <a:lnTo>
                      <a:pt x="9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5" y="114"/>
                    </a:lnTo>
                    <a:lnTo>
                      <a:pt x="7" y="11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4" name="Freeform 129"/>
              <p:cNvSpPr>
                <a:spLocks/>
              </p:cNvSpPr>
              <p:nvPr/>
            </p:nvSpPr>
            <p:spPr bwMode="auto">
              <a:xfrm>
                <a:off x="5734" y="2192"/>
                <a:ext cx="14" cy="63"/>
              </a:xfrm>
              <a:custGeom>
                <a:avLst/>
                <a:gdLst>
                  <a:gd name="T0" fmla="*/ 8 w 25"/>
                  <a:gd name="T1" fmla="*/ 109 h 109"/>
                  <a:gd name="T2" fmla="*/ 8 w 25"/>
                  <a:gd name="T3" fmla="*/ 25 h 109"/>
                  <a:gd name="T4" fmla="*/ 0 w 25"/>
                  <a:gd name="T5" fmla="*/ 25 h 109"/>
                  <a:gd name="T6" fmla="*/ 12 w 25"/>
                  <a:gd name="T7" fmla="*/ 0 h 109"/>
                  <a:gd name="T8" fmla="*/ 25 w 25"/>
                  <a:gd name="T9" fmla="*/ 25 h 109"/>
                  <a:gd name="T10" fmla="*/ 16 w 25"/>
                  <a:gd name="T11" fmla="*/ 25 h 109"/>
                  <a:gd name="T12" fmla="*/ 16 w 25"/>
                  <a:gd name="T13" fmla="*/ 109 h 109"/>
                  <a:gd name="T14" fmla="*/ 8 w 25"/>
                  <a:gd name="T15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9">
                    <a:moveTo>
                      <a:pt x="8" y="109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2" y="0"/>
                    </a:lnTo>
                    <a:lnTo>
                      <a:pt x="25" y="25"/>
                    </a:lnTo>
                    <a:lnTo>
                      <a:pt x="16" y="25"/>
                    </a:lnTo>
                    <a:lnTo>
                      <a:pt x="16" y="109"/>
                    </a:lnTo>
                    <a:lnTo>
                      <a:pt x="8" y="10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5" name="Freeform 130"/>
              <p:cNvSpPr>
                <a:spLocks/>
              </p:cNvSpPr>
              <p:nvPr/>
            </p:nvSpPr>
            <p:spPr bwMode="auto">
              <a:xfrm>
                <a:off x="5795" y="2187"/>
                <a:ext cx="15" cy="68"/>
              </a:xfrm>
              <a:custGeom>
                <a:avLst/>
                <a:gdLst>
                  <a:gd name="T0" fmla="*/ 9 w 25"/>
                  <a:gd name="T1" fmla="*/ 118 h 118"/>
                  <a:gd name="T2" fmla="*/ 8 w 25"/>
                  <a:gd name="T3" fmla="*/ 25 h 118"/>
                  <a:gd name="T4" fmla="*/ 0 w 25"/>
                  <a:gd name="T5" fmla="*/ 25 h 118"/>
                  <a:gd name="T6" fmla="*/ 12 w 25"/>
                  <a:gd name="T7" fmla="*/ 0 h 118"/>
                  <a:gd name="T8" fmla="*/ 25 w 25"/>
                  <a:gd name="T9" fmla="*/ 25 h 118"/>
                  <a:gd name="T10" fmla="*/ 16 w 25"/>
                  <a:gd name="T11" fmla="*/ 25 h 118"/>
                  <a:gd name="T12" fmla="*/ 17 w 25"/>
                  <a:gd name="T13" fmla="*/ 118 h 118"/>
                  <a:gd name="T14" fmla="*/ 9 w 25"/>
                  <a:gd name="T15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8">
                    <a:moveTo>
                      <a:pt x="9" y="118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2" y="0"/>
                    </a:lnTo>
                    <a:lnTo>
                      <a:pt x="25" y="25"/>
                    </a:lnTo>
                    <a:lnTo>
                      <a:pt x="16" y="25"/>
                    </a:lnTo>
                    <a:lnTo>
                      <a:pt x="17" y="118"/>
                    </a:lnTo>
                    <a:lnTo>
                      <a:pt x="9" y="11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6" name="Freeform 131"/>
              <p:cNvSpPr>
                <a:spLocks/>
              </p:cNvSpPr>
              <p:nvPr/>
            </p:nvSpPr>
            <p:spPr bwMode="auto">
              <a:xfrm>
                <a:off x="5862" y="2195"/>
                <a:ext cx="18" cy="60"/>
              </a:xfrm>
              <a:custGeom>
                <a:avLst/>
                <a:gdLst>
                  <a:gd name="T0" fmla="*/ 0 w 30"/>
                  <a:gd name="T1" fmla="*/ 102 h 104"/>
                  <a:gd name="T2" fmla="*/ 13 w 30"/>
                  <a:gd name="T3" fmla="*/ 24 h 104"/>
                  <a:gd name="T4" fmla="*/ 5 w 30"/>
                  <a:gd name="T5" fmla="*/ 23 h 104"/>
                  <a:gd name="T6" fmla="*/ 21 w 30"/>
                  <a:gd name="T7" fmla="*/ 0 h 104"/>
                  <a:gd name="T8" fmla="*/ 30 w 30"/>
                  <a:gd name="T9" fmla="*/ 27 h 104"/>
                  <a:gd name="T10" fmla="*/ 21 w 30"/>
                  <a:gd name="T11" fmla="*/ 26 h 104"/>
                  <a:gd name="T12" fmla="*/ 8 w 30"/>
                  <a:gd name="T13" fmla="*/ 104 h 104"/>
                  <a:gd name="T14" fmla="*/ 0 w 30"/>
                  <a:gd name="T15" fmla="*/ 102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04">
                    <a:moveTo>
                      <a:pt x="0" y="102"/>
                    </a:moveTo>
                    <a:lnTo>
                      <a:pt x="13" y="24"/>
                    </a:lnTo>
                    <a:lnTo>
                      <a:pt x="5" y="23"/>
                    </a:lnTo>
                    <a:lnTo>
                      <a:pt x="21" y="0"/>
                    </a:lnTo>
                    <a:lnTo>
                      <a:pt x="30" y="27"/>
                    </a:lnTo>
                    <a:lnTo>
                      <a:pt x="21" y="26"/>
                    </a:lnTo>
                    <a:lnTo>
                      <a:pt x="8" y="104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7" name="Freeform 132"/>
              <p:cNvSpPr>
                <a:spLocks/>
              </p:cNvSpPr>
              <p:nvPr/>
            </p:nvSpPr>
            <p:spPr bwMode="auto">
              <a:xfrm>
                <a:off x="5920" y="2186"/>
                <a:ext cx="15" cy="69"/>
              </a:xfrm>
              <a:custGeom>
                <a:avLst/>
                <a:gdLst>
                  <a:gd name="T0" fmla="*/ 7 w 25"/>
                  <a:gd name="T1" fmla="*/ 119 h 119"/>
                  <a:gd name="T2" fmla="*/ 8 w 25"/>
                  <a:gd name="T3" fmla="*/ 24 h 119"/>
                  <a:gd name="T4" fmla="*/ 0 w 25"/>
                  <a:gd name="T5" fmla="*/ 24 h 119"/>
                  <a:gd name="T6" fmla="*/ 12 w 25"/>
                  <a:gd name="T7" fmla="*/ 0 h 119"/>
                  <a:gd name="T8" fmla="*/ 25 w 25"/>
                  <a:gd name="T9" fmla="*/ 25 h 119"/>
                  <a:gd name="T10" fmla="*/ 16 w 25"/>
                  <a:gd name="T11" fmla="*/ 25 h 119"/>
                  <a:gd name="T12" fmla="*/ 15 w 25"/>
                  <a:gd name="T13" fmla="*/ 119 h 119"/>
                  <a:gd name="T14" fmla="*/ 7 w 25"/>
                  <a:gd name="T1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9">
                    <a:moveTo>
                      <a:pt x="7" y="119"/>
                    </a:moveTo>
                    <a:lnTo>
                      <a:pt x="8" y="24"/>
                    </a:lnTo>
                    <a:lnTo>
                      <a:pt x="0" y="24"/>
                    </a:lnTo>
                    <a:lnTo>
                      <a:pt x="12" y="0"/>
                    </a:lnTo>
                    <a:lnTo>
                      <a:pt x="25" y="25"/>
                    </a:lnTo>
                    <a:lnTo>
                      <a:pt x="16" y="25"/>
                    </a:lnTo>
                    <a:lnTo>
                      <a:pt x="15" y="119"/>
                    </a:lnTo>
                    <a:lnTo>
                      <a:pt x="7" y="11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8" name="Freeform 133"/>
              <p:cNvSpPr>
                <a:spLocks/>
              </p:cNvSpPr>
              <p:nvPr/>
            </p:nvSpPr>
            <p:spPr bwMode="auto">
              <a:xfrm>
                <a:off x="5982" y="2186"/>
                <a:ext cx="14" cy="69"/>
              </a:xfrm>
              <a:custGeom>
                <a:avLst/>
                <a:gdLst>
                  <a:gd name="T0" fmla="*/ 8 w 25"/>
                  <a:gd name="T1" fmla="*/ 119 h 119"/>
                  <a:gd name="T2" fmla="*/ 8 w 25"/>
                  <a:gd name="T3" fmla="*/ 25 h 119"/>
                  <a:gd name="T4" fmla="*/ 0 w 25"/>
                  <a:gd name="T5" fmla="*/ 25 h 119"/>
                  <a:gd name="T6" fmla="*/ 12 w 25"/>
                  <a:gd name="T7" fmla="*/ 0 h 119"/>
                  <a:gd name="T8" fmla="*/ 25 w 25"/>
                  <a:gd name="T9" fmla="*/ 25 h 119"/>
                  <a:gd name="T10" fmla="*/ 17 w 25"/>
                  <a:gd name="T11" fmla="*/ 25 h 119"/>
                  <a:gd name="T12" fmla="*/ 16 w 25"/>
                  <a:gd name="T13" fmla="*/ 119 h 119"/>
                  <a:gd name="T14" fmla="*/ 8 w 25"/>
                  <a:gd name="T1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9">
                    <a:moveTo>
                      <a:pt x="8" y="119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2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6" y="119"/>
                    </a:lnTo>
                    <a:lnTo>
                      <a:pt x="8" y="11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29" name="Freeform 134"/>
              <p:cNvSpPr>
                <a:spLocks/>
              </p:cNvSpPr>
              <p:nvPr/>
            </p:nvSpPr>
            <p:spPr bwMode="auto">
              <a:xfrm>
                <a:off x="6043" y="2183"/>
                <a:ext cx="15" cy="72"/>
              </a:xfrm>
              <a:custGeom>
                <a:avLst/>
                <a:gdLst>
                  <a:gd name="T0" fmla="*/ 8 w 25"/>
                  <a:gd name="T1" fmla="*/ 125 h 125"/>
                  <a:gd name="T2" fmla="*/ 8 w 25"/>
                  <a:gd name="T3" fmla="*/ 25 h 125"/>
                  <a:gd name="T4" fmla="*/ 0 w 25"/>
                  <a:gd name="T5" fmla="*/ 25 h 125"/>
                  <a:gd name="T6" fmla="*/ 12 w 25"/>
                  <a:gd name="T7" fmla="*/ 0 h 125"/>
                  <a:gd name="T8" fmla="*/ 25 w 25"/>
                  <a:gd name="T9" fmla="*/ 25 h 125"/>
                  <a:gd name="T10" fmla="*/ 16 w 25"/>
                  <a:gd name="T11" fmla="*/ 25 h 125"/>
                  <a:gd name="T12" fmla="*/ 16 w 25"/>
                  <a:gd name="T13" fmla="*/ 125 h 125"/>
                  <a:gd name="T14" fmla="*/ 8 w 25"/>
                  <a:gd name="T1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5">
                    <a:moveTo>
                      <a:pt x="8" y="125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2" y="0"/>
                    </a:lnTo>
                    <a:lnTo>
                      <a:pt x="25" y="25"/>
                    </a:lnTo>
                    <a:lnTo>
                      <a:pt x="16" y="25"/>
                    </a:lnTo>
                    <a:lnTo>
                      <a:pt x="16" y="125"/>
                    </a:lnTo>
                    <a:lnTo>
                      <a:pt x="8" y="12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0" name="Freeform 135"/>
              <p:cNvSpPr>
                <a:spLocks/>
              </p:cNvSpPr>
              <p:nvPr/>
            </p:nvSpPr>
            <p:spPr bwMode="auto">
              <a:xfrm>
                <a:off x="4487" y="2113"/>
                <a:ext cx="18" cy="80"/>
              </a:xfrm>
              <a:custGeom>
                <a:avLst/>
                <a:gdLst>
                  <a:gd name="T0" fmla="*/ 23 w 31"/>
                  <a:gd name="T1" fmla="*/ 139 h 139"/>
                  <a:gd name="T2" fmla="*/ 9 w 31"/>
                  <a:gd name="T3" fmla="*/ 25 h 139"/>
                  <a:gd name="T4" fmla="*/ 0 w 31"/>
                  <a:gd name="T5" fmla="*/ 26 h 139"/>
                  <a:gd name="T6" fmla="*/ 10 w 31"/>
                  <a:gd name="T7" fmla="*/ 0 h 139"/>
                  <a:gd name="T8" fmla="*/ 25 w 31"/>
                  <a:gd name="T9" fmla="*/ 23 h 139"/>
                  <a:gd name="T10" fmla="*/ 17 w 31"/>
                  <a:gd name="T11" fmla="*/ 24 h 139"/>
                  <a:gd name="T12" fmla="*/ 31 w 31"/>
                  <a:gd name="T13" fmla="*/ 137 h 139"/>
                  <a:gd name="T14" fmla="*/ 23 w 31"/>
                  <a:gd name="T1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9">
                    <a:moveTo>
                      <a:pt x="23" y="139"/>
                    </a:moveTo>
                    <a:lnTo>
                      <a:pt x="9" y="25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3"/>
                    </a:lnTo>
                    <a:lnTo>
                      <a:pt x="17" y="24"/>
                    </a:lnTo>
                    <a:lnTo>
                      <a:pt x="31" y="137"/>
                    </a:lnTo>
                    <a:lnTo>
                      <a:pt x="23" y="13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1" name="Freeform 136"/>
              <p:cNvSpPr>
                <a:spLocks/>
              </p:cNvSpPr>
              <p:nvPr/>
            </p:nvSpPr>
            <p:spPr bwMode="auto">
              <a:xfrm>
                <a:off x="4555" y="2114"/>
                <a:ext cx="14" cy="79"/>
              </a:xfrm>
              <a:custGeom>
                <a:avLst/>
                <a:gdLst>
                  <a:gd name="T0" fmla="*/ 13 w 25"/>
                  <a:gd name="T1" fmla="*/ 136 h 136"/>
                  <a:gd name="T2" fmla="*/ 8 w 25"/>
                  <a:gd name="T3" fmla="*/ 25 h 136"/>
                  <a:gd name="T4" fmla="*/ 0 w 25"/>
                  <a:gd name="T5" fmla="*/ 25 h 136"/>
                  <a:gd name="T6" fmla="*/ 11 w 25"/>
                  <a:gd name="T7" fmla="*/ 0 h 136"/>
                  <a:gd name="T8" fmla="*/ 25 w 25"/>
                  <a:gd name="T9" fmla="*/ 24 h 136"/>
                  <a:gd name="T10" fmla="*/ 17 w 25"/>
                  <a:gd name="T11" fmla="*/ 24 h 136"/>
                  <a:gd name="T12" fmla="*/ 21 w 25"/>
                  <a:gd name="T13" fmla="*/ 136 h 136"/>
                  <a:gd name="T14" fmla="*/ 13 w 25"/>
                  <a:gd name="T1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6">
                    <a:moveTo>
                      <a:pt x="13" y="136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7" y="24"/>
                    </a:lnTo>
                    <a:lnTo>
                      <a:pt x="21" y="136"/>
                    </a:lnTo>
                    <a:lnTo>
                      <a:pt x="13" y="13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2" name="Freeform 137"/>
              <p:cNvSpPr>
                <a:spLocks/>
              </p:cNvSpPr>
              <p:nvPr/>
            </p:nvSpPr>
            <p:spPr bwMode="auto">
              <a:xfrm>
                <a:off x="4613" y="2114"/>
                <a:ext cx="16" cy="79"/>
              </a:xfrm>
              <a:custGeom>
                <a:avLst/>
                <a:gdLst>
                  <a:gd name="T0" fmla="*/ 20 w 28"/>
                  <a:gd name="T1" fmla="*/ 136 h 136"/>
                  <a:gd name="T2" fmla="*/ 8 w 28"/>
                  <a:gd name="T3" fmla="*/ 25 h 136"/>
                  <a:gd name="T4" fmla="*/ 0 w 28"/>
                  <a:gd name="T5" fmla="*/ 26 h 136"/>
                  <a:gd name="T6" fmla="*/ 10 w 28"/>
                  <a:gd name="T7" fmla="*/ 0 h 136"/>
                  <a:gd name="T8" fmla="*/ 25 w 28"/>
                  <a:gd name="T9" fmla="*/ 23 h 136"/>
                  <a:gd name="T10" fmla="*/ 16 w 28"/>
                  <a:gd name="T11" fmla="*/ 24 h 136"/>
                  <a:gd name="T12" fmla="*/ 28 w 28"/>
                  <a:gd name="T13" fmla="*/ 136 h 136"/>
                  <a:gd name="T14" fmla="*/ 20 w 28"/>
                  <a:gd name="T1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36">
                    <a:moveTo>
                      <a:pt x="20" y="136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3"/>
                    </a:lnTo>
                    <a:lnTo>
                      <a:pt x="16" y="24"/>
                    </a:lnTo>
                    <a:lnTo>
                      <a:pt x="28" y="136"/>
                    </a:lnTo>
                    <a:lnTo>
                      <a:pt x="20" y="13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3" name="Freeform 138"/>
              <p:cNvSpPr>
                <a:spLocks/>
              </p:cNvSpPr>
              <p:nvPr/>
            </p:nvSpPr>
            <p:spPr bwMode="auto">
              <a:xfrm>
                <a:off x="4674" y="2116"/>
                <a:ext cx="17" cy="77"/>
              </a:xfrm>
              <a:custGeom>
                <a:avLst/>
                <a:gdLst>
                  <a:gd name="T0" fmla="*/ 21 w 29"/>
                  <a:gd name="T1" fmla="*/ 133 h 133"/>
                  <a:gd name="T2" fmla="*/ 9 w 29"/>
                  <a:gd name="T3" fmla="*/ 25 h 133"/>
                  <a:gd name="T4" fmla="*/ 0 w 29"/>
                  <a:gd name="T5" fmla="*/ 26 h 133"/>
                  <a:gd name="T6" fmla="*/ 10 w 29"/>
                  <a:gd name="T7" fmla="*/ 0 h 133"/>
                  <a:gd name="T8" fmla="*/ 25 w 29"/>
                  <a:gd name="T9" fmla="*/ 23 h 133"/>
                  <a:gd name="T10" fmla="*/ 17 w 29"/>
                  <a:gd name="T11" fmla="*/ 24 h 133"/>
                  <a:gd name="T12" fmla="*/ 29 w 29"/>
                  <a:gd name="T13" fmla="*/ 133 h 133"/>
                  <a:gd name="T14" fmla="*/ 21 w 29"/>
                  <a:gd name="T15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33">
                    <a:moveTo>
                      <a:pt x="21" y="133"/>
                    </a:moveTo>
                    <a:lnTo>
                      <a:pt x="9" y="25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3"/>
                    </a:lnTo>
                    <a:lnTo>
                      <a:pt x="17" y="24"/>
                    </a:lnTo>
                    <a:lnTo>
                      <a:pt x="29" y="133"/>
                    </a:lnTo>
                    <a:lnTo>
                      <a:pt x="21" y="13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4" name="Freeform 139"/>
              <p:cNvSpPr>
                <a:spLocks/>
              </p:cNvSpPr>
              <p:nvPr/>
            </p:nvSpPr>
            <p:spPr bwMode="auto">
              <a:xfrm>
                <a:off x="4737" y="2119"/>
                <a:ext cx="16" cy="74"/>
              </a:xfrm>
              <a:custGeom>
                <a:avLst/>
                <a:gdLst>
                  <a:gd name="T0" fmla="*/ 20 w 28"/>
                  <a:gd name="T1" fmla="*/ 128 h 128"/>
                  <a:gd name="T2" fmla="*/ 8 w 28"/>
                  <a:gd name="T3" fmla="*/ 25 h 128"/>
                  <a:gd name="T4" fmla="*/ 0 w 28"/>
                  <a:gd name="T5" fmla="*/ 26 h 128"/>
                  <a:gd name="T6" fmla="*/ 9 w 28"/>
                  <a:gd name="T7" fmla="*/ 0 h 128"/>
                  <a:gd name="T8" fmla="*/ 24 w 28"/>
                  <a:gd name="T9" fmla="*/ 23 h 128"/>
                  <a:gd name="T10" fmla="*/ 16 w 28"/>
                  <a:gd name="T11" fmla="*/ 24 h 128"/>
                  <a:gd name="T12" fmla="*/ 28 w 28"/>
                  <a:gd name="T13" fmla="*/ 128 h 128"/>
                  <a:gd name="T14" fmla="*/ 20 w 28"/>
                  <a:gd name="T1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8">
                    <a:moveTo>
                      <a:pt x="20" y="128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9" y="0"/>
                    </a:lnTo>
                    <a:lnTo>
                      <a:pt x="24" y="23"/>
                    </a:lnTo>
                    <a:lnTo>
                      <a:pt x="16" y="24"/>
                    </a:lnTo>
                    <a:lnTo>
                      <a:pt x="28" y="128"/>
                    </a:lnTo>
                    <a:lnTo>
                      <a:pt x="20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5" name="Freeform 140"/>
              <p:cNvSpPr>
                <a:spLocks/>
              </p:cNvSpPr>
              <p:nvPr/>
            </p:nvSpPr>
            <p:spPr bwMode="auto">
              <a:xfrm>
                <a:off x="4799" y="2118"/>
                <a:ext cx="15" cy="75"/>
              </a:xfrm>
              <a:custGeom>
                <a:avLst/>
                <a:gdLst>
                  <a:gd name="T0" fmla="*/ 18 w 26"/>
                  <a:gd name="T1" fmla="*/ 129 h 129"/>
                  <a:gd name="T2" fmla="*/ 8 w 26"/>
                  <a:gd name="T3" fmla="*/ 26 h 129"/>
                  <a:gd name="T4" fmla="*/ 0 w 26"/>
                  <a:gd name="T5" fmla="*/ 26 h 129"/>
                  <a:gd name="T6" fmla="*/ 10 w 26"/>
                  <a:gd name="T7" fmla="*/ 0 h 129"/>
                  <a:gd name="T8" fmla="*/ 25 w 26"/>
                  <a:gd name="T9" fmla="*/ 24 h 129"/>
                  <a:gd name="T10" fmla="*/ 16 w 26"/>
                  <a:gd name="T11" fmla="*/ 25 h 129"/>
                  <a:gd name="T12" fmla="*/ 26 w 26"/>
                  <a:gd name="T13" fmla="*/ 129 h 129"/>
                  <a:gd name="T14" fmla="*/ 18 w 26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29">
                    <a:moveTo>
                      <a:pt x="18" y="129"/>
                    </a:moveTo>
                    <a:lnTo>
                      <a:pt x="8" y="26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4"/>
                    </a:lnTo>
                    <a:lnTo>
                      <a:pt x="16" y="25"/>
                    </a:lnTo>
                    <a:lnTo>
                      <a:pt x="26" y="129"/>
                    </a:lnTo>
                    <a:lnTo>
                      <a:pt x="18" y="12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6" name="Freeform 141"/>
              <p:cNvSpPr>
                <a:spLocks/>
              </p:cNvSpPr>
              <p:nvPr/>
            </p:nvSpPr>
            <p:spPr bwMode="auto">
              <a:xfrm>
                <a:off x="4861" y="2121"/>
                <a:ext cx="15" cy="72"/>
              </a:xfrm>
              <a:custGeom>
                <a:avLst/>
                <a:gdLst>
                  <a:gd name="T0" fmla="*/ 18 w 26"/>
                  <a:gd name="T1" fmla="*/ 125 h 125"/>
                  <a:gd name="T2" fmla="*/ 9 w 26"/>
                  <a:gd name="T3" fmla="*/ 25 h 125"/>
                  <a:gd name="T4" fmla="*/ 0 w 26"/>
                  <a:gd name="T5" fmla="*/ 26 h 125"/>
                  <a:gd name="T6" fmla="*/ 11 w 26"/>
                  <a:gd name="T7" fmla="*/ 0 h 125"/>
                  <a:gd name="T8" fmla="*/ 25 w 26"/>
                  <a:gd name="T9" fmla="*/ 24 h 125"/>
                  <a:gd name="T10" fmla="*/ 17 w 26"/>
                  <a:gd name="T11" fmla="*/ 25 h 125"/>
                  <a:gd name="T12" fmla="*/ 26 w 26"/>
                  <a:gd name="T13" fmla="*/ 125 h 125"/>
                  <a:gd name="T14" fmla="*/ 18 w 26"/>
                  <a:gd name="T1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25">
                    <a:moveTo>
                      <a:pt x="18" y="125"/>
                    </a:moveTo>
                    <a:lnTo>
                      <a:pt x="9" y="25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7" y="25"/>
                    </a:lnTo>
                    <a:lnTo>
                      <a:pt x="26" y="125"/>
                    </a:lnTo>
                    <a:lnTo>
                      <a:pt x="18" y="12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7" name="Freeform 142"/>
              <p:cNvSpPr>
                <a:spLocks/>
              </p:cNvSpPr>
              <p:nvPr/>
            </p:nvSpPr>
            <p:spPr bwMode="auto">
              <a:xfrm>
                <a:off x="4924" y="2122"/>
                <a:ext cx="14" cy="71"/>
              </a:xfrm>
              <a:custGeom>
                <a:avLst/>
                <a:gdLst>
                  <a:gd name="T0" fmla="*/ 17 w 25"/>
                  <a:gd name="T1" fmla="*/ 122 h 122"/>
                  <a:gd name="T2" fmla="*/ 8 w 25"/>
                  <a:gd name="T3" fmla="*/ 25 h 122"/>
                  <a:gd name="T4" fmla="*/ 0 w 25"/>
                  <a:gd name="T5" fmla="*/ 26 h 122"/>
                  <a:gd name="T6" fmla="*/ 10 w 25"/>
                  <a:gd name="T7" fmla="*/ 0 h 122"/>
                  <a:gd name="T8" fmla="*/ 25 w 25"/>
                  <a:gd name="T9" fmla="*/ 24 h 122"/>
                  <a:gd name="T10" fmla="*/ 16 w 25"/>
                  <a:gd name="T11" fmla="*/ 25 h 122"/>
                  <a:gd name="T12" fmla="*/ 25 w 25"/>
                  <a:gd name="T13" fmla="*/ 122 h 122"/>
                  <a:gd name="T14" fmla="*/ 17 w 25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2">
                    <a:moveTo>
                      <a:pt x="17" y="122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4"/>
                    </a:lnTo>
                    <a:lnTo>
                      <a:pt x="16" y="25"/>
                    </a:lnTo>
                    <a:lnTo>
                      <a:pt x="25" y="122"/>
                    </a:lnTo>
                    <a:lnTo>
                      <a:pt x="17" y="12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8" name="Freeform 143"/>
              <p:cNvSpPr>
                <a:spLocks/>
              </p:cNvSpPr>
              <p:nvPr/>
            </p:nvSpPr>
            <p:spPr bwMode="auto">
              <a:xfrm>
                <a:off x="4986" y="2125"/>
                <a:ext cx="15" cy="68"/>
              </a:xfrm>
              <a:custGeom>
                <a:avLst/>
                <a:gdLst>
                  <a:gd name="T0" fmla="*/ 16 w 25"/>
                  <a:gd name="T1" fmla="*/ 118 h 118"/>
                  <a:gd name="T2" fmla="*/ 8 w 25"/>
                  <a:gd name="T3" fmla="*/ 25 h 118"/>
                  <a:gd name="T4" fmla="*/ 0 w 25"/>
                  <a:gd name="T5" fmla="*/ 26 h 118"/>
                  <a:gd name="T6" fmla="*/ 10 w 25"/>
                  <a:gd name="T7" fmla="*/ 0 h 118"/>
                  <a:gd name="T8" fmla="*/ 25 w 25"/>
                  <a:gd name="T9" fmla="*/ 24 h 118"/>
                  <a:gd name="T10" fmla="*/ 16 w 25"/>
                  <a:gd name="T11" fmla="*/ 25 h 118"/>
                  <a:gd name="T12" fmla="*/ 24 w 25"/>
                  <a:gd name="T13" fmla="*/ 118 h 118"/>
                  <a:gd name="T14" fmla="*/ 16 w 25"/>
                  <a:gd name="T15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8">
                    <a:moveTo>
                      <a:pt x="16" y="118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4"/>
                    </a:lnTo>
                    <a:lnTo>
                      <a:pt x="16" y="25"/>
                    </a:lnTo>
                    <a:lnTo>
                      <a:pt x="24" y="118"/>
                    </a:lnTo>
                    <a:lnTo>
                      <a:pt x="16" y="11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39" name="Freeform 144"/>
              <p:cNvSpPr>
                <a:spLocks/>
              </p:cNvSpPr>
              <p:nvPr/>
            </p:nvSpPr>
            <p:spPr bwMode="auto">
              <a:xfrm>
                <a:off x="5049" y="2129"/>
                <a:ext cx="15" cy="64"/>
              </a:xfrm>
              <a:custGeom>
                <a:avLst/>
                <a:gdLst>
                  <a:gd name="T0" fmla="*/ 14 w 25"/>
                  <a:gd name="T1" fmla="*/ 111 h 111"/>
                  <a:gd name="T2" fmla="*/ 9 w 25"/>
                  <a:gd name="T3" fmla="*/ 25 h 111"/>
                  <a:gd name="T4" fmla="*/ 0 w 25"/>
                  <a:gd name="T5" fmla="*/ 26 h 111"/>
                  <a:gd name="T6" fmla="*/ 11 w 25"/>
                  <a:gd name="T7" fmla="*/ 0 h 111"/>
                  <a:gd name="T8" fmla="*/ 25 w 25"/>
                  <a:gd name="T9" fmla="*/ 24 h 111"/>
                  <a:gd name="T10" fmla="*/ 17 w 25"/>
                  <a:gd name="T11" fmla="*/ 25 h 111"/>
                  <a:gd name="T12" fmla="*/ 22 w 25"/>
                  <a:gd name="T13" fmla="*/ 111 h 111"/>
                  <a:gd name="T14" fmla="*/ 14 w 25"/>
                  <a:gd name="T1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1">
                    <a:moveTo>
                      <a:pt x="14" y="111"/>
                    </a:moveTo>
                    <a:lnTo>
                      <a:pt x="9" y="25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7" y="25"/>
                    </a:lnTo>
                    <a:lnTo>
                      <a:pt x="22" y="111"/>
                    </a:lnTo>
                    <a:lnTo>
                      <a:pt x="14" y="11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0" name="Freeform 145"/>
              <p:cNvSpPr>
                <a:spLocks/>
              </p:cNvSpPr>
              <p:nvPr/>
            </p:nvSpPr>
            <p:spPr bwMode="auto">
              <a:xfrm>
                <a:off x="5112" y="2128"/>
                <a:ext cx="14" cy="65"/>
              </a:xfrm>
              <a:custGeom>
                <a:avLst/>
                <a:gdLst>
                  <a:gd name="T0" fmla="*/ 13 w 25"/>
                  <a:gd name="T1" fmla="*/ 112 h 112"/>
                  <a:gd name="T2" fmla="*/ 9 w 25"/>
                  <a:gd name="T3" fmla="*/ 25 h 112"/>
                  <a:gd name="T4" fmla="*/ 0 w 25"/>
                  <a:gd name="T5" fmla="*/ 25 h 112"/>
                  <a:gd name="T6" fmla="*/ 12 w 25"/>
                  <a:gd name="T7" fmla="*/ 0 h 112"/>
                  <a:gd name="T8" fmla="*/ 25 w 25"/>
                  <a:gd name="T9" fmla="*/ 24 h 112"/>
                  <a:gd name="T10" fmla="*/ 17 w 25"/>
                  <a:gd name="T11" fmla="*/ 24 h 112"/>
                  <a:gd name="T12" fmla="*/ 21 w 25"/>
                  <a:gd name="T13" fmla="*/ 112 h 112"/>
                  <a:gd name="T14" fmla="*/ 13 w 25"/>
                  <a:gd name="T1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2">
                    <a:moveTo>
                      <a:pt x="13" y="112"/>
                    </a:moveTo>
                    <a:lnTo>
                      <a:pt x="9" y="25"/>
                    </a:lnTo>
                    <a:lnTo>
                      <a:pt x="0" y="25"/>
                    </a:lnTo>
                    <a:lnTo>
                      <a:pt x="12" y="0"/>
                    </a:lnTo>
                    <a:lnTo>
                      <a:pt x="25" y="24"/>
                    </a:lnTo>
                    <a:lnTo>
                      <a:pt x="17" y="24"/>
                    </a:lnTo>
                    <a:lnTo>
                      <a:pt x="21" y="112"/>
                    </a:lnTo>
                    <a:lnTo>
                      <a:pt x="13" y="11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1" name="Freeform 146"/>
              <p:cNvSpPr>
                <a:spLocks/>
              </p:cNvSpPr>
              <p:nvPr/>
            </p:nvSpPr>
            <p:spPr bwMode="auto">
              <a:xfrm>
                <a:off x="5176" y="2131"/>
                <a:ext cx="14" cy="62"/>
              </a:xfrm>
              <a:custGeom>
                <a:avLst/>
                <a:gdLst>
                  <a:gd name="T0" fmla="*/ 10 w 25"/>
                  <a:gd name="T1" fmla="*/ 107 h 107"/>
                  <a:gd name="T2" fmla="*/ 8 w 25"/>
                  <a:gd name="T3" fmla="*/ 25 h 107"/>
                  <a:gd name="T4" fmla="*/ 0 w 25"/>
                  <a:gd name="T5" fmla="*/ 25 h 107"/>
                  <a:gd name="T6" fmla="*/ 12 w 25"/>
                  <a:gd name="T7" fmla="*/ 0 h 107"/>
                  <a:gd name="T8" fmla="*/ 25 w 25"/>
                  <a:gd name="T9" fmla="*/ 25 h 107"/>
                  <a:gd name="T10" fmla="*/ 17 w 25"/>
                  <a:gd name="T11" fmla="*/ 25 h 107"/>
                  <a:gd name="T12" fmla="*/ 18 w 25"/>
                  <a:gd name="T13" fmla="*/ 107 h 107"/>
                  <a:gd name="T14" fmla="*/ 10 w 25"/>
                  <a:gd name="T15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7">
                    <a:moveTo>
                      <a:pt x="10" y="107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2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8" y="107"/>
                    </a:lnTo>
                    <a:lnTo>
                      <a:pt x="10" y="10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2" name="Freeform 147"/>
              <p:cNvSpPr>
                <a:spLocks/>
              </p:cNvSpPr>
              <p:nvPr/>
            </p:nvSpPr>
            <p:spPr bwMode="auto">
              <a:xfrm>
                <a:off x="5238" y="2132"/>
                <a:ext cx="14" cy="61"/>
              </a:xfrm>
              <a:custGeom>
                <a:avLst/>
                <a:gdLst>
                  <a:gd name="T0" fmla="*/ 9 w 25"/>
                  <a:gd name="T1" fmla="*/ 106 h 106"/>
                  <a:gd name="T2" fmla="*/ 8 w 25"/>
                  <a:gd name="T3" fmla="*/ 25 h 106"/>
                  <a:gd name="T4" fmla="*/ 0 w 25"/>
                  <a:gd name="T5" fmla="*/ 25 h 106"/>
                  <a:gd name="T6" fmla="*/ 13 w 25"/>
                  <a:gd name="T7" fmla="*/ 0 h 106"/>
                  <a:gd name="T8" fmla="*/ 25 w 25"/>
                  <a:gd name="T9" fmla="*/ 25 h 106"/>
                  <a:gd name="T10" fmla="*/ 17 w 25"/>
                  <a:gd name="T11" fmla="*/ 25 h 106"/>
                  <a:gd name="T12" fmla="*/ 17 w 25"/>
                  <a:gd name="T13" fmla="*/ 106 h 106"/>
                  <a:gd name="T14" fmla="*/ 9 w 25"/>
                  <a:gd name="T1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6">
                    <a:moveTo>
                      <a:pt x="9" y="106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7" y="106"/>
                    </a:lnTo>
                    <a:lnTo>
                      <a:pt x="9" y="10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3" name="Freeform 148"/>
              <p:cNvSpPr>
                <a:spLocks/>
              </p:cNvSpPr>
              <p:nvPr/>
            </p:nvSpPr>
            <p:spPr bwMode="auto">
              <a:xfrm>
                <a:off x="5301" y="2134"/>
                <a:ext cx="15" cy="59"/>
              </a:xfrm>
              <a:custGeom>
                <a:avLst/>
                <a:gdLst>
                  <a:gd name="T0" fmla="*/ 7 w 25"/>
                  <a:gd name="T1" fmla="*/ 102 h 102"/>
                  <a:gd name="T2" fmla="*/ 9 w 25"/>
                  <a:gd name="T3" fmla="*/ 24 h 102"/>
                  <a:gd name="T4" fmla="*/ 0 w 25"/>
                  <a:gd name="T5" fmla="*/ 24 h 102"/>
                  <a:gd name="T6" fmla="*/ 13 w 25"/>
                  <a:gd name="T7" fmla="*/ 0 h 102"/>
                  <a:gd name="T8" fmla="*/ 25 w 25"/>
                  <a:gd name="T9" fmla="*/ 25 h 102"/>
                  <a:gd name="T10" fmla="*/ 17 w 25"/>
                  <a:gd name="T11" fmla="*/ 25 h 102"/>
                  <a:gd name="T12" fmla="*/ 15 w 25"/>
                  <a:gd name="T13" fmla="*/ 102 h 102"/>
                  <a:gd name="T14" fmla="*/ 7 w 25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2">
                    <a:moveTo>
                      <a:pt x="7" y="102"/>
                    </a:moveTo>
                    <a:lnTo>
                      <a:pt x="9" y="24"/>
                    </a:lnTo>
                    <a:lnTo>
                      <a:pt x="0" y="24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5" y="102"/>
                    </a:lnTo>
                    <a:lnTo>
                      <a:pt x="7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4" name="Freeform 149"/>
              <p:cNvSpPr>
                <a:spLocks/>
              </p:cNvSpPr>
              <p:nvPr/>
            </p:nvSpPr>
            <p:spPr bwMode="auto">
              <a:xfrm>
                <a:off x="5363" y="2132"/>
                <a:ext cx="15" cy="61"/>
              </a:xfrm>
              <a:custGeom>
                <a:avLst/>
                <a:gdLst>
                  <a:gd name="T0" fmla="*/ 7 w 25"/>
                  <a:gd name="T1" fmla="*/ 106 h 106"/>
                  <a:gd name="T2" fmla="*/ 9 w 25"/>
                  <a:gd name="T3" fmla="*/ 25 h 106"/>
                  <a:gd name="T4" fmla="*/ 0 w 25"/>
                  <a:gd name="T5" fmla="*/ 25 h 106"/>
                  <a:gd name="T6" fmla="*/ 14 w 25"/>
                  <a:gd name="T7" fmla="*/ 0 h 106"/>
                  <a:gd name="T8" fmla="*/ 25 w 25"/>
                  <a:gd name="T9" fmla="*/ 25 h 106"/>
                  <a:gd name="T10" fmla="*/ 17 w 25"/>
                  <a:gd name="T11" fmla="*/ 25 h 106"/>
                  <a:gd name="T12" fmla="*/ 15 w 25"/>
                  <a:gd name="T13" fmla="*/ 106 h 106"/>
                  <a:gd name="T14" fmla="*/ 7 w 25"/>
                  <a:gd name="T1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6">
                    <a:moveTo>
                      <a:pt x="7" y="106"/>
                    </a:moveTo>
                    <a:lnTo>
                      <a:pt x="9" y="25"/>
                    </a:lnTo>
                    <a:lnTo>
                      <a:pt x="0" y="25"/>
                    </a:lnTo>
                    <a:lnTo>
                      <a:pt x="14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5" y="106"/>
                    </a:lnTo>
                    <a:lnTo>
                      <a:pt x="7" y="10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5" name="Freeform 150"/>
              <p:cNvSpPr>
                <a:spLocks/>
              </p:cNvSpPr>
              <p:nvPr/>
            </p:nvSpPr>
            <p:spPr bwMode="auto">
              <a:xfrm>
                <a:off x="5426" y="2133"/>
                <a:ext cx="14" cy="60"/>
              </a:xfrm>
              <a:custGeom>
                <a:avLst/>
                <a:gdLst>
                  <a:gd name="T0" fmla="*/ 5 w 25"/>
                  <a:gd name="T1" fmla="*/ 104 h 104"/>
                  <a:gd name="T2" fmla="*/ 8 w 25"/>
                  <a:gd name="T3" fmla="*/ 25 h 104"/>
                  <a:gd name="T4" fmla="*/ 0 w 25"/>
                  <a:gd name="T5" fmla="*/ 25 h 104"/>
                  <a:gd name="T6" fmla="*/ 14 w 25"/>
                  <a:gd name="T7" fmla="*/ 0 h 104"/>
                  <a:gd name="T8" fmla="*/ 25 w 25"/>
                  <a:gd name="T9" fmla="*/ 26 h 104"/>
                  <a:gd name="T10" fmla="*/ 17 w 25"/>
                  <a:gd name="T11" fmla="*/ 25 h 104"/>
                  <a:gd name="T12" fmla="*/ 13 w 25"/>
                  <a:gd name="T13" fmla="*/ 104 h 104"/>
                  <a:gd name="T14" fmla="*/ 5 w 25"/>
                  <a:gd name="T15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4">
                    <a:moveTo>
                      <a:pt x="5" y="104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4" y="0"/>
                    </a:lnTo>
                    <a:lnTo>
                      <a:pt x="25" y="26"/>
                    </a:lnTo>
                    <a:lnTo>
                      <a:pt x="17" y="25"/>
                    </a:lnTo>
                    <a:lnTo>
                      <a:pt x="13" y="104"/>
                    </a:lnTo>
                    <a:lnTo>
                      <a:pt x="5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6" name="Freeform 151"/>
              <p:cNvSpPr>
                <a:spLocks/>
              </p:cNvSpPr>
              <p:nvPr/>
            </p:nvSpPr>
            <p:spPr bwMode="auto">
              <a:xfrm>
                <a:off x="5489" y="2130"/>
                <a:ext cx="14" cy="63"/>
              </a:xfrm>
              <a:custGeom>
                <a:avLst/>
                <a:gdLst>
                  <a:gd name="T0" fmla="*/ 3 w 25"/>
                  <a:gd name="T1" fmla="*/ 108 h 108"/>
                  <a:gd name="T2" fmla="*/ 8 w 25"/>
                  <a:gd name="T3" fmla="*/ 25 h 108"/>
                  <a:gd name="T4" fmla="*/ 0 w 25"/>
                  <a:gd name="T5" fmla="*/ 25 h 108"/>
                  <a:gd name="T6" fmla="*/ 14 w 25"/>
                  <a:gd name="T7" fmla="*/ 0 h 108"/>
                  <a:gd name="T8" fmla="*/ 25 w 25"/>
                  <a:gd name="T9" fmla="*/ 26 h 108"/>
                  <a:gd name="T10" fmla="*/ 16 w 25"/>
                  <a:gd name="T11" fmla="*/ 26 h 108"/>
                  <a:gd name="T12" fmla="*/ 11 w 25"/>
                  <a:gd name="T13" fmla="*/ 108 h 108"/>
                  <a:gd name="T14" fmla="*/ 3 w 25"/>
                  <a:gd name="T15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8">
                    <a:moveTo>
                      <a:pt x="3" y="108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4" y="0"/>
                    </a:lnTo>
                    <a:lnTo>
                      <a:pt x="25" y="26"/>
                    </a:lnTo>
                    <a:lnTo>
                      <a:pt x="16" y="26"/>
                    </a:lnTo>
                    <a:lnTo>
                      <a:pt x="11" y="108"/>
                    </a:lnTo>
                    <a:lnTo>
                      <a:pt x="3" y="10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7" name="Freeform 152"/>
              <p:cNvSpPr>
                <a:spLocks/>
              </p:cNvSpPr>
              <p:nvPr/>
            </p:nvSpPr>
            <p:spPr bwMode="auto">
              <a:xfrm>
                <a:off x="5550" y="2131"/>
                <a:ext cx="15" cy="62"/>
              </a:xfrm>
              <a:custGeom>
                <a:avLst/>
                <a:gdLst>
                  <a:gd name="T0" fmla="*/ 4 w 25"/>
                  <a:gd name="T1" fmla="*/ 107 h 107"/>
                  <a:gd name="T2" fmla="*/ 8 w 25"/>
                  <a:gd name="T3" fmla="*/ 25 h 107"/>
                  <a:gd name="T4" fmla="*/ 0 w 25"/>
                  <a:gd name="T5" fmla="*/ 25 h 107"/>
                  <a:gd name="T6" fmla="*/ 13 w 25"/>
                  <a:gd name="T7" fmla="*/ 0 h 107"/>
                  <a:gd name="T8" fmla="*/ 25 w 25"/>
                  <a:gd name="T9" fmla="*/ 26 h 107"/>
                  <a:gd name="T10" fmla="*/ 16 w 25"/>
                  <a:gd name="T11" fmla="*/ 25 h 107"/>
                  <a:gd name="T12" fmla="*/ 12 w 25"/>
                  <a:gd name="T13" fmla="*/ 107 h 107"/>
                  <a:gd name="T14" fmla="*/ 4 w 25"/>
                  <a:gd name="T15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7">
                    <a:moveTo>
                      <a:pt x="4" y="107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6"/>
                    </a:lnTo>
                    <a:lnTo>
                      <a:pt x="16" y="25"/>
                    </a:lnTo>
                    <a:lnTo>
                      <a:pt x="12" y="107"/>
                    </a:lnTo>
                    <a:lnTo>
                      <a:pt x="4" y="10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8" name="Freeform 153"/>
              <p:cNvSpPr>
                <a:spLocks/>
              </p:cNvSpPr>
              <p:nvPr/>
            </p:nvSpPr>
            <p:spPr bwMode="auto">
              <a:xfrm>
                <a:off x="5612" y="2128"/>
                <a:ext cx="15" cy="65"/>
              </a:xfrm>
              <a:custGeom>
                <a:avLst/>
                <a:gdLst>
                  <a:gd name="T0" fmla="*/ 4 w 25"/>
                  <a:gd name="T1" fmla="*/ 112 h 112"/>
                  <a:gd name="T2" fmla="*/ 8 w 25"/>
                  <a:gd name="T3" fmla="*/ 25 h 112"/>
                  <a:gd name="T4" fmla="*/ 0 w 25"/>
                  <a:gd name="T5" fmla="*/ 25 h 112"/>
                  <a:gd name="T6" fmla="*/ 13 w 25"/>
                  <a:gd name="T7" fmla="*/ 0 h 112"/>
                  <a:gd name="T8" fmla="*/ 25 w 25"/>
                  <a:gd name="T9" fmla="*/ 26 h 112"/>
                  <a:gd name="T10" fmla="*/ 16 w 25"/>
                  <a:gd name="T11" fmla="*/ 26 h 112"/>
                  <a:gd name="T12" fmla="*/ 12 w 25"/>
                  <a:gd name="T13" fmla="*/ 112 h 112"/>
                  <a:gd name="T14" fmla="*/ 4 w 25"/>
                  <a:gd name="T1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2">
                    <a:moveTo>
                      <a:pt x="4" y="112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6"/>
                    </a:lnTo>
                    <a:lnTo>
                      <a:pt x="16" y="26"/>
                    </a:lnTo>
                    <a:lnTo>
                      <a:pt x="12" y="112"/>
                    </a:lnTo>
                    <a:lnTo>
                      <a:pt x="4" y="11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49" name="Freeform 154"/>
              <p:cNvSpPr>
                <a:spLocks/>
              </p:cNvSpPr>
              <p:nvPr/>
            </p:nvSpPr>
            <p:spPr bwMode="auto">
              <a:xfrm>
                <a:off x="5674" y="2129"/>
                <a:ext cx="14" cy="64"/>
              </a:xfrm>
              <a:custGeom>
                <a:avLst/>
                <a:gdLst>
                  <a:gd name="T0" fmla="*/ 5 w 25"/>
                  <a:gd name="T1" fmla="*/ 110 h 110"/>
                  <a:gd name="T2" fmla="*/ 8 w 25"/>
                  <a:gd name="T3" fmla="*/ 25 h 110"/>
                  <a:gd name="T4" fmla="*/ 0 w 25"/>
                  <a:gd name="T5" fmla="*/ 24 h 110"/>
                  <a:gd name="T6" fmla="*/ 13 w 25"/>
                  <a:gd name="T7" fmla="*/ 0 h 110"/>
                  <a:gd name="T8" fmla="*/ 25 w 25"/>
                  <a:gd name="T9" fmla="*/ 25 h 110"/>
                  <a:gd name="T10" fmla="*/ 17 w 25"/>
                  <a:gd name="T11" fmla="*/ 25 h 110"/>
                  <a:gd name="T12" fmla="*/ 13 w 25"/>
                  <a:gd name="T13" fmla="*/ 110 h 110"/>
                  <a:gd name="T14" fmla="*/ 5 w 25"/>
                  <a:gd name="T1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0">
                    <a:moveTo>
                      <a:pt x="5" y="110"/>
                    </a:moveTo>
                    <a:lnTo>
                      <a:pt x="8" y="25"/>
                    </a:lnTo>
                    <a:lnTo>
                      <a:pt x="0" y="24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3" y="110"/>
                    </a:lnTo>
                    <a:lnTo>
                      <a:pt x="5" y="11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0" name="Freeform 155"/>
              <p:cNvSpPr>
                <a:spLocks/>
              </p:cNvSpPr>
              <p:nvPr/>
            </p:nvSpPr>
            <p:spPr bwMode="auto">
              <a:xfrm>
                <a:off x="5737" y="2127"/>
                <a:ext cx="15" cy="66"/>
              </a:xfrm>
              <a:custGeom>
                <a:avLst/>
                <a:gdLst>
                  <a:gd name="T0" fmla="*/ 2 w 25"/>
                  <a:gd name="T1" fmla="*/ 114 h 114"/>
                  <a:gd name="T2" fmla="*/ 8 w 25"/>
                  <a:gd name="T3" fmla="*/ 24 h 114"/>
                  <a:gd name="T4" fmla="*/ 0 w 25"/>
                  <a:gd name="T5" fmla="*/ 24 h 114"/>
                  <a:gd name="T6" fmla="*/ 14 w 25"/>
                  <a:gd name="T7" fmla="*/ 0 h 114"/>
                  <a:gd name="T8" fmla="*/ 25 w 25"/>
                  <a:gd name="T9" fmla="*/ 26 h 114"/>
                  <a:gd name="T10" fmla="*/ 16 w 25"/>
                  <a:gd name="T11" fmla="*/ 25 h 114"/>
                  <a:gd name="T12" fmla="*/ 10 w 25"/>
                  <a:gd name="T13" fmla="*/ 114 h 114"/>
                  <a:gd name="T14" fmla="*/ 2 w 25"/>
                  <a:gd name="T15" fmla="*/ 11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4">
                    <a:moveTo>
                      <a:pt x="2" y="114"/>
                    </a:moveTo>
                    <a:lnTo>
                      <a:pt x="8" y="24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25" y="26"/>
                    </a:lnTo>
                    <a:lnTo>
                      <a:pt x="16" y="25"/>
                    </a:lnTo>
                    <a:lnTo>
                      <a:pt x="10" y="114"/>
                    </a:lnTo>
                    <a:lnTo>
                      <a:pt x="2" y="11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1" name="Freeform 156"/>
              <p:cNvSpPr>
                <a:spLocks/>
              </p:cNvSpPr>
              <p:nvPr/>
            </p:nvSpPr>
            <p:spPr bwMode="auto">
              <a:xfrm>
                <a:off x="5798" y="2128"/>
                <a:ext cx="15" cy="65"/>
              </a:xfrm>
              <a:custGeom>
                <a:avLst/>
                <a:gdLst>
                  <a:gd name="T0" fmla="*/ 4 w 25"/>
                  <a:gd name="T1" fmla="*/ 113 h 113"/>
                  <a:gd name="T2" fmla="*/ 8 w 25"/>
                  <a:gd name="T3" fmla="*/ 25 h 113"/>
                  <a:gd name="T4" fmla="*/ 0 w 25"/>
                  <a:gd name="T5" fmla="*/ 24 h 113"/>
                  <a:gd name="T6" fmla="*/ 14 w 25"/>
                  <a:gd name="T7" fmla="*/ 0 h 113"/>
                  <a:gd name="T8" fmla="*/ 25 w 25"/>
                  <a:gd name="T9" fmla="*/ 26 h 113"/>
                  <a:gd name="T10" fmla="*/ 17 w 25"/>
                  <a:gd name="T11" fmla="*/ 25 h 113"/>
                  <a:gd name="T12" fmla="*/ 12 w 25"/>
                  <a:gd name="T13" fmla="*/ 113 h 113"/>
                  <a:gd name="T14" fmla="*/ 4 w 25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3">
                    <a:moveTo>
                      <a:pt x="4" y="113"/>
                    </a:moveTo>
                    <a:lnTo>
                      <a:pt x="8" y="25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25" y="26"/>
                    </a:lnTo>
                    <a:lnTo>
                      <a:pt x="17" y="25"/>
                    </a:lnTo>
                    <a:lnTo>
                      <a:pt x="12" y="113"/>
                    </a:lnTo>
                    <a:lnTo>
                      <a:pt x="4" y="11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2" name="Freeform 157"/>
              <p:cNvSpPr>
                <a:spLocks/>
              </p:cNvSpPr>
              <p:nvPr/>
            </p:nvSpPr>
            <p:spPr bwMode="auto">
              <a:xfrm>
                <a:off x="5858" y="2125"/>
                <a:ext cx="15" cy="68"/>
              </a:xfrm>
              <a:custGeom>
                <a:avLst/>
                <a:gdLst>
                  <a:gd name="T0" fmla="*/ 7 w 25"/>
                  <a:gd name="T1" fmla="*/ 117 h 117"/>
                  <a:gd name="T2" fmla="*/ 8 w 25"/>
                  <a:gd name="T3" fmla="*/ 25 h 117"/>
                  <a:gd name="T4" fmla="*/ 0 w 25"/>
                  <a:gd name="T5" fmla="*/ 25 h 117"/>
                  <a:gd name="T6" fmla="*/ 13 w 25"/>
                  <a:gd name="T7" fmla="*/ 0 h 117"/>
                  <a:gd name="T8" fmla="*/ 25 w 25"/>
                  <a:gd name="T9" fmla="*/ 25 h 117"/>
                  <a:gd name="T10" fmla="*/ 17 w 25"/>
                  <a:gd name="T11" fmla="*/ 25 h 117"/>
                  <a:gd name="T12" fmla="*/ 15 w 25"/>
                  <a:gd name="T13" fmla="*/ 117 h 117"/>
                  <a:gd name="T14" fmla="*/ 7 w 25"/>
                  <a:gd name="T1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7">
                    <a:moveTo>
                      <a:pt x="7" y="117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5" y="117"/>
                    </a:lnTo>
                    <a:lnTo>
                      <a:pt x="7" y="11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3" name="Freeform 158"/>
              <p:cNvSpPr>
                <a:spLocks/>
              </p:cNvSpPr>
              <p:nvPr/>
            </p:nvSpPr>
            <p:spPr bwMode="auto">
              <a:xfrm>
                <a:off x="5922" y="2125"/>
                <a:ext cx="15" cy="68"/>
              </a:xfrm>
              <a:custGeom>
                <a:avLst/>
                <a:gdLst>
                  <a:gd name="T0" fmla="*/ 4 w 25"/>
                  <a:gd name="T1" fmla="*/ 117 h 117"/>
                  <a:gd name="T2" fmla="*/ 8 w 25"/>
                  <a:gd name="T3" fmla="*/ 24 h 117"/>
                  <a:gd name="T4" fmla="*/ 0 w 25"/>
                  <a:gd name="T5" fmla="*/ 24 h 117"/>
                  <a:gd name="T6" fmla="*/ 14 w 25"/>
                  <a:gd name="T7" fmla="*/ 0 h 117"/>
                  <a:gd name="T8" fmla="*/ 25 w 25"/>
                  <a:gd name="T9" fmla="*/ 25 h 117"/>
                  <a:gd name="T10" fmla="*/ 17 w 25"/>
                  <a:gd name="T11" fmla="*/ 25 h 117"/>
                  <a:gd name="T12" fmla="*/ 12 w 25"/>
                  <a:gd name="T13" fmla="*/ 117 h 117"/>
                  <a:gd name="T14" fmla="*/ 4 w 25"/>
                  <a:gd name="T1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7">
                    <a:moveTo>
                      <a:pt x="4" y="117"/>
                    </a:moveTo>
                    <a:lnTo>
                      <a:pt x="8" y="24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2" y="117"/>
                    </a:lnTo>
                    <a:lnTo>
                      <a:pt x="4" y="11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4" name="Freeform 159"/>
              <p:cNvSpPr>
                <a:spLocks/>
              </p:cNvSpPr>
              <p:nvPr/>
            </p:nvSpPr>
            <p:spPr bwMode="auto">
              <a:xfrm>
                <a:off x="5981" y="2122"/>
                <a:ext cx="15" cy="71"/>
              </a:xfrm>
              <a:custGeom>
                <a:avLst/>
                <a:gdLst>
                  <a:gd name="T0" fmla="*/ 9 w 25"/>
                  <a:gd name="T1" fmla="*/ 123 h 123"/>
                  <a:gd name="T2" fmla="*/ 9 w 25"/>
                  <a:gd name="T3" fmla="*/ 25 h 123"/>
                  <a:gd name="T4" fmla="*/ 0 w 25"/>
                  <a:gd name="T5" fmla="*/ 25 h 123"/>
                  <a:gd name="T6" fmla="*/ 13 w 25"/>
                  <a:gd name="T7" fmla="*/ 0 h 123"/>
                  <a:gd name="T8" fmla="*/ 25 w 25"/>
                  <a:gd name="T9" fmla="*/ 25 h 123"/>
                  <a:gd name="T10" fmla="*/ 17 w 25"/>
                  <a:gd name="T11" fmla="*/ 25 h 123"/>
                  <a:gd name="T12" fmla="*/ 17 w 25"/>
                  <a:gd name="T13" fmla="*/ 123 h 123"/>
                  <a:gd name="T14" fmla="*/ 9 w 25"/>
                  <a:gd name="T15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3">
                    <a:moveTo>
                      <a:pt x="9" y="123"/>
                    </a:moveTo>
                    <a:lnTo>
                      <a:pt x="9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7" y="123"/>
                    </a:lnTo>
                    <a:lnTo>
                      <a:pt x="9" y="12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5" name="Freeform 160"/>
              <p:cNvSpPr>
                <a:spLocks/>
              </p:cNvSpPr>
              <p:nvPr/>
            </p:nvSpPr>
            <p:spPr bwMode="auto">
              <a:xfrm>
                <a:off x="6042" y="2119"/>
                <a:ext cx="14" cy="74"/>
              </a:xfrm>
              <a:custGeom>
                <a:avLst/>
                <a:gdLst>
                  <a:gd name="T0" fmla="*/ 10 w 25"/>
                  <a:gd name="T1" fmla="*/ 128 h 128"/>
                  <a:gd name="T2" fmla="*/ 8 w 25"/>
                  <a:gd name="T3" fmla="*/ 25 h 128"/>
                  <a:gd name="T4" fmla="*/ 0 w 25"/>
                  <a:gd name="T5" fmla="*/ 25 h 128"/>
                  <a:gd name="T6" fmla="*/ 12 w 25"/>
                  <a:gd name="T7" fmla="*/ 0 h 128"/>
                  <a:gd name="T8" fmla="*/ 25 w 25"/>
                  <a:gd name="T9" fmla="*/ 25 h 128"/>
                  <a:gd name="T10" fmla="*/ 17 w 25"/>
                  <a:gd name="T11" fmla="*/ 25 h 128"/>
                  <a:gd name="T12" fmla="*/ 18 w 25"/>
                  <a:gd name="T13" fmla="*/ 128 h 128"/>
                  <a:gd name="T14" fmla="*/ 10 w 25"/>
                  <a:gd name="T1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8">
                    <a:moveTo>
                      <a:pt x="10" y="128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2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8" y="128"/>
                    </a:lnTo>
                    <a:lnTo>
                      <a:pt x="10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6" name="Freeform 161"/>
              <p:cNvSpPr>
                <a:spLocks/>
              </p:cNvSpPr>
              <p:nvPr/>
            </p:nvSpPr>
            <p:spPr bwMode="auto">
              <a:xfrm>
                <a:off x="4487" y="2050"/>
                <a:ext cx="18" cy="80"/>
              </a:xfrm>
              <a:custGeom>
                <a:avLst/>
                <a:gdLst>
                  <a:gd name="T0" fmla="*/ 22 w 30"/>
                  <a:gd name="T1" fmla="*/ 139 h 139"/>
                  <a:gd name="T2" fmla="*/ 8 w 30"/>
                  <a:gd name="T3" fmla="*/ 25 h 139"/>
                  <a:gd name="T4" fmla="*/ 0 w 30"/>
                  <a:gd name="T5" fmla="*/ 26 h 139"/>
                  <a:gd name="T6" fmla="*/ 10 w 30"/>
                  <a:gd name="T7" fmla="*/ 0 h 139"/>
                  <a:gd name="T8" fmla="*/ 25 w 30"/>
                  <a:gd name="T9" fmla="*/ 23 h 139"/>
                  <a:gd name="T10" fmla="*/ 17 w 30"/>
                  <a:gd name="T11" fmla="*/ 24 h 139"/>
                  <a:gd name="T12" fmla="*/ 30 w 30"/>
                  <a:gd name="T13" fmla="*/ 139 h 139"/>
                  <a:gd name="T14" fmla="*/ 22 w 30"/>
                  <a:gd name="T1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39">
                    <a:moveTo>
                      <a:pt x="22" y="139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3"/>
                    </a:lnTo>
                    <a:lnTo>
                      <a:pt x="17" y="24"/>
                    </a:lnTo>
                    <a:lnTo>
                      <a:pt x="30" y="139"/>
                    </a:lnTo>
                    <a:lnTo>
                      <a:pt x="22" y="13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7" name="Freeform 162"/>
              <p:cNvSpPr>
                <a:spLocks/>
              </p:cNvSpPr>
              <p:nvPr/>
            </p:nvSpPr>
            <p:spPr bwMode="auto">
              <a:xfrm>
                <a:off x="4551" y="2054"/>
                <a:ext cx="16" cy="76"/>
              </a:xfrm>
              <a:custGeom>
                <a:avLst/>
                <a:gdLst>
                  <a:gd name="T0" fmla="*/ 19 w 27"/>
                  <a:gd name="T1" fmla="*/ 133 h 133"/>
                  <a:gd name="T2" fmla="*/ 9 w 27"/>
                  <a:gd name="T3" fmla="*/ 25 h 133"/>
                  <a:gd name="T4" fmla="*/ 0 w 27"/>
                  <a:gd name="T5" fmla="*/ 26 h 133"/>
                  <a:gd name="T6" fmla="*/ 10 w 27"/>
                  <a:gd name="T7" fmla="*/ 0 h 133"/>
                  <a:gd name="T8" fmla="*/ 25 w 27"/>
                  <a:gd name="T9" fmla="*/ 24 h 133"/>
                  <a:gd name="T10" fmla="*/ 17 w 27"/>
                  <a:gd name="T11" fmla="*/ 25 h 133"/>
                  <a:gd name="T12" fmla="*/ 27 w 27"/>
                  <a:gd name="T13" fmla="*/ 133 h 133"/>
                  <a:gd name="T14" fmla="*/ 19 w 27"/>
                  <a:gd name="T15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33">
                    <a:moveTo>
                      <a:pt x="19" y="133"/>
                    </a:moveTo>
                    <a:lnTo>
                      <a:pt x="9" y="25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4"/>
                    </a:lnTo>
                    <a:lnTo>
                      <a:pt x="17" y="25"/>
                    </a:lnTo>
                    <a:lnTo>
                      <a:pt x="27" y="133"/>
                    </a:lnTo>
                    <a:lnTo>
                      <a:pt x="19" y="13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8" name="Freeform 163"/>
              <p:cNvSpPr>
                <a:spLocks/>
              </p:cNvSpPr>
              <p:nvPr/>
            </p:nvSpPr>
            <p:spPr bwMode="auto">
              <a:xfrm>
                <a:off x="4612" y="2054"/>
                <a:ext cx="17" cy="76"/>
              </a:xfrm>
              <a:custGeom>
                <a:avLst/>
                <a:gdLst>
                  <a:gd name="T0" fmla="*/ 21 w 29"/>
                  <a:gd name="T1" fmla="*/ 133 h 133"/>
                  <a:gd name="T2" fmla="*/ 8 w 29"/>
                  <a:gd name="T3" fmla="*/ 25 h 133"/>
                  <a:gd name="T4" fmla="*/ 0 w 29"/>
                  <a:gd name="T5" fmla="*/ 26 h 133"/>
                  <a:gd name="T6" fmla="*/ 9 w 29"/>
                  <a:gd name="T7" fmla="*/ 0 h 133"/>
                  <a:gd name="T8" fmla="*/ 25 w 29"/>
                  <a:gd name="T9" fmla="*/ 23 h 133"/>
                  <a:gd name="T10" fmla="*/ 16 w 29"/>
                  <a:gd name="T11" fmla="*/ 24 h 133"/>
                  <a:gd name="T12" fmla="*/ 29 w 29"/>
                  <a:gd name="T13" fmla="*/ 133 h 133"/>
                  <a:gd name="T14" fmla="*/ 21 w 29"/>
                  <a:gd name="T15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33">
                    <a:moveTo>
                      <a:pt x="21" y="133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9" y="0"/>
                    </a:lnTo>
                    <a:lnTo>
                      <a:pt x="25" y="23"/>
                    </a:lnTo>
                    <a:lnTo>
                      <a:pt x="16" y="24"/>
                    </a:lnTo>
                    <a:lnTo>
                      <a:pt x="29" y="133"/>
                    </a:lnTo>
                    <a:lnTo>
                      <a:pt x="21" y="13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59" name="Freeform 164"/>
              <p:cNvSpPr>
                <a:spLocks/>
              </p:cNvSpPr>
              <p:nvPr/>
            </p:nvSpPr>
            <p:spPr bwMode="auto">
              <a:xfrm>
                <a:off x="4675" y="2055"/>
                <a:ext cx="16" cy="75"/>
              </a:xfrm>
              <a:custGeom>
                <a:avLst/>
                <a:gdLst>
                  <a:gd name="T0" fmla="*/ 20 w 28"/>
                  <a:gd name="T1" fmla="*/ 131 h 131"/>
                  <a:gd name="T2" fmla="*/ 8 w 28"/>
                  <a:gd name="T3" fmla="*/ 25 h 131"/>
                  <a:gd name="T4" fmla="*/ 0 w 28"/>
                  <a:gd name="T5" fmla="*/ 26 h 131"/>
                  <a:gd name="T6" fmla="*/ 10 w 28"/>
                  <a:gd name="T7" fmla="*/ 0 h 131"/>
                  <a:gd name="T8" fmla="*/ 25 w 28"/>
                  <a:gd name="T9" fmla="*/ 23 h 131"/>
                  <a:gd name="T10" fmla="*/ 17 w 28"/>
                  <a:gd name="T11" fmla="*/ 24 h 131"/>
                  <a:gd name="T12" fmla="*/ 28 w 28"/>
                  <a:gd name="T13" fmla="*/ 131 h 131"/>
                  <a:gd name="T14" fmla="*/ 20 w 28"/>
                  <a:gd name="T1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31">
                    <a:moveTo>
                      <a:pt x="20" y="131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3"/>
                    </a:lnTo>
                    <a:lnTo>
                      <a:pt x="17" y="24"/>
                    </a:lnTo>
                    <a:lnTo>
                      <a:pt x="28" y="131"/>
                    </a:lnTo>
                    <a:lnTo>
                      <a:pt x="20" y="13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0" name="Freeform 165"/>
              <p:cNvSpPr>
                <a:spLocks/>
              </p:cNvSpPr>
              <p:nvPr/>
            </p:nvSpPr>
            <p:spPr bwMode="auto">
              <a:xfrm>
                <a:off x="4738" y="2055"/>
                <a:ext cx="15" cy="75"/>
              </a:xfrm>
              <a:custGeom>
                <a:avLst/>
                <a:gdLst>
                  <a:gd name="T0" fmla="*/ 18 w 26"/>
                  <a:gd name="T1" fmla="*/ 131 h 131"/>
                  <a:gd name="T2" fmla="*/ 9 w 26"/>
                  <a:gd name="T3" fmla="*/ 25 h 131"/>
                  <a:gd name="T4" fmla="*/ 0 w 26"/>
                  <a:gd name="T5" fmla="*/ 26 h 131"/>
                  <a:gd name="T6" fmla="*/ 11 w 26"/>
                  <a:gd name="T7" fmla="*/ 0 h 131"/>
                  <a:gd name="T8" fmla="*/ 25 w 26"/>
                  <a:gd name="T9" fmla="*/ 24 h 131"/>
                  <a:gd name="T10" fmla="*/ 17 w 26"/>
                  <a:gd name="T11" fmla="*/ 24 h 131"/>
                  <a:gd name="T12" fmla="*/ 26 w 26"/>
                  <a:gd name="T13" fmla="*/ 131 h 131"/>
                  <a:gd name="T14" fmla="*/ 18 w 26"/>
                  <a:gd name="T1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31">
                    <a:moveTo>
                      <a:pt x="18" y="131"/>
                    </a:moveTo>
                    <a:lnTo>
                      <a:pt x="9" y="25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7" y="24"/>
                    </a:lnTo>
                    <a:lnTo>
                      <a:pt x="26" y="131"/>
                    </a:lnTo>
                    <a:lnTo>
                      <a:pt x="18" y="13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1" name="Freeform 166"/>
              <p:cNvSpPr>
                <a:spLocks/>
              </p:cNvSpPr>
              <p:nvPr/>
            </p:nvSpPr>
            <p:spPr bwMode="auto">
              <a:xfrm>
                <a:off x="4800" y="2057"/>
                <a:ext cx="14" cy="73"/>
              </a:xfrm>
              <a:custGeom>
                <a:avLst/>
                <a:gdLst>
                  <a:gd name="T0" fmla="*/ 17 w 25"/>
                  <a:gd name="T1" fmla="*/ 127 h 127"/>
                  <a:gd name="T2" fmla="*/ 8 w 25"/>
                  <a:gd name="T3" fmla="*/ 25 h 127"/>
                  <a:gd name="T4" fmla="*/ 0 w 25"/>
                  <a:gd name="T5" fmla="*/ 26 h 127"/>
                  <a:gd name="T6" fmla="*/ 10 w 25"/>
                  <a:gd name="T7" fmla="*/ 0 h 127"/>
                  <a:gd name="T8" fmla="*/ 25 w 25"/>
                  <a:gd name="T9" fmla="*/ 24 h 127"/>
                  <a:gd name="T10" fmla="*/ 16 w 25"/>
                  <a:gd name="T11" fmla="*/ 24 h 127"/>
                  <a:gd name="T12" fmla="*/ 25 w 25"/>
                  <a:gd name="T13" fmla="*/ 127 h 127"/>
                  <a:gd name="T14" fmla="*/ 17 w 25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7">
                    <a:moveTo>
                      <a:pt x="17" y="127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4"/>
                    </a:lnTo>
                    <a:lnTo>
                      <a:pt x="16" y="24"/>
                    </a:lnTo>
                    <a:lnTo>
                      <a:pt x="25" y="127"/>
                    </a:lnTo>
                    <a:lnTo>
                      <a:pt x="17" y="12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2" name="Freeform 167"/>
              <p:cNvSpPr>
                <a:spLocks/>
              </p:cNvSpPr>
              <p:nvPr/>
            </p:nvSpPr>
            <p:spPr bwMode="auto">
              <a:xfrm>
                <a:off x="4862" y="2059"/>
                <a:ext cx="15" cy="71"/>
              </a:xfrm>
              <a:custGeom>
                <a:avLst/>
                <a:gdLst>
                  <a:gd name="T0" fmla="*/ 16 w 25"/>
                  <a:gd name="T1" fmla="*/ 125 h 125"/>
                  <a:gd name="T2" fmla="*/ 8 w 25"/>
                  <a:gd name="T3" fmla="*/ 26 h 125"/>
                  <a:gd name="T4" fmla="*/ 0 w 25"/>
                  <a:gd name="T5" fmla="*/ 26 h 125"/>
                  <a:gd name="T6" fmla="*/ 11 w 25"/>
                  <a:gd name="T7" fmla="*/ 0 h 125"/>
                  <a:gd name="T8" fmla="*/ 25 w 25"/>
                  <a:gd name="T9" fmla="*/ 24 h 125"/>
                  <a:gd name="T10" fmla="*/ 17 w 25"/>
                  <a:gd name="T11" fmla="*/ 25 h 125"/>
                  <a:gd name="T12" fmla="*/ 24 w 25"/>
                  <a:gd name="T13" fmla="*/ 125 h 125"/>
                  <a:gd name="T14" fmla="*/ 16 w 25"/>
                  <a:gd name="T1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5">
                    <a:moveTo>
                      <a:pt x="16" y="125"/>
                    </a:moveTo>
                    <a:lnTo>
                      <a:pt x="8" y="26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7" y="25"/>
                    </a:lnTo>
                    <a:lnTo>
                      <a:pt x="24" y="125"/>
                    </a:lnTo>
                    <a:lnTo>
                      <a:pt x="16" y="12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3" name="Freeform 168"/>
              <p:cNvSpPr>
                <a:spLocks/>
              </p:cNvSpPr>
              <p:nvPr/>
            </p:nvSpPr>
            <p:spPr bwMode="auto">
              <a:xfrm>
                <a:off x="4926" y="2064"/>
                <a:ext cx="14" cy="66"/>
              </a:xfrm>
              <a:custGeom>
                <a:avLst/>
                <a:gdLst>
                  <a:gd name="T0" fmla="*/ 13 w 25"/>
                  <a:gd name="T1" fmla="*/ 116 h 116"/>
                  <a:gd name="T2" fmla="*/ 8 w 25"/>
                  <a:gd name="T3" fmla="*/ 25 h 116"/>
                  <a:gd name="T4" fmla="*/ 0 w 25"/>
                  <a:gd name="T5" fmla="*/ 26 h 116"/>
                  <a:gd name="T6" fmla="*/ 11 w 25"/>
                  <a:gd name="T7" fmla="*/ 0 h 116"/>
                  <a:gd name="T8" fmla="*/ 25 w 25"/>
                  <a:gd name="T9" fmla="*/ 24 h 116"/>
                  <a:gd name="T10" fmla="*/ 17 w 25"/>
                  <a:gd name="T11" fmla="*/ 25 h 116"/>
                  <a:gd name="T12" fmla="*/ 21 w 25"/>
                  <a:gd name="T13" fmla="*/ 116 h 116"/>
                  <a:gd name="T14" fmla="*/ 13 w 25"/>
                  <a:gd name="T1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6">
                    <a:moveTo>
                      <a:pt x="13" y="116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7" y="25"/>
                    </a:lnTo>
                    <a:lnTo>
                      <a:pt x="21" y="116"/>
                    </a:lnTo>
                    <a:lnTo>
                      <a:pt x="13" y="11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4" name="Freeform 169"/>
              <p:cNvSpPr>
                <a:spLocks/>
              </p:cNvSpPr>
              <p:nvPr/>
            </p:nvSpPr>
            <p:spPr bwMode="auto">
              <a:xfrm>
                <a:off x="4989" y="2067"/>
                <a:ext cx="14" cy="63"/>
              </a:xfrm>
              <a:custGeom>
                <a:avLst/>
                <a:gdLst>
                  <a:gd name="T0" fmla="*/ 11 w 24"/>
                  <a:gd name="T1" fmla="*/ 111 h 111"/>
                  <a:gd name="T2" fmla="*/ 8 w 24"/>
                  <a:gd name="T3" fmla="*/ 25 h 111"/>
                  <a:gd name="T4" fmla="*/ 0 w 24"/>
                  <a:gd name="T5" fmla="*/ 25 h 111"/>
                  <a:gd name="T6" fmla="*/ 11 w 24"/>
                  <a:gd name="T7" fmla="*/ 0 h 111"/>
                  <a:gd name="T8" fmla="*/ 24 w 24"/>
                  <a:gd name="T9" fmla="*/ 24 h 111"/>
                  <a:gd name="T10" fmla="*/ 16 w 24"/>
                  <a:gd name="T11" fmla="*/ 25 h 111"/>
                  <a:gd name="T12" fmla="*/ 19 w 24"/>
                  <a:gd name="T13" fmla="*/ 111 h 111"/>
                  <a:gd name="T14" fmla="*/ 11 w 24"/>
                  <a:gd name="T1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11">
                    <a:moveTo>
                      <a:pt x="11" y="111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24" y="24"/>
                    </a:lnTo>
                    <a:lnTo>
                      <a:pt x="16" y="25"/>
                    </a:lnTo>
                    <a:lnTo>
                      <a:pt x="19" y="111"/>
                    </a:lnTo>
                    <a:lnTo>
                      <a:pt x="11" y="11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5" name="Freeform 170"/>
              <p:cNvSpPr>
                <a:spLocks/>
              </p:cNvSpPr>
              <p:nvPr/>
            </p:nvSpPr>
            <p:spPr bwMode="auto">
              <a:xfrm>
                <a:off x="5052" y="2069"/>
                <a:ext cx="14" cy="61"/>
              </a:xfrm>
              <a:custGeom>
                <a:avLst/>
                <a:gdLst>
                  <a:gd name="T0" fmla="*/ 10 w 25"/>
                  <a:gd name="T1" fmla="*/ 107 h 107"/>
                  <a:gd name="T2" fmla="*/ 9 w 25"/>
                  <a:gd name="T3" fmla="*/ 25 h 107"/>
                  <a:gd name="T4" fmla="*/ 0 w 25"/>
                  <a:gd name="T5" fmla="*/ 26 h 107"/>
                  <a:gd name="T6" fmla="*/ 12 w 25"/>
                  <a:gd name="T7" fmla="*/ 0 h 107"/>
                  <a:gd name="T8" fmla="*/ 25 w 25"/>
                  <a:gd name="T9" fmla="*/ 25 h 107"/>
                  <a:gd name="T10" fmla="*/ 17 w 25"/>
                  <a:gd name="T11" fmla="*/ 25 h 107"/>
                  <a:gd name="T12" fmla="*/ 18 w 25"/>
                  <a:gd name="T13" fmla="*/ 107 h 107"/>
                  <a:gd name="T14" fmla="*/ 10 w 25"/>
                  <a:gd name="T15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7">
                    <a:moveTo>
                      <a:pt x="10" y="107"/>
                    </a:moveTo>
                    <a:lnTo>
                      <a:pt x="9" y="25"/>
                    </a:lnTo>
                    <a:lnTo>
                      <a:pt x="0" y="26"/>
                    </a:lnTo>
                    <a:lnTo>
                      <a:pt x="12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8" y="107"/>
                    </a:lnTo>
                    <a:lnTo>
                      <a:pt x="10" y="10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6" name="Freeform 171"/>
              <p:cNvSpPr>
                <a:spLocks/>
              </p:cNvSpPr>
              <p:nvPr/>
            </p:nvSpPr>
            <p:spPr bwMode="auto">
              <a:xfrm>
                <a:off x="5115" y="2071"/>
                <a:ext cx="15" cy="59"/>
              </a:xfrm>
              <a:custGeom>
                <a:avLst/>
                <a:gdLst>
                  <a:gd name="T0" fmla="*/ 7 w 25"/>
                  <a:gd name="T1" fmla="*/ 103 h 103"/>
                  <a:gd name="T2" fmla="*/ 8 w 25"/>
                  <a:gd name="T3" fmla="*/ 25 h 103"/>
                  <a:gd name="T4" fmla="*/ 0 w 25"/>
                  <a:gd name="T5" fmla="*/ 24 h 103"/>
                  <a:gd name="T6" fmla="*/ 13 w 25"/>
                  <a:gd name="T7" fmla="*/ 0 h 103"/>
                  <a:gd name="T8" fmla="*/ 25 w 25"/>
                  <a:gd name="T9" fmla="*/ 25 h 103"/>
                  <a:gd name="T10" fmla="*/ 17 w 25"/>
                  <a:gd name="T11" fmla="*/ 25 h 103"/>
                  <a:gd name="T12" fmla="*/ 15 w 25"/>
                  <a:gd name="T13" fmla="*/ 103 h 103"/>
                  <a:gd name="T14" fmla="*/ 7 w 25"/>
                  <a:gd name="T15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3">
                    <a:moveTo>
                      <a:pt x="7" y="103"/>
                    </a:moveTo>
                    <a:lnTo>
                      <a:pt x="8" y="25"/>
                    </a:lnTo>
                    <a:lnTo>
                      <a:pt x="0" y="24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5" y="103"/>
                    </a:lnTo>
                    <a:lnTo>
                      <a:pt x="7" y="10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7" name="Freeform 172"/>
              <p:cNvSpPr>
                <a:spLocks/>
              </p:cNvSpPr>
              <p:nvPr/>
            </p:nvSpPr>
            <p:spPr bwMode="auto">
              <a:xfrm>
                <a:off x="5178" y="2072"/>
                <a:ext cx="15" cy="58"/>
              </a:xfrm>
              <a:custGeom>
                <a:avLst/>
                <a:gdLst>
                  <a:gd name="T0" fmla="*/ 5 w 25"/>
                  <a:gd name="T1" fmla="*/ 101 h 101"/>
                  <a:gd name="T2" fmla="*/ 8 w 25"/>
                  <a:gd name="T3" fmla="*/ 25 h 101"/>
                  <a:gd name="T4" fmla="*/ 0 w 25"/>
                  <a:gd name="T5" fmla="*/ 25 h 101"/>
                  <a:gd name="T6" fmla="*/ 14 w 25"/>
                  <a:gd name="T7" fmla="*/ 0 h 101"/>
                  <a:gd name="T8" fmla="*/ 25 w 25"/>
                  <a:gd name="T9" fmla="*/ 26 h 101"/>
                  <a:gd name="T10" fmla="*/ 17 w 25"/>
                  <a:gd name="T11" fmla="*/ 25 h 101"/>
                  <a:gd name="T12" fmla="*/ 13 w 25"/>
                  <a:gd name="T13" fmla="*/ 101 h 101"/>
                  <a:gd name="T14" fmla="*/ 5 w 25"/>
                  <a:gd name="T15" fmla="*/ 10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1">
                    <a:moveTo>
                      <a:pt x="5" y="101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4" y="0"/>
                    </a:lnTo>
                    <a:lnTo>
                      <a:pt x="25" y="26"/>
                    </a:lnTo>
                    <a:lnTo>
                      <a:pt x="17" y="25"/>
                    </a:lnTo>
                    <a:lnTo>
                      <a:pt x="13" y="101"/>
                    </a:lnTo>
                    <a:lnTo>
                      <a:pt x="5" y="10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8" name="Freeform 173"/>
              <p:cNvSpPr>
                <a:spLocks/>
              </p:cNvSpPr>
              <p:nvPr/>
            </p:nvSpPr>
            <p:spPr bwMode="auto">
              <a:xfrm>
                <a:off x="5242" y="2076"/>
                <a:ext cx="14" cy="54"/>
              </a:xfrm>
              <a:custGeom>
                <a:avLst/>
                <a:gdLst>
                  <a:gd name="T0" fmla="*/ 3 w 25"/>
                  <a:gd name="T1" fmla="*/ 95 h 95"/>
                  <a:gd name="T2" fmla="*/ 8 w 25"/>
                  <a:gd name="T3" fmla="*/ 24 h 95"/>
                  <a:gd name="T4" fmla="*/ 0 w 25"/>
                  <a:gd name="T5" fmla="*/ 24 h 95"/>
                  <a:gd name="T6" fmla="*/ 14 w 25"/>
                  <a:gd name="T7" fmla="*/ 0 h 95"/>
                  <a:gd name="T8" fmla="*/ 25 w 25"/>
                  <a:gd name="T9" fmla="*/ 26 h 95"/>
                  <a:gd name="T10" fmla="*/ 17 w 25"/>
                  <a:gd name="T11" fmla="*/ 25 h 95"/>
                  <a:gd name="T12" fmla="*/ 11 w 25"/>
                  <a:gd name="T13" fmla="*/ 95 h 95"/>
                  <a:gd name="T14" fmla="*/ 3 w 25"/>
                  <a:gd name="T15" fmla="*/ 95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95">
                    <a:moveTo>
                      <a:pt x="3" y="95"/>
                    </a:moveTo>
                    <a:lnTo>
                      <a:pt x="8" y="24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25" y="26"/>
                    </a:lnTo>
                    <a:lnTo>
                      <a:pt x="17" y="25"/>
                    </a:lnTo>
                    <a:lnTo>
                      <a:pt x="11" y="95"/>
                    </a:lnTo>
                    <a:lnTo>
                      <a:pt x="3" y="9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69" name="Freeform 174"/>
              <p:cNvSpPr>
                <a:spLocks/>
              </p:cNvSpPr>
              <p:nvPr/>
            </p:nvSpPr>
            <p:spPr bwMode="auto">
              <a:xfrm>
                <a:off x="5305" y="2075"/>
                <a:ext cx="14" cy="55"/>
              </a:xfrm>
              <a:custGeom>
                <a:avLst/>
                <a:gdLst>
                  <a:gd name="T0" fmla="*/ 1 w 25"/>
                  <a:gd name="T1" fmla="*/ 97 h 97"/>
                  <a:gd name="T2" fmla="*/ 8 w 25"/>
                  <a:gd name="T3" fmla="*/ 25 h 97"/>
                  <a:gd name="T4" fmla="*/ 0 w 25"/>
                  <a:gd name="T5" fmla="*/ 24 h 97"/>
                  <a:gd name="T6" fmla="*/ 15 w 25"/>
                  <a:gd name="T7" fmla="*/ 0 h 97"/>
                  <a:gd name="T8" fmla="*/ 25 w 25"/>
                  <a:gd name="T9" fmla="*/ 27 h 97"/>
                  <a:gd name="T10" fmla="*/ 16 w 25"/>
                  <a:gd name="T11" fmla="*/ 26 h 97"/>
                  <a:gd name="T12" fmla="*/ 9 w 25"/>
                  <a:gd name="T13" fmla="*/ 97 h 97"/>
                  <a:gd name="T14" fmla="*/ 1 w 25"/>
                  <a:gd name="T15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97">
                    <a:moveTo>
                      <a:pt x="1" y="97"/>
                    </a:moveTo>
                    <a:lnTo>
                      <a:pt x="8" y="25"/>
                    </a:lnTo>
                    <a:lnTo>
                      <a:pt x="0" y="24"/>
                    </a:lnTo>
                    <a:lnTo>
                      <a:pt x="15" y="0"/>
                    </a:lnTo>
                    <a:lnTo>
                      <a:pt x="25" y="27"/>
                    </a:lnTo>
                    <a:lnTo>
                      <a:pt x="16" y="26"/>
                    </a:lnTo>
                    <a:lnTo>
                      <a:pt x="9" y="97"/>
                    </a:lnTo>
                    <a:lnTo>
                      <a:pt x="1" y="9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0" name="Freeform 175"/>
              <p:cNvSpPr>
                <a:spLocks/>
              </p:cNvSpPr>
              <p:nvPr/>
            </p:nvSpPr>
            <p:spPr bwMode="auto">
              <a:xfrm>
                <a:off x="5367" y="2075"/>
                <a:ext cx="15" cy="55"/>
              </a:xfrm>
              <a:custGeom>
                <a:avLst/>
                <a:gdLst>
                  <a:gd name="T0" fmla="*/ 0 w 25"/>
                  <a:gd name="T1" fmla="*/ 97 h 97"/>
                  <a:gd name="T2" fmla="*/ 8 w 25"/>
                  <a:gd name="T3" fmla="*/ 24 h 97"/>
                  <a:gd name="T4" fmla="*/ 0 w 25"/>
                  <a:gd name="T5" fmla="*/ 23 h 97"/>
                  <a:gd name="T6" fmla="*/ 15 w 25"/>
                  <a:gd name="T7" fmla="*/ 0 h 97"/>
                  <a:gd name="T8" fmla="*/ 25 w 25"/>
                  <a:gd name="T9" fmla="*/ 26 h 97"/>
                  <a:gd name="T10" fmla="*/ 17 w 25"/>
                  <a:gd name="T11" fmla="*/ 25 h 97"/>
                  <a:gd name="T12" fmla="*/ 8 w 25"/>
                  <a:gd name="T13" fmla="*/ 97 h 97"/>
                  <a:gd name="T14" fmla="*/ 0 w 25"/>
                  <a:gd name="T15" fmla="*/ 9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97">
                    <a:moveTo>
                      <a:pt x="0" y="97"/>
                    </a:moveTo>
                    <a:lnTo>
                      <a:pt x="8" y="24"/>
                    </a:lnTo>
                    <a:lnTo>
                      <a:pt x="0" y="23"/>
                    </a:lnTo>
                    <a:lnTo>
                      <a:pt x="15" y="0"/>
                    </a:lnTo>
                    <a:lnTo>
                      <a:pt x="25" y="26"/>
                    </a:lnTo>
                    <a:lnTo>
                      <a:pt x="17" y="25"/>
                    </a:lnTo>
                    <a:lnTo>
                      <a:pt x="8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1" name="Freeform 176"/>
              <p:cNvSpPr>
                <a:spLocks/>
              </p:cNvSpPr>
              <p:nvPr/>
            </p:nvSpPr>
            <p:spPr bwMode="auto">
              <a:xfrm>
                <a:off x="5429" y="2073"/>
                <a:ext cx="14" cy="57"/>
              </a:xfrm>
              <a:custGeom>
                <a:avLst/>
                <a:gdLst>
                  <a:gd name="T0" fmla="*/ 0 w 25"/>
                  <a:gd name="T1" fmla="*/ 100 h 100"/>
                  <a:gd name="T2" fmla="*/ 8 w 25"/>
                  <a:gd name="T3" fmla="*/ 24 h 100"/>
                  <a:gd name="T4" fmla="*/ 0 w 25"/>
                  <a:gd name="T5" fmla="*/ 23 h 100"/>
                  <a:gd name="T6" fmla="*/ 15 w 25"/>
                  <a:gd name="T7" fmla="*/ 0 h 100"/>
                  <a:gd name="T8" fmla="*/ 25 w 25"/>
                  <a:gd name="T9" fmla="*/ 26 h 100"/>
                  <a:gd name="T10" fmla="*/ 17 w 25"/>
                  <a:gd name="T11" fmla="*/ 25 h 100"/>
                  <a:gd name="T12" fmla="*/ 8 w 25"/>
                  <a:gd name="T13" fmla="*/ 100 h 100"/>
                  <a:gd name="T14" fmla="*/ 0 w 25"/>
                  <a:gd name="T15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0">
                    <a:moveTo>
                      <a:pt x="0" y="100"/>
                    </a:moveTo>
                    <a:lnTo>
                      <a:pt x="8" y="24"/>
                    </a:lnTo>
                    <a:lnTo>
                      <a:pt x="0" y="23"/>
                    </a:lnTo>
                    <a:lnTo>
                      <a:pt x="15" y="0"/>
                    </a:lnTo>
                    <a:lnTo>
                      <a:pt x="25" y="26"/>
                    </a:lnTo>
                    <a:lnTo>
                      <a:pt x="17" y="25"/>
                    </a:lnTo>
                    <a:lnTo>
                      <a:pt x="8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2" name="Freeform 177"/>
              <p:cNvSpPr>
                <a:spLocks/>
              </p:cNvSpPr>
              <p:nvPr/>
            </p:nvSpPr>
            <p:spPr bwMode="auto">
              <a:xfrm>
                <a:off x="5491" y="2072"/>
                <a:ext cx="15" cy="59"/>
              </a:xfrm>
              <a:custGeom>
                <a:avLst/>
                <a:gdLst>
                  <a:gd name="T0" fmla="*/ 0 w 26"/>
                  <a:gd name="T1" fmla="*/ 100 h 102"/>
                  <a:gd name="T2" fmla="*/ 9 w 26"/>
                  <a:gd name="T3" fmla="*/ 24 h 102"/>
                  <a:gd name="T4" fmla="*/ 1 w 26"/>
                  <a:gd name="T5" fmla="*/ 23 h 102"/>
                  <a:gd name="T6" fmla="*/ 16 w 26"/>
                  <a:gd name="T7" fmla="*/ 0 h 102"/>
                  <a:gd name="T8" fmla="*/ 26 w 26"/>
                  <a:gd name="T9" fmla="*/ 26 h 102"/>
                  <a:gd name="T10" fmla="*/ 18 w 26"/>
                  <a:gd name="T11" fmla="*/ 25 h 102"/>
                  <a:gd name="T12" fmla="*/ 8 w 26"/>
                  <a:gd name="T13" fmla="*/ 102 h 102"/>
                  <a:gd name="T14" fmla="*/ 0 w 26"/>
                  <a:gd name="T15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02">
                    <a:moveTo>
                      <a:pt x="0" y="100"/>
                    </a:moveTo>
                    <a:lnTo>
                      <a:pt x="9" y="24"/>
                    </a:lnTo>
                    <a:lnTo>
                      <a:pt x="1" y="23"/>
                    </a:lnTo>
                    <a:lnTo>
                      <a:pt x="16" y="0"/>
                    </a:lnTo>
                    <a:lnTo>
                      <a:pt x="26" y="26"/>
                    </a:lnTo>
                    <a:lnTo>
                      <a:pt x="18" y="25"/>
                    </a:lnTo>
                    <a:lnTo>
                      <a:pt x="8" y="102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3" name="Freeform 178"/>
              <p:cNvSpPr>
                <a:spLocks/>
              </p:cNvSpPr>
              <p:nvPr/>
            </p:nvSpPr>
            <p:spPr bwMode="auto">
              <a:xfrm>
                <a:off x="5553" y="2070"/>
                <a:ext cx="14" cy="60"/>
              </a:xfrm>
              <a:custGeom>
                <a:avLst/>
                <a:gdLst>
                  <a:gd name="T0" fmla="*/ 0 w 25"/>
                  <a:gd name="T1" fmla="*/ 105 h 105"/>
                  <a:gd name="T2" fmla="*/ 8 w 25"/>
                  <a:gd name="T3" fmla="*/ 25 h 105"/>
                  <a:gd name="T4" fmla="*/ 0 w 25"/>
                  <a:gd name="T5" fmla="*/ 24 h 105"/>
                  <a:gd name="T6" fmla="*/ 15 w 25"/>
                  <a:gd name="T7" fmla="*/ 0 h 105"/>
                  <a:gd name="T8" fmla="*/ 25 w 25"/>
                  <a:gd name="T9" fmla="*/ 26 h 105"/>
                  <a:gd name="T10" fmla="*/ 17 w 25"/>
                  <a:gd name="T11" fmla="*/ 26 h 105"/>
                  <a:gd name="T12" fmla="*/ 8 w 25"/>
                  <a:gd name="T13" fmla="*/ 105 h 105"/>
                  <a:gd name="T14" fmla="*/ 0 w 25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5">
                    <a:moveTo>
                      <a:pt x="0" y="105"/>
                    </a:moveTo>
                    <a:lnTo>
                      <a:pt x="8" y="25"/>
                    </a:lnTo>
                    <a:lnTo>
                      <a:pt x="0" y="24"/>
                    </a:lnTo>
                    <a:lnTo>
                      <a:pt x="15" y="0"/>
                    </a:lnTo>
                    <a:lnTo>
                      <a:pt x="25" y="26"/>
                    </a:lnTo>
                    <a:lnTo>
                      <a:pt x="17" y="26"/>
                    </a:lnTo>
                    <a:lnTo>
                      <a:pt x="8" y="10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4" name="Freeform 179"/>
              <p:cNvSpPr>
                <a:spLocks/>
              </p:cNvSpPr>
              <p:nvPr/>
            </p:nvSpPr>
            <p:spPr bwMode="auto">
              <a:xfrm>
                <a:off x="5615" y="2069"/>
                <a:ext cx="14" cy="61"/>
              </a:xfrm>
              <a:custGeom>
                <a:avLst/>
                <a:gdLst>
                  <a:gd name="T0" fmla="*/ 0 w 26"/>
                  <a:gd name="T1" fmla="*/ 107 h 107"/>
                  <a:gd name="T2" fmla="*/ 9 w 26"/>
                  <a:gd name="T3" fmla="*/ 25 h 107"/>
                  <a:gd name="T4" fmla="*/ 1 w 26"/>
                  <a:gd name="T5" fmla="*/ 24 h 107"/>
                  <a:gd name="T6" fmla="*/ 16 w 26"/>
                  <a:gd name="T7" fmla="*/ 0 h 107"/>
                  <a:gd name="T8" fmla="*/ 26 w 26"/>
                  <a:gd name="T9" fmla="*/ 27 h 107"/>
                  <a:gd name="T10" fmla="*/ 18 w 26"/>
                  <a:gd name="T11" fmla="*/ 26 h 107"/>
                  <a:gd name="T12" fmla="*/ 8 w 26"/>
                  <a:gd name="T13" fmla="*/ 107 h 107"/>
                  <a:gd name="T14" fmla="*/ 0 w 26"/>
                  <a:gd name="T15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07">
                    <a:moveTo>
                      <a:pt x="0" y="107"/>
                    </a:moveTo>
                    <a:lnTo>
                      <a:pt x="9" y="25"/>
                    </a:lnTo>
                    <a:lnTo>
                      <a:pt x="1" y="24"/>
                    </a:lnTo>
                    <a:lnTo>
                      <a:pt x="16" y="0"/>
                    </a:lnTo>
                    <a:lnTo>
                      <a:pt x="26" y="27"/>
                    </a:lnTo>
                    <a:lnTo>
                      <a:pt x="18" y="26"/>
                    </a:lnTo>
                    <a:lnTo>
                      <a:pt x="8" y="10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5" name="Freeform 180"/>
              <p:cNvSpPr>
                <a:spLocks/>
              </p:cNvSpPr>
              <p:nvPr/>
            </p:nvSpPr>
            <p:spPr bwMode="auto">
              <a:xfrm>
                <a:off x="5677" y="2066"/>
                <a:ext cx="14" cy="64"/>
              </a:xfrm>
              <a:custGeom>
                <a:avLst/>
                <a:gdLst>
                  <a:gd name="T0" fmla="*/ 0 w 25"/>
                  <a:gd name="T1" fmla="*/ 112 h 112"/>
                  <a:gd name="T2" fmla="*/ 9 w 25"/>
                  <a:gd name="T3" fmla="*/ 25 h 112"/>
                  <a:gd name="T4" fmla="*/ 0 w 25"/>
                  <a:gd name="T5" fmla="*/ 24 h 112"/>
                  <a:gd name="T6" fmla="*/ 15 w 25"/>
                  <a:gd name="T7" fmla="*/ 0 h 112"/>
                  <a:gd name="T8" fmla="*/ 25 w 25"/>
                  <a:gd name="T9" fmla="*/ 26 h 112"/>
                  <a:gd name="T10" fmla="*/ 17 w 25"/>
                  <a:gd name="T11" fmla="*/ 26 h 112"/>
                  <a:gd name="T12" fmla="*/ 8 w 25"/>
                  <a:gd name="T13" fmla="*/ 112 h 112"/>
                  <a:gd name="T14" fmla="*/ 0 w 25"/>
                  <a:gd name="T1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2">
                    <a:moveTo>
                      <a:pt x="0" y="112"/>
                    </a:moveTo>
                    <a:lnTo>
                      <a:pt x="9" y="25"/>
                    </a:lnTo>
                    <a:lnTo>
                      <a:pt x="0" y="24"/>
                    </a:lnTo>
                    <a:lnTo>
                      <a:pt x="15" y="0"/>
                    </a:lnTo>
                    <a:lnTo>
                      <a:pt x="25" y="26"/>
                    </a:lnTo>
                    <a:lnTo>
                      <a:pt x="17" y="26"/>
                    </a:lnTo>
                    <a:lnTo>
                      <a:pt x="8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6" name="Freeform 181"/>
              <p:cNvSpPr>
                <a:spLocks/>
              </p:cNvSpPr>
              <p:nvPr/>
            </p:nvSpPr>
            <p:spPr bwMode="auto">
              <a:xfrm>
                <a:off x="5738" y="2066"/>
                <a:ext cx="14" cy="64"/>
              </a:xfrm>
              <a:custGeom>
                <a:avLst/>
                <a:gdLst>
                  <a:gd name="T0" fmla="*/ 1 w 25"/>
                  <a:gd name="T1" fmla="*/ 112 h 112"/>
                  <a:gd name="T2" fmla="*/ 9 w 25"/>
                  <a:gd name="T3" fmla="*/ 25 h 112"/>
                  <a:gd name="T4" fmla="*/ 0 w 25"/>
                  <a:gd name="T5" fmla="*/ 24 h 112"/>
                  <a:gd name="T6" fmla="*/ 15 w 25"/>
                  <a:gd name="T7" fmla="*/ 0 h 112"/>
                  <a:gd name="T8" fmla="*/ 25 w 25"/>
                  <a:gd name="T9" fmla="*/ 26 h 112"/>
                  <a:gd name="T10" fmla="*/ 17 w 25"/>
                  <a:gd name="T11" fmla="*/ 25 h 112"/>
                  <a:gd name="T12" fmla="*/ 9 w 25"/>
                  <a:gd name="T13" fmla="*/ 112 h 112"/>
                  <a:gd name="T14" fmla="*/ 1 w 25"/>
                  <a:gd name="T1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2">
                    <a:moveTo>
                      <a:pt x="1" y="112"/>
                    </a:moveTo>
                    <a:lnTo>
                      <a:pt x="9" y="25"/>
                    </a:lnTo>
                    <a:lnTo>
                      <a:pt x="0" y="24"/>
                    </a:lnTo>
                    <a:lnTo>
                      <a:pt x="15" y="0"/>
                    </a:lnTo>
                    <a:lnTo>
                      <a:pt x="25" y="26"/>
                    </a:lnTo>
                    <a:lnTo>
                      <a:pt x="17" y="25"/>
                    </a:lnTo>
                    <a:lnTo>
                      <a:pt x="9" y="112"/>
                    </a:lnTo>
                    <a:lnTo>
                      <a:pt x="1" y="11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7" name="Freeform 182"/>
              <p:cNvSpPr>
                <a:spLocks/>
              </p:cNvSpPr>
              <p:nvPr/>
            </p:nvSpPr>
            <p:spPr bwMode="auto">
              <a:xfrm>
                <a:off x="5800" y="2064"/>
                <a:ext cx="14" cy="66"/>
              </a:xfrm>
              <a:custGeom>
                <a:avLst/>
                <a:gdLst>
                  <a:gd name="T0" fmla="*/ 1 w 25"/>
                  <a:gd name="T1" fmla="*/ 115 h 115"/>
                  <a:gd name="T2" fmla="*/ 8 w 25"/>
                  <a:gd name="T3" fmla="*/ 25 h 115"/>
                  <a:gd name="T4" fmla="*/ 0 w 25"/>
                  <a:gd name="T5" fmla="*/ 24 h 115"/>
                  <a:gd name="T6" fmla="*/ 15 w 25"/>
                  <a:gd name="T7" fmla="*/ 0 h 115"/>
                  <a:gd name="T8" fmla="*/ 25 w 25"/>
                  <a:gd name="T9" fmla="*/ 26 h 115"/>
                  <a:gd name="T10" fmla="*/ 17 w 25"/>
                  <a:gd name="T11" fmla="*/ 26 h 115"/>
                  <a:gd name="T12" fmla="*/ 9 w 25"/>
                  <a:gd name="T13" fmla="*/ 115 h 115"/>
                  <a:gd name="T14" fmla="*/ 1 w 25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5">
                    <a:moveTo>
                      <a:pt x="1" y="115"/>
                    </a:moveTo>
                    <a:lnTo>
                      <a:pt x="8" y="25"/>
                    </a:lnTo>
                    <a:lnTo>
                      <a:pt x="0" y="24"/>
                    </a:lnTo>
                    <a:lnTo>
                      <a:pt x="15" y="0"/>
                    </a:lnTo>
                    <a:lnTo>
                      <a:pt x="25" y="26"/>
                    </a:lnTo>
                    <a:lnTo>
                      <a:pt x="17" y="26"/>
                    </a:lnTo>
                    <a:lnTo>
                      <a:pt x="9" y="115"/>
                    </a:lnTo>
                    <a:lnTo>
                      <a:pt x="1" y="11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8" name="Freeform 183"/>
              <p:cNvSpPr>
                <a:spLocks/>
              </p:cNvSpPr>
              <p:nvPr/>
            </p:nvSpPr>
            <p:spPr bwMode="auto">
              <a:xfrm>
                <a:off x="5862" y="2064"/>
                <a:ext cx="15" cy="66"/>
              </a:xfrm>
              <a:custGeom>
                <a:avLst/>
                <a:gdLst>
                  <a:gd name="T0" fmla="*/ 0 w 25"/>
                  <a:gd name="T1" fmla="*/ 115 h 115"/>
                  <a:gd name="T2" fmla="*/ 8 w 25"/>
                  <a:gd name="T3" fmla="*/ 25 h 115"/>
                  <a:gd name="T4" fmla="*/ 0 w 25"/>
                  <a:gd name="T5" fmla="*/ 24 h 115"/>
                  <a:gd name="T6" fmla="*/ 15 w 25"/>
                  <a:gd name="T7" fmla="*/ 0 h 115"/>
                  <a:gd name="T8" fmla="*/ 25 w 25"/>
                  <a:gd name="T9" fmla="*/ 26 h 115"/>
                  <a:gd name="T10" fmla="*/ 17 w 25"/>
                  <a:gd name="T11" fmla="*/ 26 h 115"/>
                  <a:gd name="T12" fmla="*/ 8 w 25"/>
                  <a:gd name="T13" fmla="*/ 115 h 115"/>
                  <a:gd name="T14" fmla="*/ 0 w 25"/>
                  <a:gd name="T15" fmla="*/ 115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5">
                    <a:moveTo>
                      <a:pt x="0" y="115"/>
                    </a:moveTo>
                    <a:lnTo>
                      <a:pt x="8" y="25"/>
                    </a:lnTo>
                    <a:lnTo>
                      <a:pt x="0" y="24"/>
                    </a:lnTo>
                    <a:lnTo>
                      <a:pt x="15" y="0"/>
                    </a:lnTo>
                    <a:lnTo>
                      <a:pt x="25" y="26"/>
                    </a:lnTo>
                    <a:lnTo>
                      <a:pt x="17" y="26"/>
                    </a:lnTo>
                    <a:lnTo>
                      <a:pt x="8" y="115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79" name="Freeform 184"/>
              <p:cNvSpPr>
                <a:spLocks/>
              </p:cNvSpPr>
              <p:nvPr/>
            </p:nvSpPr>
            <p:spPr bwMode="auto">
              <a:xfrm>
                <a:off x="5923" y="2062"/>
                <a:ext cx="15" cy="68"/>
              </a:xfrm>
              <a:custGeom>
                <a:avLst/>
                <a:gdLst>
                  <a:gd name="T0" fmla="*/ 2 w 25"/>
                  <a:gd name="T1" fmla="*/ 119 h 119"/>
                  <a:gd name="T2" fmla="*/ 9 w 25"/>
                  <a:gd name="T3" fmla="*/ 25 h 119"/>
                  <a:gd name="T4" fmla="*/ 0 w 25"/>
                  <a:gd name="T5" fmla="*/ 24 h 119"/>
                  <a:gd name="T6" fmla="*/ 15 w 25"/>
                  <a:gd name="T7" fmla="*/ 0 h 119"/>
                  <a:gd name="T8" fmla="*/ 25 w 25"/>
                  <a:gd name="T9" fmla="*/ 26 h 119"/>
                  <a:gd name="T10" fmla="*/ 17 w 25"/>
                  <a:gd name="T11" fmla="*/ 26 h 119"/>
                  <a:gd name="T12" fmla="*/ 10 w 25"/>
                  <a:gd name="T13" fmla="*/ 119 h 119"/>
                  <a:gd name="T14" fmla="*/ 2 w 25"/>
                  <a:gd name="T1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9">
                    <a:moveTo>
                      <a:pt x="2" y="119"/>
                    </a:moveTo>
                    <a:lnTo>
                      <a:pt x="9" y="25"/>
                    </a:lnTo>
                    <a:lnTo>
                      <a:pt x="0" y="24"/>
                    </a:lnTo>
                    <a:lnTo>
                      <a:pt x="15" y="0"/>
                    </a:lnTo>
                    <a:lnTo>
                      <a:pt x="25" y="26"/>
                    </a:lnTo>
                    <a:lnTo>
                      <a:pt x="17" y="26"/>
                    </a:lnTo>
                    <a:lnTo>
                      <a:pt x="10" y="119"/>
                    </a:lnTo>
                    <a:lnTo>
                      <a:pt x="2" y="11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0" name="Freeform 185"/>
              <p:cNvSpPr>
                <a:spLocks/>
              </p:cNvSpPr>
              <p:nvPr/>
            </p:nvSpPr>
            <p:spPr bwMode="auto">
              <a:xfrm>
                <a:off x="5985" y="2062"/>
                <a:ext cx="15" cy="68"/>
              </a:xfrm>
              <a:custGeom>
                <a:avLst/>
                <a:gdLst>
                  <a:gd name="T0" fmla="*/ 2 w 25"/>
                  <a:gd name="T1" fmla="*/ 119 h 119"/>
                  <a:gd name="T2" fmla="*/ 8 w 25"/>
                  <a:gd name="T3" fmla="*/ 25 h 119"/>
                  <a:gd name="T4" fmla="*/ 0 w 25"/>
                  <a:gd name="T5" fmla="*/ 25 h 119"/>
                  <a:gd name="T6" fmla="*/ 14 w 25"/>
                  <a:gd name="T7" fmla="*/ 0 h 119"/>
                  <a:gd name="T8" fmla="*/ 25 w 25"/>
                  <a:gd name="T9" fmla="*/ 26 h 119"/>
                  <a:gd name="T10" fmla="*/ 16 w 25"/>
                  <a:gd name="T11" fmla="*/ 26 h 119"/>
                  <a:gd name="T12" fmla="*/ 10 w 25"/>
                  <a:gd name="T13" fmla="*/ 119 h 119"/>
                  <a:gd name="T14" fmla="*/ 2 w 25"/>
                  <a:gd name="T15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9">
                    <a:moveTo>
                      <a:pt x="2" y="119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4" y="0"/>
                    </a:lnTo>
                    <a:lnTo>
                      <a:pt x="25" y="26"/>
                    </a:lnTo>
                    <a:lnTo>
                      <a:pt x="16" y="26"/>
                    </a:lnTo>
                    <a:lnTo>
                      <a:pt x="10" y="119"/>
                    </a:lnTo>
                    <a:lnTo>
                      <a:pt x="2" y="11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1" name="Freeform 186"/>
              <p:cNvSpPr>
                <a:spLocks/>
              </p:cNvSpPr>
              <p:nvPr/>
            </p:nvSpPr>
            <p:spPr bwMode="auto">
              <a:xfrm>
                <a:off x="6045" y="2059"/>
                <a:ext cx="14" cy="71"/>
              </a:xfrm>
              <a:custGeom>
                <a:avLst/>
                <a:gdLst>
                  <a:gd name="T0" fmla="*/ 5 w 25"/>
                  <a:gd name="T1" fmla="*/ 125 h 125"/>
                  <a:gd name="T2" fmla="*/ 8 w 25"/>
                  <a:gd name="T3" fmla="*/ 25 h 125"/>
                  <a:gd name="T4" fmla="*/ 0 w 25"/>
                  <a:gd name="T5" fmla="*/ 24 h 125"/>
                  <a:gd name="T6" fmla="*/ 14 w 25"/>
                  <a:gd name="T7" fmla="*/ 0 h 125"/>
                  <a:gd name="T8" fmla="*/ 25 w 25"/>
                  <a:gd name="T9" fmla="*/ 25 h 125"/>
                  <a:gd name="T10" fmla="*/ 17 w 25"/>
                  <a:gd name="T11" fmla="*/ 25 h 125"/>
                  <a:gd name="T12" fmla="*/ 13 w 25"/>
                  <a:gd name="T13" fmla="*/ 125 h 125"/>
                  <a:gd name="T14" fmla="*/ 5 w 25"/>
                  <a:gd name="T1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5">
                    <a:moveTo>
                      <a:pt x="5" y="125"/>
                    </a:moveTo>
                    <a:lnTo>
                      <a:pt x="8" y="25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3" y="125"/>
                    </a:lnTo>
                    <a:lnTo>
                      <a:pt x="5" y="12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2" name="Freeform 187"/>
              <p:cNvSpPr>
                <a:spLocks/>
              </p:cNvSpPr>
              <p:nvPr/>
            </p:nvSpPr>
            <p:spPr bwMode="auto">
              <a:xfrm>
                <a:off x="4490" y="1991"/>
                <a:ext cx="15" cy="78"/>
              </a:xfrm>
              <a:custGeom>
                <a:avLst/>
                <a:gdLst>
                  <a:gd name="T0" fmla="*/ 18 w 26"/>
                  <a:gd name="T1" fmla="*/ 135 h 135"/>
                  <a:gd name="T2" fmla="*/ 9 w 26"/>
                  <a:gd name="T3" fmla="*/ 26 h 135"/>
                  <a:gd name="T4" fmla="*/ 0 w 26"/>
                  <a:gd name="T5" fmla="*/ 26 h 135"/>
                  <a:gd name="T6" fmla="*/ 11 w 26"/>
                  <a:gd name="T7" fmla="*/ 0 h 135"/>
                  <a:gd name="T8" fmla="*/ 25 w 26"/>
                  <a:gd name="T9" fmla="*/ 24 h 135"/>
                  <a:gd name="T10" fmla="*/ 17 w 26"/>
                  <a:gd name="T11" fmla="*/ 25 h 135"/>
                  <a:gd name="T12" fmla="*/ 26 w 26"/>
                  <a:gd name="T13" fmla="*/ 135 h 135"/>
                  <a:gd name="T14" fmla="*/ 18 w 26"/>
                  <a:gd name="T1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35">
                    <a:moveTo>
                      <a:pt x="18" y="135"/>
                    </a:moveTo>
                    <a:lnTo>
                      <a:pt x="9" y="26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7" y="25"/>
                    </a:lnTo>
                    <a:lnTo>
                      <a:pt x="26" y="135"/>
                    </a:lnTo>
                    <a:lnTo>
                      <a:pt x="18" y="13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3" name="Freeform 188"/>
              <p:cNvSpPr>
                <a:spLocks/>
              </p:cNvSpPr>
              <p:nvPr/>
            </p:nvSpPr>
            <p:spPr bwMode="auto">
              <a:xfrm>
                <a:off x="4552" y="1991"/>
                <a:ext cx="15" cy="78"/>
              </a:xfrm>
              <a:custGeom>
                <a:avLst/>
                <a:gdLst>
                  <a:gd name="T0" fmla="*/ 17 w 25"/>
                  <a:gd name="T1" fmla="*/ 136 h 136"/>
                  <a:gd name="T2" fmla="*/ 8 w 25"/>
                  <a:gd name="T3" fmla="*/ 26 h 136"/>
                  <a:gd name="T4" fmla="*/ 0 w 25"/>
                  <a:gd name="T5" fmla="*/ 26 h 136"/>
                  <a:gd name="T6" fmla="*/ 11 w 25"/>
                  <a:gd name="T7" fmla="*/ 0 h 136"/>
                  <a:gd name="T8" fmla="*/ 25 w 25"/>
                  <a:gd name="T9" fmla="*/ 24 h 136"/>
                  <a:gd name="T10" fmla="*/ 17 w 25"/>
                  <a:gd name="T11" fmla="*/ 25 h 136"/>
                  <a:gd name="T12" fmla="*/ 25 w 25"/>
                  <a:gd name="T13" fmla="*/ 136 h 136"/>
                  <a:gd name="T14" fmla="*/ 17 w 25"/>
                  <a:gd name="T1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6">
                    <a:moveTo>
                      <a:pt x="17" y="136"/>
                    </a:moveTo>
                    <a:lnTo>
                      <a:pt x="8" y="26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7" y="25"/>
                    </a:lnTo>
                    <a:lnTo>
                      <a:pt x="25" y="136"/>
                    </a:lnTo>
                    <a:lnTo>
                      <a:pt x="17" y="13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4" name="Freeform 189"/>
              <p:cNvSpPr>
                <a:spLocks/>
              </p:cNvSpPr>
              <p:nvPr/>
            </p:nvSpPr>
            <p:spPr bwMode="auto">
              <a:xfrm>
                <a:off x="4614" y="1991"/>
                <a:ext cx="15" cy="78"/>
              </a:xfrm>
              <a:custGeom>
                <a:avLst/>
                <a:gdLst>
                  <a:gd name="T0" fmla="*/ 17 w 25"/>
                  <a:gd name="T1" fmla="*/ 135 h 135"/>
                  <a:gd name="T2" fmla="*/ 8 w 25"/>
                  <a:gd name="T3" fmla="*/ 25 h 135"/>
                  <a:gd name="T4" fmla="*/ 0 w 25"/>
                  <a:gd name="T5" fmla="*/ 26 h 135"/>
                  <a:gd name="T6" fmla="*/ 10 w 25"/>
                  <a:gd name="T7" fmla="*/ 0 h 135"/>
                  <a:gd name="T8" fmla="*/ 25 w 25"/>
                  <a:gd name="T9" fmla="*/ 24 h 135"/>
                  <a:gd name="T10" fmla="*/ 16 w 25"/>
                  <a:gd name="T11" fmla="*/ 24 h 135"/>
                  <a:gd name="T12" fmla="*/ 25 w 25"/>
                  <a:gd name="T13" fmla="*/ 135 h 135"/>
                  <a:gd name="T14" fmla="*/ 17 w 25"/>
                  <a:gd name="T1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5">
                    <a:moveTo>
                      <a:pt x="17" y="135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4"/>
                    </a:lnTo>
                    <a:lnTo>
                      <a:pt x="16" y="24"/>
                    </a:lnTo>
                    <a:lnTo>
                      <a:pt x="25" y="135"/>
                    </a:lnTo>
                    <a:lnTo>
                      <a:pt x="17" y="13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5" name="Freeform 190"/>
              <p:cNvSpPr>
                <a:spLocks/>
              </p:cNvSpPr>
              <p:nvPr/>
            </p:nvSpPr>
            <p:spPr bwMode="auto">
              <a:xfrm>
                <a:off x="4678" y="1994"/>
                <a:ext cx="14" cy="75"/>
              </a:xfrm>
              <a:custGeom>
                <a:avLst/>
                <a:gdLst>
                  <a:gd name="T0" fmla="*/ 14 w 25"/>
                  <a:gd name="T1" fmla="*/ 131 h 131"/>
                  <a:gd name="T2" fmla="*/ 8 w 25"/>
                  <a:gd name="T3" fmla="*/ 25 h 131"/>
                  <a:gd name="T4" fmla="*/ 0 w 25"/>
                  <a:gd name="T5" fmla="*/ 25 h 131"/>
                  <a:gd name="T6" fmla="*/ 11 w 25"/>
                  <a:gd name="T7" fmla="*/ 0 h 131"/>
                  <a:gd name="T8" fmla="*/ 25 w 25"/>
                  <a:gd name="T9" fmla="*/ 24 h 131"/>
                  <a:gd name="T10" fmla="*/ 16 w 25"/>
                  <a:gd name="T11" fmla="*/ 25 h 131"/>
                  <a:gd name="T12" fmla="*/ 22 w 25"/>
                  <a:gd name="T13" fmla="*/ 131 h 131"/>
                  <a:gd name="T14" fmla="*/ 14 w 25"/>
                  <a:gd name="T1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1">
                    <a:moveTo>
                      <a:pt x="14" y="131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6" y="25"/>
                    </a:lnTo>
                    <a:lnTo>
                      <a:pt x="22" y="131"/>
                    </a:lnTo>
                    <a:lnTo>
                      <a:pt x="14" y="13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6" name="Freeform 191"/>
              <p:cNvSpPr>
                <a:spLocks/>
              </p:cNvSpPr>
              <p:nvPr/>
            </p:nvSpPr>
            <p:spPr bwMode="auto">
              <a:xfrm>
                <a:off x="4740" y="1995"/>
                <a:ext cx="14" cy="74"/>
              </a:xfrm>
              <a:custGeom>
                <a:avLst/>
                <a:gdLst>
                  <a:gd name="T0" fmla="*/ 14 w 24"/>
                  <a:gd name="T1" fmla="*/ 128 h 128"/>
                  <a:gd name="T2" fmla="*/ 8 w 24"/>
                  <a:gd name="T3" fmla="*/ 25 h 128"/>
                  <a:gd name="T4" fmla="*/ 0 w 24"/>
                  <a:gd name="T5" fmla="*/ 26 h 128"/>
                  <a:gd name="T6" fmla="*/ 11 w 24"/>
                  <a:gd name="T7" fmla="*/ 0 h 128"/>
                  <a:gd name="T8" fmla="*/ 24 w 24"/>
                  <a:gd name="T9" fmla="*/ 24 h 128"/>
                  <a:gd name="T10" fmla="*/ 16 w 24"/>
                  <a:gd name="T11" fmla="*/ 25 h 128"/>
                  <a:gd name="T12" fmla="*/ 22 w 24"/>
                  <a:gd name="T13" fmla="*/ 128 h 128"/>
                  <a:gd name="T14" fmla="*/ 14 w 24"/>
                  <a:gd name="T1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28">
                    <a:moveTo>
                      <a:pt x="14" y="128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4" y="24"/>
                    </a:lnTo>
                    <a:lnTo>
                      <a:pt x="16" y="25"/>
                    </a:lnTo>
                    <a:lnTo>
                      <a:pt x="22" y="128"/>
                    </a:lnTo>
                    <a:lnTo>
                      <a:pt x="14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7" name="Freeform 192"/>
              <p:cNvSpPr>
                <a:spLocks/>
              </p:cNvSpPr>
              <p:nvPr/>
            </p:nvSpPr>
            <p:spPr bwMode="auto">
              <a:xfrm>
                <a:off x="4801" y="1997"/>
                <a:ext cx="15" cy="72"/>
              </a:xfrm>
              <a:custGeom>
                <a:avLst/>
                <a:gdLst>
                  <a:gd name="T0" fmla="*/ 14 w 25"/>
                  <a:gd name="T1" fmla="*/ 125 h 125"/>
                  <a:gd name="T2" fmla="*/ 8 w 25"/>
                  <a:gd name="T3" fmla="*/ 26 h 125"/>
                  <a:gd name="T4" fmla="*/ 0 w 25"/>
                  <a:gd name="T5" fmla="*/ 26 h 125"/>
                  <a:gd name="T6" fmla="*/ 11 w 25"/>
                  <a:gd name="T7" fmla="*/ 0 h 125"/>
                  <a:gd name="T8" fmla="*/ 25 w 25"/>
                  <a:gd name="T9" fmla="*/ 25 h 125"/>
                  <a:gd name="T10" fmla="*/ 16 w 25"/>
                  <a:gd name="T11" fmla="*/ 25 h 125"/>
                  <a:gd name="T12" fmla="*/ 22 w 25"/>
                  <a:gd name="T13" fmla="*/ 125 h 125"/>
                  <a:gd name="T14" fmla="*/ 14 w 25"/>
                  <a:gd name="T1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5">
                    <a:moveTo>
                      <a:pt x="14" y="125"/>
                    </a:moveTo>
                    <a:lnTo>
                      <a:pt x="8" y="26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5"/>
                    </a:lnTo>
                    <a:lnTo>
                      <a:pt x="16" y="25"/>
                    </a:lnTo>
                    <a:lnTo>
                      <a:pt x="22" y="125"/>
                    </a:lnTo>
                    <a:lnTo>
                      <a:pt x="14" y="12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8" name="Freeform 193"/>
              <p:cNvSpPr>
                <a:spLocks/>
              </p:cNvSpPr>
              <p:nvPr/>
            </p:nvSpPr>
            <p:spPr bwMode="auto">
              <a:xfrm>
                <a:off x="4864" y="2002"/>
                <a:ext cx="14" cy="67"/>
              </a:xfrm>
              <a:custGeom>
                <a:avLst/>
                <a:gdLst>
                  <a:gd name="T0" fmla="*/ 13 w 25"/>
                  <a:gd name="T1" fmla="*/ 117 h 117"/>
                  <a:gd name="T2" fmla="*/ 8 w 25"/>
                  <a:gd name="T3" fmla="*/ 26 h 117"/>
                  <a:gd name="T4" fmla="*/ 0 w 25"/>
                  <a:gd name="T5" fmla="*/ 26 h 117"/>
                  <a:gd name="T6" fmla="*/ 11 w 25"/>
                  <a:gd name="T7" fmla="*/ 0 h 117"/>
                  <a:gd name="T8" fmla="*/ 25 w 25"/>
                  <a:gd name="T9" fmla="*/ 25 h 117"/>
                  <a:gd name="T10" fmla="*/ 17 w 25"/>
                  <a:gd name="T11" fmla="*/ 25 h 117"/>
                  <a:gd name="T12" fmla="*/ 21 w 25"/>
                  <a:gd name="T13" fmla="*/ 117 h 117"/>
                  <a:gd name="T14" fmla="*/ 13 w 25"/>
                  <a:gd name="T1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7">
                    <a:moveTo>
                      <a:pt x="13" y="117"/>
                    </a:moveTo>
                    <a:lnTo>
                      <a:pt x="8" y="26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21" y="117"/>
                    </a:lnTo>
                    <a:lnTo>
                      <a:pt x="13" y="11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89" name="Freeform 194"/>
              <p:cNvSpPr>
                <a:spLocks/>
              </p:cNvSpPr>
              <p:nvPr/>
            </p:nvSpPr>
            <p:spPr bwMode="auto">
              <a:xfrm>
                <a:off x="4928" y="2007"/>
                <a:ext cx="14" cy="62"/>
              </a:xfrm>
              <a:custGeom>
                <a:avLst/>
                <a:gdLst>
                  <a:gd name="T0" fmla="*/ 10 w 25"/>
                  <a:gd name="T1" fmla="*/ 107 h 107"/>
                  <a:gd name="T2" fmla="*/ 9 w 25"/>
                  <a:gd name="T3" fmla="*/ 25 h 107"/>
                  <a:gd name="T4" fmla="*/ 0 w 25"/>
                  <a:gd name="T5" fmla="*/ 25 h 107"/>
                  <a:gd name="T6" fmla="*/ 13 w 25"/>
                  <a:gd name="T7" fmla="*/ 0 h 107"/>
                  <a:gd name="T8" fmla="*/ 25 w 25"/>
                  <a:gd name="T9" fmla="*/ 25 h 107"/>
                  <a:gd name="T10" fmla="*/ 17 w 25"/>
                  <a:gd name="T11" fmla="*/ 25 h 107"/>
                  <a:gd name="T12" fmla="*/ 18 w 25"/>
                  <a:gd name="T13" fmla="*/ 107 h 107"/>
                  <a:gd name="T14" fmla="*/ 10 w 25"/>
                  <a:gd name="T15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7">
                    <a:moveTo>
                      <a:pt x="10" y="107"/>
                    </a:moveTo>
                    <a:lnTo>
                      <a:pt x="9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8" y="107"/>
                    </a:lnTo>
                    <a:lnTo>
                      <a:pt x="10" y="10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0" name="Freeform 195"/>
              <p:cNvSpPr>
                <a:spLocks/>
              </p:cNvSpPr>
              <p:nvPr/>
            </p:nvSpPr>
            <p:spPr bwMode="auto">
              <a:xfrm>
                <a:off x="4992" y="2010"/>
                <a:ext cx="15" cy="59"/>
              </a:xfrm>
              <a:custGeom>
                <a:avLst/>
                <a:gdLst>
                  <a:gd name="T0" fmla="*/ 5 w 25"/>
                  <a:gd name="T1" fmla="*/ 102 h 102"/>
                  <a:gd name="T2" fmla="*/ 8 w 25"/>
                  <a:gd name="T3" fmla="*/ 25 h 102"/>
                  <a:gd name="T4" fmla="*/ 0 w 25"/>
                  <a:gd name="T5" fmla="*/ 25 h 102"/>
                  <a:gd name="T6" fmla="*/ 14 w 25"/>
                  <a:gd name="T7" fmla="*/ 0 h 102"/>
                  <a:gd name="T8" fmla="*/ 25 w 25"/>
                  <a:gd name="T9" fmla="*/ 26 h 102"/>
                  <a:gd name="T10" fmla="*/ 17 w 25"/>
                  <a:gd name="T11" fmla="*/ 25 h 102"/>
                  <a:gd name="T12" fmla="*/ 13 w 25"/>
                  <a:gd name="T13" fmla="*/ 102 h 102"/>
                  <a:gd name="T14" fmla="*/ 5 w 25"/>
                  <a:gd name="T15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2">
                    <a:moveTo>
                      <a:pt x="5" y="102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4" y="0"/>
                    </a:lnTo>
                    <a:lnTo>
                      <a:pt x="25" y="26"/>
                    </a:lnTo>
                    <a:lnTo>
                      <a:pt x="17" y="25"/>
                    </a:lnTo>
                    <a:lnTo>
                      <a:pt x="13" y="102"/>
                    </a:lnTo>
                    <a:lnTo>
                      <a:pt x="5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1" name="Freeform 196"/>
              <p:cNvSpPr>
                <a:spLocks/>
              </p:cNvSpPr>
              <p:nvPr/>
            </p:nvSpPr>
            <p:spPr bwMode="auto">
              <a:xfrm>
                <a:off x="5057" y="2014"/>
                <a:ext cx="15" cy="55"/>
              </a:xfrm>
              <a:custGeom>
                <a:avLst/>
                <a:gdLst>
                  <a:gd name="T0" fmla="*/ 0 w 25"/>
                  <a:gd name="T1" fmla="*/ 95 h 97"/>
                  <a:gd name="T2" fmla="*/ 9 w 25"/>
                  <a:gd name="T3" fmla="*/ 25 h 97"/>
                  <a:gd name="T4" fmla="*/ 0 w 25"/>
                  <a:gd name="T5" fmla="*/ 24 h 97"/>
                  <a:gd name="T6" fmla="*/ 16 w 25"/>
                  <a:gd name="T7" fmla="*/ 0 h 97"/>
                  <a:gd name="T8" fmla="*/ 25 w 25"/>
                  <a:gd name="T9" fmla="*/ 27 h 97"/>
                  <a:gd name="T10" fmla="*/ 17 w 25"/>
                  <a:gd name="T11" fmla="*/ 26 h 97"/>
                  <a:gd name="T12" fmla="*/ 8 w 25"/>
                  <a:gd name="T13" fmla="*/ 97 h 97"/>
                  <a:gd name="T14" fmla="*/ 0 w 25"/>
                  <a:gd name="T15" fmla="*/ 9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97">
                    <a:moveTo>
                      <a:pt x="0" y="95"/>
                    </a:moveTo>
                    <a:lnTo>
                      <a:pt x="9" y="25"/>
                    </a:lnTo>
                    <a:lnTo>
                      <a:pt x="0" y="24"/>
                    </a:lnTo>
                    <a:lnTo>
                      <a:pt x="16" y="0"/>
                    </a:lnTo>
                    <a:lnTo>
                      <a:pt x="25" y="27"/>
                    </a:lnTo>
                    <a:lnTo>
                      <a:pt x="17" y="26"/>
                    </a:lnTo>
                    <a:lnTo>
                      <a:pt x="8" y="97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2" name="Freeform 197"/>
              <p:cNvSpPr>
                <a:spLocks/>
              </p:cNvSpPr>
              <p:nvPr/>
            </p:nvSpPr>
            <p:spPr bwMode="auto">
              <a:xfrm>
                <a:off x="5119" y="2014"/>
                <a:ext cx="16" cy="55"/>
              </a:xfrm>
              <a:custGeom>
                <a:avLst/>
                <a:gdLst>
                  <a:gd name="T0" fmla="*/ 0 w 28"/>
                  <a:gd name="T1" fmla="*/ 94 h 96"/>
                  <a:gd name="T2" fmla="*/ 12 w 28"/>
                  <a:gd name="T3" fmla="*/ 24 h 96"/>
                  <a:gd name="T4" fmla="*/ 3 w 28"/>
                  <a:gd name="T5" fmla="*/ 22 h 96"/>
                  <a:gd name="T6" fmla="*/ 20 w 28"/>
                  <a:gd name="T7" fmla="*/ 0 h 96"/>
                  <a:gd name="T8" fmla="*/ 28 w 28"/>
                  <a:gd name="T9" fmla="*/ 27 h 96"/>
                  <a:gd name="T10" fmla="*/ 20 w 28"/>
                  <a:gd name="T11" fmla="*/ 25 h 96"/>
                  <a:gd name="T12" fmla="*/ 8 w 28"/>
                  <a:gd name="T13" fmla="*/ 96 h 96"/>
                  <a:gd name="T14" fmla="*/ 0 w 28"/>
                  <a:gd name="T15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96">
                    <a:moveTo>
                      <a:pt x="0" y="94"/>
                    </a:moveTo>
                    <a:lnTo>
                      <a:pt x="12" y="24"/>
                    </a:lnTo>
                    <a:lnTo>
                      <a:pt x="3" y="22"/>
                    </a:lnTo>
                    <a:lnTo>
                      <a:pt x="20" y="0"/>
                    </a:lnTo>
                    <a:lnTo>
                      <a:pt x="28" y="27"/>
                    </a:lnTo>
                    <a:lnTo>
                      <a:pt x="20" y="25"/>
                    </a:lnTo>
                    <a:lnTo>
                      <a:pt x="8" y="96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3" name="Freeform 198"/>
              <p:cNvSpPr>
                <a:spLocks/>
              </p:cNvSpPr>
              <p:nvPr/>
            </p:nvSpPr>
            <p:spPr bwMode="auto">
              <a:xfrm>
                <a:off x="5181" y="2016"/>
                <a:ext cx="18" cy="53"/>
              </a:xfrm>
              <a:custGeom>
                <a:avLst/>
                <a:gdLst>
                  <a:gd name="T0" fmla="*/ 0 w 30"/>
                  <a:gd name="T1" fmla="*/ 91 h 93"/>
                  <a:gd name="T2" fmla="*/ 14 w 30"/>
                  <a:gd name="T3" fmla="*/ 24 h 93"/>
                  <a:gd name="T4" fmla="*/ 6 w 30"/>
                  <a:gd name="T5" fmla="*/ 22 h 93"/>
                  <a:gd name="T6" fmla="*/ 23 w 30"/>
                  <a:gd name="T7" fmla="*/ 0 h 93"/>
                  <a:gd name="T8" fmla="*/ 30 w 30"/>
                  <a:gd name="T9" fmla="*/ 27 h 93"/>
                  <a:gd name="T10" fmla="*/ 22 w 30"/>
                  <a:gd name="T11" fmla="*/ 26 h 93"/>
                  <a:gd name="T12" fmla="*/ 8 w 30"/>
                  <a:gd name="T13" fmla="*/ 93 h 93"/>
                  <a:gd name="T14" fmla="*/ 0 w 30"/>
                  <a:gd name="T15" fmla="*/ 9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93">
                    <a:moveTo>
                      <a:pt x="0" y="91"/>
                    </a:moveTo>
                    <a:lnTo>
                      <a:pt x="14" y="24"/>
                    </a:lnTo>
                    <a:lnTo>
                      <a:pt x="6" y="22"/>
                    </a:lnTo>
                    <a:lnTo>
                      <a:pt x="23" y="0"/>
                    </a:lnTo>
                    <a:lnTo>
                      <a:pt x="30" y="27"/>
                    </a:lnTo>
                    <a:lnTo>
                      <a:pt x="22" y="26"/>
                    </a:lnTo>
                    <a:lnTo>
                      <a:pt x="8" y="93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4" name="Freeform 199"/>
              <p:cNvSpPr>
                <a:spLocks/>
              </p:cNvSpPr>
              <p:nvPr/>
            </p:nvSpPr>
            <p:spPr bwMode="auto">
              <a:xfrm>
                <a:off x="5243" y="2017"/>
                <a:ext cx="19" cy="52"/>
              </a:xfrm>
              <a:custGeom>
                <a:avLst/>
                <a:gdLst>
                  <a:gd name="T0" fmla="*/ 0 w 32"/>
                  <a:gd name="T1" fmla="*/ 89 h 91"/>
                  <a:gd name="T2" fmla="*/ 15 w 32"/>
                  <a:gd name="T3" fmla="*/ 23 h 91"/>
                  <a:gd name="T4" fmla="*/ 7 w 32"/>
                  <a:gd name="T5" fmla="*/ 22 h 91"/>
                  <a:gd name="T6" fmla="*/ 25 w 32"/>
                  <a:gd name="T7" fmla="*/ 0 h 91"/>
                  <a:gd name="T8" fmla="*/ 32 w 32"/>
                  <a:gd name="T9" fmla="*/ 27 h 91"/>
                  <a:gd name="T10" fmla="*/ 23 w 32"/>
                  <a:gd name="T11" fmla="*/ 25 h 91"/>
                  <a:gd name="T12" fmla="*/ 8 w 32"/>
                  <a:gd name="T13" fmla="*/ 91 h 91"/>
                  <a:gd name="T14" fmla="*/ 0 w 32"/>
                  <a:gd name="T15" fmla="*/ 8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91">
                    <a:moveTo>
                      <a:pt x="0" y="89"/>
                    </a:moveTo>
                    <a:lnTo>
                      <a:pt x="15" y="23"/>
                    </a:lnTo>
                    <a:lnTo>
                      <a:pt x="7" y="22"/>
                    </a:lnTo>
                    <a:lnTo>
                      <a:pt x="25" y="0"/>
                    </a:lnTo>
                    <a:lnTo>
                      <a:pt x="32" y="27"/>
                    </a:lnTo>
                    <a:lnTo>
                      <a:pt x="23" y="25"/>
                    </a:lnTo>
                    <a:lnTo>
                      <a:pt x="8" y="91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5" name="Freeform 200"/>
              <p:cNvSpPr>
                <a:spLocks/>
              </p:cNvSpPr>
              <p:nvPr/>
            </p:nvSpPr>
            <p:spPr bwMode="auto">
              <a:xfrm>
                <a:off x="5305" y="2014"/>
                <a:ext cx="20" cy="55"/>
              </a:xfrm>
              <a:custGeom>
                <a:avLst/>
                <a:gdLst>
                  <a:gd name="T0" fmla="*/ 0 w 35"/>
                  <a:gd name="T1" fmla="*/ 94 h 96"/>
                  <a:gd name="T2" fmla="*/ 19 w 35"/>
                  <a:gd name="T3" fmla="*/ 23 h 96"/>
                  <a:gd name="T4" fmla="*/ 11 w 35"/>
                  <a:gd name="T5" fmla="*/ 21 h 96"/>
                  <a:gd name="T6" fmla="*/ 30 w 35"/>
                  <a:gd name="T7" fmla="*/ 0 h 96"/>
                  <a:gd name="T8" fmla="*/ 35 w 35"/>
                  <a:gd name="T9" fmla="*/ 28 h 96"/>
                  <a:gd name="T10" fmla="*/ 27 w 35"/>
                  <a:gd name="T11" fmla="*/ 26 h 96"/>
                  <a:gd name="T12" fmla="*/ 8 w 35"/>
                  <a:gd name="T13" fmla="*/ 96 h 96"/>
                  <a:gd name="T14" fmla="*/ 0 w 35"/>
                  <a:gd name="T15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96">
                    <a:moveTo>
                      <a:pt x="0" y="94"/>
                    </a:moveTo>
                    <a:lnTo>
                      <a:pt x="19" y="23"/>
                    </a:lnTo>
                    <a:lnTo>
                      <a:pt x="11" y="21"/>
                    </a:lnTo>
                    <a:lnTo>
                      <a:pt x="30" y="0"/>
                    </a:lnTo>
                    <a:lnTo>
                      <a:pt x="35" y="28"/>
                    </a:lnTo>
                    <a:lnTo>
                      <a:pt x="27" y="26"/>
                    </a:lnTo>
                    <a:lnTo>
                      <a:pt x="8" y="96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6" name="Freeform 201"/>
              <p:cNvSpPr>
                <a:spLocks/>
              </p:cNvSpPr>
              <p:nvPr/>
            </p:nvSpPr>
            <p:spPr bwMode="auto">
              <a:xfrm>
                <a:off x="5367" y="2015"/>
                <a:ext cx="20" cy="54"/>
              </a:xfrm>
              <a:custGeom>
                <a:avLst/>
                <a:gdLst>
                  <a:gd name="T0" fmla="*/ 0 w 35"/>
                  <a:gd name="T1" fmla="*/ 92 h 94"/>
                  <a:gd name="T2" fmla="*/ 19 w 35"/>
                  <a:gd name="T3" fmla="*/ 23 h 94"/>
                  <a:gd name="T4" fmla="*/ 11 w 35"/>
                  <a:gd name="T5" fmla="*/ 21 h 94"/>
                  <a:gd name="T6" fmla="*/ 30 w 35"/>
                  <a:gd name="T7" fmla="*/ 0 h 94"/>
                  <a:gd name="T8" fmla="*/ 35 w 35"/>
                  <a:gd name="T9" fmla="*/ 27 h 94"/>
                  <a:gd name="T10" fmla="*/ 27 w 35"/>
                  <a:gd name="T11" fmla="*/ 25 h 94"/>
                  <a:gd name="T12" fmla="*/ 8 w 35"/>
                  <a:gd name="T13" fmla="*/ 94 h 94"/>
                  <a:gd name="T14" fmla="*/ 0 w 35"/>
                  <a:gd name="T15" fmla="*/ 9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94">
                    <a:moveTo>
                      <a:pt x="0" y="92"/>
                    </a:moveTo>
                    <a:lnTo>
                      <a:pt x="19" y="23"/>
                    </a:lnTo>
                    <a:lnTo>
                      <a:pt x="11" y="21"/>
                    </a:lnTo>
                    <a:lnTo>
                      <a:pt x="30" y="0"/>
                    </a:lnTo>
                    <a:lnTo>
                      <a:pt x="35" y="27"/>
                    </a:lnTo>
                    <a:lnTo>
                      <a:pt x="27" y="25"/>
                    </a:lnTo>
                    <a:lnTo>
                      <a:pt x="8" y="94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7" name="Freeform 202"/>
              <p:cNvSpPr>
                <a:spLocks/>
              </p:cNvSpPr>
              <p:nvPr/>
            </p:nvSpPr>
            <p:spPr bwMode="auto">
              <a:xfrm>
                <a:off x="5429" y="2014"/>
                <a:ext cx="20" cy="55"/>
              </a:xfrm>
              <a:custGeom>
                <a:avLst/>
                <a:gdLst>
                  <a:gd name="T0" fmla="*/ 0 w 36"/>
                  <a:gd name="T1" fmla="*/ 94 h 96"/>
                  <a:gd name="T2" fmla="*/ 20 w 36"/>
                  <a:gd name="T3" fmla="*/ 23 h 96"/>
                  <a:gd name="T4" fmla="*/ 12 w 36"/>
                  <a:gd name="T5" fmla="*/ 21 h 96"/>
                  <a:gd name="T6" fmla="*/ 30 w 36"/>
                  <a:gd name="T7" fmla="*/ 0 h 96"/>
                  <a:gd name="T8" fmla="*/ 36 w 36"/>
                  <a:gd name="T9" fmla="*/ 27 h 96"/>
                  <a:gd name="T10" fmla="*/ 28 w 36"/>
                  <a:gd name="T11" fmla="*/ 25 h 96"/>
                  <a:gd name="T12" fmla="*/ 8 w 36"/>
                  <a:gd name="T13" fmla="*/ 96 h 96"/>
                  <a:gd name="T14" fmla="*/ 0 w 36"/>
                  <a:gd name="T15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6">
                    <a:moveTo>
                      <a:pt x="0" y="94"/>
                    </a:moveTo>
                    <a:lnTo>
                      <a:pt x="20" y="23"/>
                    </a:lnTo>
                    <a:lnTo>
                      <a:pt x="12" y="21"/>
                    </a:lnTo>
                    <a:lnTo>
                      <a:pt x="30" y="0"/>
                    </a:lnTo>
                    <a:lnTo>
                      <a:pt x="36" y="27"/>
                    </a:lnTo>
                    <a:lnTo>
                      <a:pt x="28" y="25"/>
                    </a:lnTo>
                    <a:lnTo>
                      <a:pt x="8" y="96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8" name="Freeform 203"/>
              <p:cNvSpPr>
                <a:spLocks/>
              </p:cNvSpPr>
              <p:nvPr/>
            </p:nvSpPr>
            <p:spPr bwMode="auto">
              <a:xfrm>
                <a:off x="5491" y="2014"/>
                <a:ext cx="20" cy="55"/>
              </a:xfrm>
              <a:custGeom>
                <a:avLst/>
                <a:gdLst>
                  <a:gd name="T0" fmla="*/ 0 w 35"/>
                  <a:gd name="T1" fmla="*/ 94 h 96"/>
                  <a:gd name="T2" fmla="*/ 19 w 35"/>
                  <a:gd name="T3" fmla="*/ 23 h 96"/>
                  <a:gd name="T4" fmla="*/ 11 w 35"/>
                  <a:gd name="T5" fmla="*/ 21 h 96"/>
                  <a:gd name="T6" fmla="*/ 29 w 35"/>
                  <a:gd name="T7" fmla="*/ 0 h 96"/>
                  <a:gd name="T8" fmla="*/ 35 w 35"/>
                  <a:gd name="T9" fmla="*/ 28 h 96"/>
                  <a:gd name="T10" fmla="*/ 27 w 35"/>
                  <a:gd name="T11" fmla="*/ 25 h 96"/>
                  <a:gd name="T12" fmla="*/ 8 w 35"/>
                  <a:gd name="T13" fmla="*/ 96 h 96"/>
                  <a:gd name="T14" fmla="*/ 0 w 35"/>
                  <a:gd name="T15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96">
                    <a:moveTo>
                      <a:pt x="0" y="94"/>
                    </a:moveTo>
                    <a:lnTo>
                      <a:pt x="19" y="23"/>
                    </a:lnTo>
                    <a:lnTo>
                      <a:pt x="11" y="21"/>
                    </a:lnTo>
                    <a:lnTo>
                      <a:pt x="29" y="0"/>
                    </a:lnTo>
                    <a:lnTo>
                      <a:pt x="35" y="28"/>
                    </a:lnTo>
                    <a:lnTo>
                      <a:pt x="27" y="25"/>
                    </a:lnTo>
                    <a:lnTo>
                      <a:pt x="8" y="96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99" name="Freeform 204"/>
              <p:cNvSpPr>
                <a:spLocks/>
              </p:cNvSpPr>
              <p:nvPr/>
            </p:nvSpPr>
            <p:spPr bwMode="auto">
              <a:xfrm>
                <a:off x="5553" y="2012"/>
                <a:ext cx="19" cy="57"/>
              </a:xfrm>
              <a:custGeom>
                <a:avLst/>
                <a:gdLst>
                  <a:gd name="T0" fmla="*/ 0 w 33"/>
                  <a:gd name="T1" fmla="*/ 98 h 100"/>
                  <a:gd name="T2" fmla="*/ 16 w 33"/>
                  <a:gd name="T3" fmla="*/ 24 h 100"/>
                  <a:gd name="T4" fmla="*/ 8 w 33"/>
                  <a:gd name="T5" fmla="*/ 22 h 100"/>
                  <a:gd name="T6" fmla="*/ 26 w 33"/>
                  <a:gd name="T7" fmla="*/ 0 h 100"/>
                  <a:gd name="T8" fmla="*/ 33 w 33"/>
                  <a:gd name="T9" fmla="*/ 27 h 100"/>
                  <a:gd name="T10" fmla="*/ 24 w 33"/>
                  <a:gd name="T11" fmla="*/ 26 h 100"/>
                  <a:gd name="T12" fmla="*/ 8 w 33"/>
                  <a:gd name="T13" fmla="*/ 100 h 100"/>
                  <a:gd name="T14" fmla="*/ 0 w 33"/>
                  <a:gd name="T15" fmla="*/ 98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00">
                    <a:moveTo>
                      <a:pt x="0" y="98"/>
                    </a:moveTo>
                    <a:lnTo>
                      <a:pt x="16" y="24"/>
                    </a:lnTo>
                    <a:lnTo>
                      <a:pt x="8" y="22"/>
                    </a:lnTo>
                    <a:lnTo>
                      <a:pt x="26" y="0"/>
                    </a:lnTo>
                    <a:lnTo>
                      <a:pt x="33" y="27"/>
                    </a:lnTo>
                    <a:lnTo>
                      <a:pt x="24" y="26"/>
                    </a:lnTo>
                    <a:lnTo>
                      <a:pt x="8" y="100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4" name="Group 406"/>
            <p:cNvGrpSpPr>
              <a:grpSpLocks/>
            </p:cNvGrpSpPr>
            <p:nvPr/>
          </p:nvGrpSpPr>
          <p:grpSpPr bwMode="auto">
            <a:xfrm>
              <a:off x="4489" y="1495"/>
              <a:ext cx="1577" cy="574"/>
              <a:chOff x="4489" y="1495"/>
              <a:chExt cx="1577" cy="574"/>
            </a:xfrm>
          </p:grpSpPr>
          <p:sp>
            <p:nvSpPr>
              <p:cNvPr id="400" name="Freeform 206"/>
              <p:cNvSpPr>
                <a:spLocks/>
              </p:cNvSpPr>
              <p:nvPr/>
            </p:nvSpPr>
            <p:spPr bwMode="auto">
              <a:xfrm>
                <a:off x="5615" y="2011"/>
                <a:ext cx="17" cy="58"/>
              </a:xfrm>
              <a:custGeom>
                <a:avLst/>
                <a:gdLst>
                  <a:gd name="T0" fmla="*/ 0 w 31"/>
                  <a:gd name="T1" fmla="*/ 100 h 102"/>
                  <a:gd name="T2" fmla="*/ 14 w 31"/>
                  <a:gd name="T3" fmla="*/ 24 h 102"/>
                  <a:gd name="T4" fmla="*/ 6 w 31"/>
                  <a:gd name="T5" fmla="*/ 22 h 102"/>
                  <a:gd name="T6" fmla="*/ 23 w 31"/>
                  <a:gd name="T7" fmla="*/ 0 h 102"/>
                  <a:gd name="T8" fmla="*/ 31 w 31"/>
                  <a:gd name="T9" fmla="*/ 27 h 102"/>
                  <a:gd name="T10" fmla="*/ 23 w 31"/>
                  <a:gd name="T11" fmla="*/ 25 h 102"/>
                  <a:gd name="T12" fmla="*/ 8 w 31"/>
                  <a:gd name="T13" fmla="*/ 102 h 102"/>
                  <a:gd name="T14" fmla="*/ 0 w 31"/>
                  <a:gd name="T15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02">
                    <a:moveTo>
                      <a:pt x="0" y="100"/>
                    </a:moveTo>
                    <a:lnTo>
                      <a:pt x="14" y="24"/>
                    </a:lnTo>
                    <a:lnTo>
                      <a:pt x="6" y="22"/>
                    </a:lnTo>
                    <a:lnTo>
                      <a:pt x="23" y="0"/>
                    </a:lnTo>
                    <a:lnTo>
                      <a:pt x="31" y="27"/>
                    </a:lnTo>
                    <a:lnTo>
                      <a:pt x="23" y="25"/>
                    </a:lnTo>
                    <a:lnTo>
                      <a:pt x="8" y="102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1" name="Freeform 207"/>
              <p:cNvSpPr>
                <a:spLocks/>
              </p:cNvSpPr>
              <p:nvPr/>
            </p:nvSpPr>
            <p:spPr bwMode="auto">
              <a:xfrm>
                <a:off x="5677" y="2008"/>
                <a:ext cx="17" cy="61"/>
              </a:xfrm>
              <a:custGeom>
                <a:avLst/>
                <a:gdLst>
                  <a:gd name="T0" fmla="*/ 0 w 31"/>
                  <a:gd name="T1" fmla="*/ 104 h 106"/>
                  <a:gd name="T2" fmla="*/ 15 w 31"/>
                  <a:gd name="T3" fmla="*/ 23 h 106"/>
                  <a:gd name="T4" fmla="*/ 7 w 31"/>
                  <a:gd name="T5" fmla="*/ 22 h 106"/>
                  <a:gd name="T6" fmla="*/ 24 w 31"/>
                  <a:gd name="T7" fmla="*/ 0 h 106"/>
                  <a:gd name="T8" fmla="*/ 31 w 31"/>
                  <a:gd name="T9" fmla="*/ 27 h 106"/>
                  <a:gd name="T10" fmla="*/ 23 w 31"/>
                  <a:gd name="T11" fmla="*/ 25 h 106"/>
                  <a:gd name="T12" fmla="*/ 8 w 31"/>
                  <a:gd name="T13" fmla="*/ 106 h 106"/>
                  <a:gd name="T14" fmla="*/ 0 w 31"/>
                  <a:gd name="T15" fmla="*/ 10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06">
                    <a:moveTo>
                      <a:pt x="0" y="104"/>
                    </a:moveTo>
                    <a:lnTo>
                      <a:pt x="15" y="23"/>
                    </a:lnTo>
                    <a:lnTo>
                      <a:pt x="7" y="22"/>
                    </a:lnTo>
                    <a:lnTo>
                      <a:pt x="24" y="0"/>
                    </a:lnTo>
                    <a:lnTo>
                      <a:pt x="31" y="27"/>
                    </a:lnTo>
                    <a:lnTo>
                      <a:pt x="23" y="25"/>
                    </a:lnTo>
                    <a:lnTo>
                      <a:pt x="8" y="106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2" name="Freeform 208"/>
              <p:cNvSpPr>
                <a:spLocks/>
              </p:cNvSpPr>
              <p:nvPr/>
            </p:nvSpPr>
            <p:spPr bwMode="auto">
              <a:xfrm>
                <a:off x="5739" y="2006"/>
                <a:ext cx="16" cy="63"/>
              </a:xfrm>
              <a:custGeom>
                <a:avLst/>
                <a:gdLst>
                  <a:gd name="T0" fmla="*/ 0 w 28"/>
                  <a:gd name="T1" fmla="*/ 108 h 110"/>
                  <a:gd name="T2" fmla="*/ 12 w 28"/>
                  <a:gd name="T3" fmla="*/ 25 h 110"/>
                  <a:gd name="T4" fmla="*/ 3 w 28"/>
                  <a:gd name="T5" fmla="*/ 23 h 110"/>
                  <a:gd name="T6" fmla="*/ 19 w 28"/>
                  <a:gd name="T7" fmla="*/ 0 h 110"/>
                  <a:gd name="T8" fmla="*/ 28 w 28"/>
                  <a:gd name="T9" fmla="*/ 27 h 110"/>
                  <a:gd name="T10" fmla="*/ 20 w 28"/>
                  <a:gd name="T11" fmla="*/ 26 h 110"/>
                  <a:gd name="T12" fmla="*/ 8 w 28"/>
                  <a:gd name="T13" fmla="*/ 110 h 110"/>
                  <a:gd name="T14" fmla="*/ 0 w 28"/>
                  <a:gd name="T15" fmla="*/ 10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10">
                    <a:moveTo>
                      <a:pt x="0" y="108"/>
                    </a:moveTo>
                    <a:lnTo>
                      <a:pt x="12" y="25"/>
                    </a:lnTo>
                    <a:lnTo>
                      <a:pt x="3" y="23"/>
                    </a:lnTo>
                    <a:lnTo>
                      <a:pt x="19" y="0"/>
                    </a:lnTo>
                    <a:lnTo>
                      <a:pt x="28" y="27"/>
                    </a:lnTo>
                    <a:lnTo>
                      <a:pt x="20" y="26"/>
                    </a:lnTo>
                    <a:lnTo>
                      <a:pt x="8" y="11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3" name="Freeform 209"/>
              <p:cNvSpPr>
                <a:spLocks/>
              </p:cNvSpPr>
              <p:nvPr/>
            </p:nvSpPr>
            <p:spPr bwMode="auto">
              <a:xfrm>
                <a:off x="5801" y="2004"/>
                <a:ext cx="15" cy="65"/>
              </a:xfrm>
              <a:custGeom>
                <a:avLst/>
                <a:gdLst>
                  <a:gd name="T0" fmla="*/ 0 w 27"/>
                  <a:gd name="T1" fmla="*/ 111 h 113"/>
                  <a:gd name="T2" fmla="*/ 11 w 27"/>
                  <a:gd name="T3" fmla="*/ 24 h 113"/>
                  <a:gd name="T4" fmla="*/ 2 w 27"/>
                  <a:gd name="T5" fmla="*/ 23 h 113"/>
                  <a:gd name="T6" fmla="*/ 18 w 27"/>
                  <a:gd name="T7" fmla="*/ 0 h 113"/>
                  <a:gd name="T8" fmla="*/ 27 w 27"/>
                  <a:gd name="T9" fmla="*/ 26 h 113"/>
                  <a:gd name="T10" fmla="*/ 19 w 27"/>
                  <a:gd name="T11" fmla="*/ 25 h 113"/>
                  <a:gd name="T12" fmla="*/ 8 w 27"/>
                  <a:gd name="T13" fmla="*/ 113 h 113"/>
                  <a:gd name="T14" fmla="*/ 0 w 27"/>
                  <a:gd name="T15" fmla="*/ 11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3">
                    <a:moveTo>
                      <a:pt x="0" y="111"/>
                    </a:moveTo>
                    <a:lnTo>
                      <a:pt x="11" y="24"/>
                    </a:lnTo>
                    <a:lnTo>
                      <a:pt x="2" y="23"/>
                    </a:lnTo>
                    <a:lnTo>
                      <a:pt x="18" y="0"/>
                    </a:lnTo>
                    <a:lnTo>
                      <a:pt x="27" y="26"/>
                    </a:lnTo>
                    <a:lnTo>
                      <a:pt x="19" y="25"/>
                    </a:lnTo>
                    <a:lnTo>
                      <a:pt x="8" y="113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4" name="Freeform 210"/>
              <p:cNvSpPr>
                <a:spLocks/>
              </p:cNvSpPr>
              <p:nvPr/>
            </p:nvSpPr>
            <p:spPr bwMode="auto">
              <a:xfrm>
                <a:off x="5862" y="2002"/>
                <a:ext cx="15" cy="67"/>
              </a:xfrm>
              <a:custGeom>
                <a:avLst/>
                <a:gdLst>
                  <a:gd name="T0" fmla="*/ 0 w 26"/>
                  <a:gd name="T1" fmla="*/ 116 h 116"/>
                  <a:gd name="T2" fmla="*/ 9 w 26"/>
                  <a:gd name="T3" fmla="*/ 25 h 116"/>
                  <a:gd name="T4" fmla="*/ 1 w 26"/>
                  <a:gd name="T5" fmla="*/ 24 h 116"/>
                  <a:gd name="T6" fmla="*/ 16 w 26"/>
                  <a:gd name="T7" fmla="*/ 0 h 116"/>
                  <a:gd name="T8" fmla="*/ 26 w 26"/>
                  <a:gd name="T9" fmla="*/ 27 h 116"/>
                  <a:gd name="T10" fmla="*/ 17 w 26"/>
                  <a:gd name="T11" fmla="*/ 26 h 116"/>
                  <a:gd name="T12" fmla="*/ 8 w 26"/>
                  <a:gd name="T13" fmla="*/ 116 h 116"/>
                  <a:gd name="T14" fmla="*/ 0 w 26"/>
                  <a:gd name="T15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16">
                    <a:moveTo>
                      <a:pt x="0" y="116"/>
                    </a:moveTo>
                    <a:lnTo>
                      <a:pt x="9" y="25"/>
                    </a:lnTo>
                    <a:lnTo>
                      <a:pt x="1" y="24"/>
                    </a:lnTo>
                    <a:lnTo>
                      <a:pt x="16" y="0"/>
                    </a:lnTo>
                    <a:lnTo>
                      <a:pt x="26" y="27"/>
                    </a:lnTo>
                    <a:lnTo>
                      <a:pt x="17" y="26"/>
                    </a:lnTo>
                    <a:lnTo>
                      <a:pt x="8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5" name="Freeform 211"/>
              <p:cNvSpPr>
                <a:spLocks/>
              </p:cNvSpPr>
              <p:nvPr/>
            </p:nvSpPr>
            <p:spPr bwMode="auto">
              <a:xfrm>
                <a:off x="5924" y="2001"/>
                <a:ext cx="16" cy="68"/>
              </a:xfrm>
              <a:custGeom>
                <a:avLst/>
                <a:gdLst>
                  <a:gd name="T0" fmla="*/ 0 w 27"/>
                  <a:gd name="T1" fmla="*/ 118 h 118"/>
                  <a:gd name="T2" fmla="*/ 10 w 27"/>
                  <a:gd name="T3" fmla="*/ 24 h 118"/>
                  <a:gd name="T4" fmla="*/ 2 w 27"/>
                  <a:gd name="T5" fmla="*/ 23 h 118"/>
                  <a:gd name="T6" fmla="*/ 17 w 27"/>
                  <a:gd name="T7" fmla="*/ 0 h 118"/>
                  <a:gd name="T8" fmla="*/ 27 w 27"/>
                  <a:gd name="T9" fmla="*/ 26 h 118"/>
                  <a:gd name="T10" fmla="*/ 19 w 27"/>
                  <a:gd name="T11" fmla="*/ 25 h 118"/>
                  <a:gd name="T12" fmla="*/ 8 w 27"/>
                  <a:gd name="T13" fmla="*/ 118 h 118"/>
                  <a:gd name="T14" fmla="*/ 0 w 27"/>
                  <a:gd name="T15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18">
                    <a:moveTo>
                      <a:pt x="0" y="118"/>
                    </a:moveTo>
                    <a:lnTo>
                      <a:pt x="10" y="24"/>
                    </a:lnTo>
                    <a:lnTo>
                      <a:pt x="2" y="23"/>
                    </a:lnTo>
                    <a:lnTo>
                      <a:pt x="17" y="0"/>
                    </a:lnTo>
                    <a:lnTo>
                      <a:pt x="27" y="26"/>
                    </a:lnTo>
                    <a:lnTo>
                      <a:pt x="19" y="25"/>
                    </a:lnTo>
                    <a:lnTo>
                      <a:pt x="8" y="118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6" name="Freeform 212"/>
              <p:cNvSpPr>
                <a:spLocks/>
              </p:cNvSpPr>
              <p:nvPr/>
            </p:nvSpPr>
            <p:spPr bwMode="auto">
              <a:xfrm>
                <a:off x="5986" y="2000"/>
                <a:ext cx="14" cy="69"/>
              </a:xfrm>
              <a:custGeom>
                <a:avLst/>
                <a:gdLst>
                  <a:gd name="T0" fmla="*/ 1 w 25"/>
                  <a:gd name="T1" fmla="*/ 120 h 120"/>
                  <a:gd name="T2" fmla="*/ 8 w 25"/>
                  <a:gd name="T3" fmla="*/ 24 h 120"/>
                  <a:gd name="T4" fmla="*/ 0 w 25"/>
                  <a:gd name="T5" fmla="*/ 24 h 120"/>
                  <a:gd name="T6" fmla="*/ 14 w 25"/>
                  <a:gd name="T7" fmla="*/ 0 h 120"/>
                  <a:gd name="T8" fmla="*/ 25 w 25"/>
                  <a:gd name="T9" fmla="*/ 26 h 120"/>
                  <a:gd name="T10" fmla="*/ 17 w 25"/>
                  <a:gd name="T11" fmla="*/ 25 h 120"/>
                  <a:gd name="T12" fmla="*/ 9 w 25"/>
                  <a:gd name="T13" fmla="*/ 120 h 120"/>
                  <a:gd name="T14" fmla="*/ 1 w 25"/>
                  <a:gd name="T1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0">
                    <a:moveTo>
                      <a:pt x="1" y="120"/>
                    </a:moveTo>
                    <a:lnTo>
                      <a:pt x="8" y="24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25" y="26"/>
                    </a:lnTo>
                    <a:lnTo>
                      <a:pt x="17" y="25"/>
                    </a:lnTo>
                    <a:lnTo>
                      <a:pt x="9" y="120"/>
                    </a:lnTo>
                    <a:lnTo>
                      <a:pt x="1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7" name="Freeform 213"/>
              <p:cNvSpPr>
                <a:spLocks/>
              </p:cNvSpPr>
              <p:nvPr/>
            </p:nvSpPr>
            <p:spPr bwMode="auto">
              <a:xfrm>
                <a:off x="6046" y="2000"/>
                <a:ext cx="14" cy="69"/>
              </a:xfrm>
              <a:custGeom>
                <a:avLst/>
                <a:gdLst>
                  <a:gd name="T0" fmla="*/ 4 w 25"/>
                  <a:gd name="T1" fmla="*/ 120 h 120"/>
                  <a:gd name="T2" fmla="*/ 8 w 25"/>
                  <a:gd name="T3" fmla="*/ 25 h 120"/>
                  <a:gd name="T4" fmla="*/ 0 w 25"/>
                  <a:gd name="T5" fmla="*/ 24 h 120"/>
                  <a:gd name="T6" fmla="*/ 13 w 25"/>
                  <a:gd name="T7" fmla="*/ 0 h 120"/>
                  <a:gd name="T8" fmla="*/ 25 w 25"/>
                  <a:gd name="T9" fmla="*/ 25 h 120"/>
                  <a:gd name="T10" fmla="*/ 16 w 25"/>
                  <a:gd name="T11" fmla="*/ 25 h 120"/>
                  <a:gd name="T12" fmla="*/ 12 w 25"/>
                  <a:gd name="T13" fmla="*/ 120 h 120"/>
                  <a:gd name="T14" fmla="*/ 4 w 25"/>
                  <a:gd name="T1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0">
                    <a:moveTo>
                      <a:pt x="4" y="120"/>
                    </a:moveTo>
                    <a:lnTo>
                      <a:pt x="8" y="25"/>
                    </a:lnTo>
                    <a:lnTo>
                      <a:pt x="0" y="24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16" y="25"/>
                    </a:lnTo>
                    <a:lnTo>
                      <a:pt x="12" y="120"/>
                    </a:lnTo>
                    <a:lnTo>
                      <a:pt x="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8" name="Freeform 214"/>
              <p:cNvSpPr>
                <a:spLocks/>
              </p:cNvSpPr>
              <p:nvPr/>
            </p:nvSpPr>
            <p:spPr bwMode="auto">
              <a:xfrm>
                <a:off x="4489" y="1928"/>
                <a:ext cx="16" cy="79"/>
              </a:xfrm>
              <a:custGeom>
                <a:avLst/>
                <a:gdLst>
                  <a:gd name="T0" fmla="*/ 19 w 27"/>
                  <a:gd name="T1" fmla="*/ 137 h 137"/>
                  <a:gd name="T2" fmla="*/ 8 w 27"/>
                  <a:gd name="T3" fmla="*/ 25 h 137"/>
                  <a:gd name="T4" fmla="*/ 0 w 27"/>
                  <a:gd name="T5" fmla="*/ 26 h 137"/>
                  <a:gd name="T6" fmla="*/ 10 w 27"/>
                  <a:gd name="T7" fmla="*/ 0 h 137"/>
                  <a:gd name="T8" fmla="*/ 25 w 27"/>
                  <a:gd name="T9" fmla="*/ 24 h 137"/>
                  <a:gd name="T10" fmla="*/ 17 w 27"/>
                  <a:gd name="T11" fmla="*/ 24 h 137"/>
                  <a:gd name="T12" fmla="*/ 27 w 27"/>
                  <a:gd name="T13" fmla="*/ 137 h 137"/>
                  <a:gd name="T14" fmla="*/ 19 w 27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37">
                    <a:moveTo>
                      <a:pt x="19" y="137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0" y="0"/>
                    </a:lnTo>
                    <a:lnTo>
                      <a:pt x="25" y="24"/>
                    </a:lnTo>
                    <a:lnTo>
                      <a:pt x="17" y="24"/>
                    </a:lnTo>
                    <a:lnTo>
                      <a:pt x="27" y="137"/>
                    </a:lnTo>
                    <a:lnTo>
                      <a:pt x="19" y="13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09" name="Freeform 215"/>
              <p:cNvSpPr>
                <a:spLocks/>
              </p:cNvSpPr>
              <p:nvPr/>
            </p:nvSpPr>
            <p:spPr bwMode="auto">
              <a:xfrm>
                <a:off x="4552" y="1927"/>
                <a:ext cx="15" cy="80"/>
              </a:xfrm>
              <a:custGeom>
                <a:avLst/>
                <a:gdLst>
                  <a:gd name="T0" fmla="*/ 18 w 26"/>
                  <a:gd name="T1" fmla="*/ 138 h 138"/>
                  <a:gd name="T2" fmla="*/ 9 w 26"/>
                  <a:gd name="T3" fmla="*/ 26 h 138"/>
                  <a:gd name="T4" fmla="*/ 0 w 26"/>
                  <a:gd name="T5" fmla="*/ 26 h 138"/>
                  <a:gd name="T6" fmla="*/ 11 w 26"/>
                  <a:gd name="T7" fmla="*/ 0 h 138"/>
                  <a:gd name="T8" fmla="*/ 25 w 26"/>
                  <a:gd name="T9" fmla="*/ 24 h 138"/>
                  <a:gd name="T10" fmla="*/ 17 w 26"/>
                  <a:gd name="T11" fmla="*/ 25 h 138"/>
                  <a:gd name="T12" fmla="*/ 26 w 26"/>
                  <a:gd name="T13" fmla="*/ 138 h 138"/>
                  <a:gd name="T14" fmla="*/ 18 w 26"/>
                  <a:gd name="T1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38">
                    <a:moveTo>
                      <a:pt x="18" y="138"/>
                    </a:moveTo>
                    <a:lnTo>
                      <a:pt x="9" y="26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7" y="25"/>
                    </a:lnTo>
                    <a:lnTo>
                      <a:pt x="26" y="138"/>
                    </a:lnTo>
                    <a:lnTo>
                      <a:pt x="18" y="13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0" name="Freeform 216"/>
              <p:cNvSpPr>
                <a:spLocks/>
              </p:cNvSpPr>
              <p:nvPr/>
            </p:nvSpPr>
            <p:spPr bwMode="auto">
              <a:xfrm>
                <a:off x="4616" y="1930"/>
                <a:ext cx="14" cy="77"/>
              </a:xfrm>
              <a:custGeom>
                <a:avLst/>
                <a:gdLst>
                  <a:gd name="T0" fmla="*/ 14 w 24"/>
                  <a:gd name="T1" fmla="*/ 133 h 133"/>
                  <a:gd name="T2" fmla="*/ 8 w 24"/>
                  <a:gd name="T3" fmla="*/ 25 h 133"/>
                  <a:gd name="T4" fmla="*/ 0 w 24"/>
                  <a:gd name="T5" fmla="*/ 25 h 133"/>
                  <a:gd name="T6" fmla="*/ 11 w 24"/>
                  <a:gd name="T7" fmla="*/ 0 h 133"/>
                  <a:gd name="T8" fmla="*/ 24 w 24"/>
                  <a:gd name="T9" fmla="*/ 24 h 133"/>
                  <a:gd name="T10" fmla="*/ 16 w 24"/>
                  <a:gd name="T11" fmla="*/ 24 h 133"/>
                  <a:gd name="T12" fmla="*/ 22 w 24"/>
                  <a:gd name="T13" fmla="*/ 133 h 133"/>
                  <a:gd name="T14" fmla="*/ 14 w 24"/>
                  <a:gd name="T15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33">
                    <a:moveTo>
                      <a:pt x="14" y="133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24" y="24"/>
                    </a:lnTo>
                    <a:lnTo>
                      <a:pt x="16" y="24"/>
                    </a:lnTo>
                    <a:lnTo>
                      <a:pt x="22" y="133"/>
                    </a:lnTo>
                    <a:lnTo>
                      <a:pt x="14" y="13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1" name="Freeform 217"/>
              <p:cNvSpPr>
                <a:spLocks/>
              </p:cNvSpPr>
              <p:nvPr/>
            </p:nvSpPr>
            <p:spPr bwMode="auto">
              <a:xfrm>
                <a:off x="4678" y="1932"/>
                <a:ext cx="14" cy="75"/>
              </a:xfrm>
              <a:custGeom>
                <a:avLst/>
                <a:gdLst>
                  <a:gd name="T0" fmla="*/ 14 w 25"/>
                  <a:gd name="T1" fmla="*/ 130 h 130"/>
                  <a:gd name="T2" fmla="*/ 8 w 25"/>
                  <a:gd name="T3" fmla="*/ 25 h 130"/>
                  <a:gd name="T4" fmla="*/ 0 w 25"/>
                  <a:gd name="T5" fmla="*/ 26 h 130"/>
                  <a:gd name="T6" fmla="*/ 11 w 25"/>
                  <a:gd name="T7" fmla="*/ 0 h 130"/>
                  <a:gd name="T8" fmla="*/ 25 w 25"/>
                  <a:gd name="T9" fmla="*/ 24 h 130"/>
                  <a:gd name="T10" fmla="*/ 17 w 25"/>
                  <a:gd name="T11" fmla="*/ 25 h 130"/>
                  <a:gd name="T12" fmla="*/ 22 w 25"/>
                  <a:gd name="T13" fmla="*/ 130 h 130"/>
                  <a:gd name="T14" fmla="*/ 14 w 25"/>
                  <a:gd name="T1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0">
                    <a:moveTo>
                      <a:pt x="14" y="130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7" y="25"/>
                    </a:lnTo>
                    <a:lnTo>
                      <a:pt x="22" y="130"/>
                    </a:lnTo>
                    <a:lnTo>
                      <a:pt x="14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2" name="Freeform 218"/>
              <p:cNvSpPr>
                <a:spLocks/>
              </p:cNvSpPr>
              <p:nvPr/>
            </p:nvSpPr>
            <p:spPr bwMode="auto">
              <a:xfrm>
                <a:off x="4741" y="1935"/>
                <a:ext cx="14" cy="72"/>
              </a:xfrm>
              <a:custGeom>
                <a:avLst/>
                <a:gdLst>
                  <a:gd name="T0" fmla="*/ 12 w 25"/>
                  <a:gd name="T1" fmla="*/ 124 h 124"/>
                  <a:gd name="T2" fmla="*/ 8 w 25"/>
                  <a:gd name="T3" fmla="*/ 25 h 124"/>
                  <a:gd name="T4" fmla="*/ 0 w 25"/>
                  <a:gd name="T5" fmla="*/ 25 h 124"/>
                  <a:gd name="T6" fmla="*/ 11 w 25"/>
                  <a:gd name="T7" fmla="*/ 0 h 124"/>
                  <a:gd name="T8" fmla="*/ 25 w 25"/>
                  <a:gd name="T9" fmla="*/ 24 h 124"/>
                  <a:gd name="T10" fmla="*/ 16 w 25"/>
                  <a:gd name="T11" fmla="*/ 25 h 124"/>
                  <a:gd name="T12" fmla="*/ 20 w 25"/>
                  <a:gd name="T13" fmla="*/ 124 h 124"/>
                  <a:gd name="T14" fmla="*/ 12 w 25"/>
                  <a:gd name="T15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4">
                    <a:moveTo>
                      <a:pt x="12" y="124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6" y="25"/>
                    </a:lnTo>
                    <a:lnTo>
                      <a:pt x="20" y="124"/>
                    </a:lnTo>
                    <a:lnTo>
                      <a:pt x="12" y="12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3" name="Freeform 219"/>
              <p:cNvSpPr>
                <a:spLocks/>
              </p:cNvSpPr>
              <p:nvPr/>
            </p:nvSpPr>
            <p:spPr bwMode="auto">
              <a:xfrm>
                <a:off x="4804" y="1939"/>
                <a:ext cx="14" cy="68"/>
              </a:xfrm>
              <a:custGeom>
                <a:avLst/>
                <a:gdLst>
                  <a:gd name="T0" fmla="*/ 10 w 25"/>
                  <a:gd name="T1" fmla="*/ 118 h 118"/>
                  <a:gd name="T2" fmla="*/ 8 w 25"/>
                  <a:gd name="T3" fmla="*/ 25 h 118"/>
                  <a:gd name="T4" fmla="*/ 0 w 25"/>
                  <a:gd name="T5" fmla="*/ 26 h 118"/>
                  <a:gd name="T6" fmla="*/ 12 w 25"/>
                  <a:gd name="T7" fmla="*/ 0 h 118"/>
                  <a:gd name="T8" fmla="*/ 25 w 25"/>
                  <a:gd name="T9" fmla="*/ 25 h 118"/>
                  <a:gd name="T10" fmla="*/ 17 w 25"/>
                  <a:gd name="T11" fmla="*/ 25 h 118"/>
                  <a:gd name="T12" fmla="*/ 18 w 25"/>
                  <a:gd name="T13" fmla="*/ 118 h 118"/>
                  <a:gd name="T14" fmla="*/ 10 w 25"/>
                  <a:gd name="T15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8">
                    <a:moveTo>
                      <a:pt x="10" y="118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2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8" y="118"/>
                    </a:lnTo>
                    <a:lnTo>
                      <a:pt x="10" y="11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4" name="Freeform 220"/>
              <p:cNvSpPr>
                <a:spLocks/>
              </p:cNvSpPr>
              <p:nvPr/>
            </p:nvSpPr>
            <p:spPr bwMode="auto">
              <a:xfrm>
                <a:off x="4867" y="1943"/>
                <a:ext cx="14" cy="64"/>
              </a:xfrm>
              <a:custGeom>
                <a:avLst/>
                <a:gdLst>
                  <a:gd name="T0" fmla="*/ 8 w 25"/>
                  <a:gd name="T1" fmla="*/ 111 h 111"/>
                  <a:gd name="T2" fmla="*/ 9 w 25"/>
                  <a:gd name="T3" fmla="*/ 25 h 111"/>
                  <a:gd name="T4" fmla="*/ 0 w 25"/>
                  <a:gd name="T5" fmla="*/ 25 h 111"/>
                  <a:gd name="T6" fmla="*/ 13 w 25"/>
                  <a:gd name="T7" fmla="*/ 0 h 111"/>
                  <a:gd name="T8" fmla="*/ 25 w 25"/>
                  <a:gd name="T9" fmla="*/ 25 h 111"/>
                  <a:gd name="T10" fmla="*/ 17 w 25"/>
                  <a:gd name="T11" fmla="*/ 25 h 111"/>
                  <a:gd name="T12" fmla="*/ 16 w 25"/>
                  <a:gd name="T13" fmla="*/ 111 h 111"/>
                  <a:gd name="T14" fmla="*/ 8 w 25"/>
                  <a:gd name="T15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1">
                    <a:moveTo>
                      <a:pt x="8" y="111"/>
                    </a:moveTo>
                    <a:lnTo>
                      <a:pt x="9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6" y="111"/>
                    </a:lnTo>
                    <a:lnTo>
                      <a:pt x="8" y="11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5" name="Freeform 221"/>
              <p:cNvSpPr>
                <a:spLocks/>
              </p:cNvSpPr>
              <p:nvPr/>
            </p:nvSpPr>
            <p:spPr bwMode="auto">
              <a:xfrm>
                <a:off x="4933" y="1951"/>
                <a:ext cx="15" cy="56"/>
              </a:xfrm>
              <a:custGeom>
                <a:avLst/>
                <a:gdLst>
                  <a:gd name="T0" fmla="*/ 0 w 25"/>
                  <a:gd name="T1" fmla="*/ 96 h 98"/>
                  <a:gd name="T2" fmla="*/ 9 w 25"/>
                  <a:gd name="T3" fmla="*/ 24 h 98"/>
                  <a:gd name="T4" fmla="*/ 1 w 25"/>
                  <a:gd name="T5" fmla="*/ 23 h 98"/>
                  <a:gd name="T6" fmla="*/ 16 w 25"/>
                  <a:gd name="T7" fmla="*/ 0 h 98"/>
                  <a:gd name="T8" fmla="*/ 25 w 25"/>
                  <a:gd name="T9" fmla="*/ 26 h 98"/>
                  <a:gd name="T10" fmla="*/ 17 w 25"/>
                  <a:gd name="T11" fmla="*/ 25 h 98"/>
                  <a:gd name="T12" fmla="*/ 8 w 25"/>
                  <a:gd name="T13" fmla="*/ 98 h 98"/>
                  <a:gd name="T14" fmla="*/ 0 w 25"/>
                  <a:gd name="T15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98">
                    <a:moveTo>
                      <a:pt x="0" y="96"/>
                    </a:moveTo>
                    <a:lnTo>
                      <a:pt x="9" y="24"/>
                    </a:lnTo>
                    <a:lnTo>
                      <a:pt x="1" y="23"/>
                    </a:lnTo>
                    <a:lnTo>
                      <a:pt x="16" y="0"/>
                    </a:lnTo>
                    <a:lnTo>
                      <a:pt x="25" y="26"/>
                    </a:lnTo>
                    <a:lnTo>
                      <a:pt x="17" y="25"/>
                    </a:lnTo>
                    <a:lnTo>
                      <a:pt x="8" y="98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6" name="Freeform 222"/>
              <p:cNvSpPr>
                <a:spLocks/>
              </p:cNvSpPr>
              <p:nvPr/>
            </p:nvSpPr>
            <p:spPr bwMode="auto">
              <a:xfrm>
                <a:off x="4995" y="1953"/>
                <a:ext cx="17" cy="54"/>
              </a:xfrm>
              <a:custGeom>
                <a:avLst/>
                <a:gdLst>
                  <a:gd name="T0" fmla="*/ 0 w 29"/>
                  <a:gd name="T1" fmla="*/ 92 h 94"/>
                  <a:gd name="T2" fmla="*/ 13 w 29"/>
                  <a:gd name="T3" fmla="*/ 24 h 94"/>
                  <a:gd name="T4" fmla="*/ 5 w 29"/>
                  <a:gd name="T5" fmla="*/ 22 h 94"/>
                  <a:gd name="T6" fmla="*/ 22 w 29"/>
                  <a:gd name="T7" fmla="*/ 0 h 94"/>
                  <a:gd name="T8" fmla="*/ 29 w 29"/>
                  <a:gd name="T9" fmla="*/ 27 h 94"/>
                  <a:gd name="T10" fmla="*/ 21 w 29"/>
                  <a:gd name="T11" fmla="*/ 25 h 94"/>
                  <a:gd name="T12" fmla="*/ 8 w 29"/>
                  <a:gd name="T13" fmla="*/ 94 h 94"/>
                  <a:gd name="T14" fmla="*/ 0 w 29"/>
                  <a:gd name="T15" fmla="*/ 9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94">
                    <a:moveTo>
                      <a:pt x="0" y="92"/>
                    </a:moveTo>
                    <a:lnTo>
                      <a:pt x="13" y="24"/>
                    </a:lnTo>
                    <a:lnTo>
                      <a:pt x="5" y="22"/>
                    </a:lnTo>
                    <a:lnTo>
                      <a:pt x="22" y="0"/>
                    </a:lnTo>
                    <a:lnTo>
                      <a:pt x="29" y="27"/>
                    </a:lnTo>
                    <a:lnTo>
                      <a:pt x="21" y="25"/>
                    </a:lnTo>
                    <a:lnTo>
                      <a:pt x="8" y="94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7" name="Freeform 223"/>
              <p:cNvSpPr>
                <a:spLocks/>
              </p:cNvSpPr>
              <p:nvPr/>
            </p:nvSpPr>
            <p:spPr bwMode="auto">
              <a:xfrm>
                <a:off x="5057" y="1952"/>
                <a:ext cx="19" cy="55"/>
              </a:xfrm>
              <a:custGeom>
                <a:avLst/>
                <a:gdLst>
                  <a:gd name="T0" fmla="*/ 0 w 33"/>
                  <a:gd name="T1" fmla="*/ 94 h 96"/>
                  <a:gd name="T2" fmla="*/ 17 w 33"/>
                  <a:gd name="T3" fmla="*/ 23 h 96"/>
                  <a:gd name="T4" fmla="*/ 8 w 33"/>
                  <a:gd name="T5" fmla="*/ 21 h 96"/>
                  <a:gd name="T6" fmla="*/ 26 w 33"/>
                  <a:gd name="T7" fmla="*/ 0 h 96"/>
                  <a:gd name="T8" fmla="*/ 33 w 33"/>
                  <a:gd name="T9" fmla="*/ 27 h 96"/>
                  <a:gd name="T10" fmla="*/ 25 w 33"/>
                  <a:gd name="T11" fmla="*/ 25 h 96"/>
                  <a:gd name="T12" fmla="*/ 8 w 33"/>
                  <a:gd name="T13" fmla="*/ 96 h 96"/>
                  <a:gd name="T14" fmla="*/ 0 w 33"/>
                  <a:gd name="T15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96">
                    <a:moveTo>
                      <a:pt x="0" y="94"/>
                    </a:moveTo>
                    <a:lnTo>
                      <a:pt x="17" y="23"/>
                    </a:lnTo>
                    <a:lnTo>
                      <a:pt x="8" y="21"/>
                    </a:lnTo>
                    <a:lnTo>
                      <a:pt x="26" y="0"/>
                    </a:lnTo>
                    <a:lnTo>
                      <a:pt x="33" y="27"/>
                    </a:lnTo>
                    <a:lnTo>
                      <a:pt x="25" y="25"/>
                    </a:lnTo>
                    <a:lnTo>
                      <a:pt x="8" y="96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8" name="Freeform 224"/>
              <p:cNvSpPr>
                <a:spLocks/>
              </p:cNvSpPr>
              <p:nvPr/>
            </p:nvSpPr>
            <p:spPr bwMode="auto">
              <a:xfrm>
                <a:off x="5119" y="1954"/>
                <a:ext cx="20" cy="53"/>
              </a:xfrm>
              <a:custGeom>
                <a:avLst/>
                <a:gdLst>
                  <a:gd name="T0" fmla="*/ 0 w 35"/>
                  <a:gd name="T1" fmla="*/ 91 h 93"/>
                  <a:gd name="T2" fmla="*/ 19 w 35"/>
                  <a:gd name="T3" fmla="*/ 23 h 93"/>
                  <a:gd name="T4" fmla="*/ 11 w 35"/>
                  <a:gd name="T5" fmla="*/ 20 h 93"/>
                  <a:gd name="T6" fmla="*/ 30 w 35"/>
                  <a:gd name="T7" fmla="*/ 0 h 93"/>
                  <a:gd name="T8" fmla="*/ 35 w 35"/>
                  <a:gd name="T9" fmla="*/ 27 h 93"/>
                  <a:gd name="T10" fmla="*/ 27 w 35"/>
                  <a:gd name="T11" fmla="*/ 25 h 93"/>
                  <a:gd name="T12" fmla="*/ 8 w 35"/>
                  <a:gd name="T13" fmla="*/ 93 h 93"/>
                  <a:gd name="T14" fmla="*/ 0 w 35"/>
                  <a:gd name="T15" fmla="*/ 9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93">
                    <a:moveTo>
                      <a:pt x="0" y="91"/>
                    </a:moveTo>
                    <a:lnTo>
                      <a:pt x="19" y="23"/>
                    </a:lnTo>
                    <a:lnTo>
                      <a:pt x="11" y="20"/>
                    </a:lnTo>
                    <a:lnTo>
                      <a:pt x="30" y="0"/>
                    </a:lnTo>
                    <a:lnTo>
                      <a:pt x="35" y="27"/>
                    </a:lnTo>
                    <a:lnTo>
                      <a:pt x="27" y="25"/>
                    </a:lnTo>
                    <a:lnTo>
                      <a:pt x="8" y="93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19" name="Freeform 225"/>
              <p:cNvSpPr>
                <a:spLocks/>
              </p:cNvSpPr>
              <p:nvPr/>
            </p:nvSpPr>
            <p:spPr bwMode="auto">
              <a:xfrm>
                <a:off x="5181" y="1953"/>
                <a:ext cx="23" cy="54"/>
              </a:xfrm>
              <a:custGeom>
                <a:avLst/>
                <a:gdLst>
                  <a:gd name="T0" fmla="*/ 0 w 39"/>
                  <a:gd name="T1" fmla="*/ 92 h 94"/>
                  <a:gd name="T2" fmla="*/ 23 w 39"/>
                  <a:gd name="T3" fmla="*/ 22 h 94"/>
                  <a:gd name="T4" fmla="*/ 15 w 39"/>
                  <a:gd name="T5" fmla="*/ 20 h 94"/>
                  <a:gd name="T6" fmla="*/ 35 w 39"/>
                  <a:gd name="T7" fmla="*/ 0 h 94"/>
                  <a:gd name="T8" fmla="*/ 39 w 39"/>
                  <a:gd name="T9" fmla="*/ 28 h 94"/>
                  <a:gd name="T10" fmla="*/ 31 w 39"/>
                  <a:gd name="T11" fmla="*/ 25 h 94"/>
                  <a:gd name="T12" fmla="*/ 8 w 39"/>
                  <a:gd name="T13" fmla="*/ 94 h 94"/>
                  <a:gd name="T14" fmla="*/ 0 w 39"/>
                  <a:gd name="T15" fmla="*/ 9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94">
                    <a:moveTo>
                      <a:pt x="0" y="92"/>
                    </a:moveTo>
                    <a:lnTo>
                      <a:pt x="23" y="22"/>
                    </a:lnTo>
                    <a:lnTo>
                      <a:pt x="15" y="20"/>
                    </a:lnTo>
                    <a:lnTo>
                      <a:pt x="35" y="0"/>
                    </a:lnTo>
                    <a:lnTo>
                      <a:pt x="39" y="28"/>
                    </a:lnTo>
                    <a:lnTo>
                      <a:pt x="31" y="25"/>
                    </a:lnTo>
                    <a:lnTo>
                      <a:pt x="8" y="94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0" name="Freeform 226"/>
              <p:cNvSpPr>
                <a:spLocks/>
              </p:cNvSpPr>
              <p:nvPr/>
            </p:nvSpPr>
            <p:spPr bwMode="auto">
              <a:xfrm>
                <a:off x="5243" y="1955"/>
                <a:ext cx="24" cy="52"/>
              </a:xfrm>
              <a:custGeom>
                <a:avLst/>
                <a:gdLst>
                  <a:gd name="T0" fmla="*/ 0 w 41"/>
                  <a:gd name="T1" fmla="*/ 89 h 91"/>
                  <a:gd name="T2" fmla="*/ 25 w 41"/>
                  <a:gd name="T3" fmla="*/ 22 h 91"/>
                  <a:gd name="T4" fmla="*/ 17 w 41"/>
                  <a:gd name="T5" fmla="*/ 19 h 91"/>
                  <a:gd name="T6" fmla="*/ 38 w 41"/>
                  <a:gd name="T7" fmla="*/ 0 h 91"/>
                  <a:gd name="T8" fmla="*/ 41 w 41"/>
                  <a:gd name="T9" fmla="*/ 28 h 91"/>
                  <a:gd name="T10" fmla="*/ 33 w 41"/>
                  <a:gd name="T11" fmla="*/ 25 h 91"/>
                  <a:gd name="T12" fmla="*/ 8 w 41"/>
                  <a:gd name="T13" fmla="*/ 91 h 91"/>
                  <a:gd name="T14" fmla="*/ 0 w 41"/>
                  <a:gd name="T15" fmla="*/ 8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91">
                    <a:moveTo>
                      <a:pt x="0" y="89"/>
                    </a:moveTo>
                    <a:lnTo>
                      <a:pt x="25" y="22"/>
                    </a:lnTo>
                    <a:lnTo>
                      <a:pt x="17" y="19"/>
                    </a:lnTo>
                    <a:lnTo>
                      <a:pt x="38" y="0"/>
                    </a:lnTo>
                    <a:lnTo>
                      <a:pt x="41" y="28"/>
                    </a:lnTo>
                    <a:lnTo>
                      <a:pt x="33" y="25"/>
                    </a:lnTo>
                    <a:lnTo>
                      <a:pt x="8" y="91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1" name="Freeform 227"/>
              <p:cNvSpPr>
                <a:spLocks/>
              </p:cNvSpPr>
              <p:nvPr/>
            </p:nvSpPr>
            <p:spPr bwMode="auto">
              <a:xfrm>
                <a:off x="5305" y="1956"/>
                <a:ext cx="26" cy="52"/>
              </a:xfrm>
              <a:custGeom>
                <a:avLst/>
                <a:gdLst>
                  <a:gd name="T0" fmla="*/ 0 w 45"/>
                  <a:gd name="T1" fmla="*/ 87 h 91"/>
                  <a:gd name="T2" fmla="*/ 29 w 45"/>
                  <a:gd name="T3" fmla="*/ 21 h 91"/>
                  <a:gd name="T4" fmla="*/ 22 w 45"/>
                  <a:gd name="T5" fmla="*/ 17 h 91"/>
                  <a:gd name="T6" fmla="*/ 43 w 45"/>
                  <a:gd name="T7" fmla="*/ 0 h 91"/>
                  <a:gd name="T8" fmla="*/ 45 w 45"/>
                  <a:gd name="T9" fmla="*/ 27 h 91"/>
                  <a:gd name="T10" fmla="*/ 37 w 45"/>
                  <a:gd name="T11" fmla="*/ 24 h 91"/>
                  <a:gd name="T12" fmla="*/ 8 w 45"/>
                  <a:gd name="T13" fmla="*/ 91 h 91"/>
                  <a:gd name="T14" fmla="*/ 0 w 45"/>
                  <a:gd name="T15" fmla="*/ 8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91">
                    <a:moveTo>
                      <a:pt x="0" y="87"/>
                    </a:moveTo>
                    <a:lnTo>
                      <a:pt x="29" y="21"/>
                    </a:lnTo>
                    <a:lnTo>
                      <a:pt x="22" y="17"/>
                    </a:lnTo>
                    <a:lnTo>
                      <a:pt x="43" y="0"/>
                    </a:lnTo>
                    <a:lnTo>
                      <a:pt x="45" y="27"/>
                    </a:lnTo>
                    <a:lnTo>
                      <a:pt x="37" y="24"/>
                    </a:lnTo>
                    <a:lnTo>
                      <a:pt x="8" y="91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2" name="Freeform 228"/>
              <p:cNvSpPr>
                <a:spLocks/>
              </p:cNvSpPr>
              <p:nvPr/>
            </p:nvSpPr>
            <p:spPr bwMode="auto">
              <a:xfrm>
                <a:off x="5367" y="1953"/>
                <a:ext cx="28" cy="55"/>
              </a:xfrm>
              <a:custGeom>
                <a:avLst/>
                <a:gdLst>
                  <a:gd name="T0" fmla="*/ 0 w 48"/>
                  <a:gd name="T1" fmla="*/ 91 h 95"/>
                  <a:gd name="T2" fmla="*/ 33 w 48"/>
                  <a:gd name="T3" fmla="*/ 21 h 95"/>
                  <a:gd name="T4" fmla="*/ 25 w 48"/>
                  <a:gd name="T5" fmla="*/ 18 h 95"/>
                  <a:gd name="T6" fmla="*/ 47 w 48"/>
                  <a:gd name="T7" fmla="*/ 0 h 95"/>
                  <a:gd name="T8" fmla="*/ 48 w 48"/>
                  <a:gd name="T9" fmla="*/ 28 h 95"/>
                  <a:gd name="T10" fmla="*/ 40 w 48"/>
                  <a:gd name="T11" fmla="*/ 25 h 95"/>
                  <a:gd name="T12" fmla="*/ 8 w 48"/>
                  <a:gd name="T13" fmla="*/ 95 h 95"/>
                  <a:gd name="T14" fmla="*/ 0 w 48"/>
                  <a:gd name="T15" fmla="*/ 9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95">
                    <a:moveTo>
                      <a:pt x="0" y="91"/>
                    </a:moveTo>
                    <a:lnTo>
                      <a:pt x="33" y="21"/>
                    </a:lnTo>
                    <a:lnTo>
                      <a:pt x="25" y="18"/>
                    </a:lnTo>
                    <a:lnTo>
                      <a:pt x="47" y="0"/>
                    </a:lnTo>
                    <a:lnTo>
                      <a:pt x="48" y="28"/>
                    </a:lnTo>
                    <a:lnTo>
                      <a:pt x="40" y="25"/>
                    </a:lnTo>
                    <a:lnTo>
                      <a:pt x="8" y="95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3" name="Freeform 229"/>
              <p:cNvSpPr>
                <a:spLocks/>
              </p:cNvSpPr>
              <p:nvPr/>
            </p:nvSpPr>
            <p:spPr bwMode="auto">
              <a:xfrm>
                <a:off x="5429" y="1953"/>
                <a:ext cx="28" cy="55"/>
              </a:xfrm>
              <a:custGeom>
                <a:avLst/>
                <a:gdLst>
                  <a:gd name="T0" fmla="*/ 0 w 50"/>
                  <a:gd name="T1" fmla="*/ 92 h 96"/>
                  <a:gd name="T2" fmla="*/ 35 w 50"/>
                  <a:gd name="T3" fmla="*/ 20 h 96"/>
                  <a:gd name="T4" fmla="*/ 27 w 50"/>
                  <a:gd name="T5" fmla="*/ 17 h 96"/>
                  <a:gd name="T6" fmla="*/ 50 w 50"/>
                  <a:gd name="T7" fmla="*/ 0 h 96"/>
                  <a:gd name="T8" fmla="*/ 50 w 50"/>
                  <a:gd name="T9" fmla="*/ 28 h 96"/>
                  <a:gd name="T10" fmla="*/ 42 w 50"/>
                  <a:gd name="T11" fmla="*/ 24 h 96"/>
                  <a:gd name="T12" fmla="*/ 8 w 50"/>
                  <a:gd name="T13" fmla="*/ 96 h 96"/>
                  <a:gd name="T14" fmla="*/ 0 w 50"/>
                  <a:gd name="T15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96">
                    <a:moveTo>
                      <a:pt x="0" y="92"/>
                    </a:moveTo>
                    <a:lnTo>
                      <a:pt x="35" y="20"/>
                    </a:lnTo>
                    <a:lnTo>
                      <a:pt x="27" y="17"/>
                    </a:lnTo>
                    <a:lnTo>
                      <a:pt x="50" y="0"/>
                    </a:lnTo>
                    <a:lnTo>
                      <a:pt x="50" y="28"/>
                    </a:lnTo>
                    <a:lnTo>
                      <a:pt x="42" y="24"/>
                    </a:lnTo>
                    <a:lnTo>
                      <a:pt x="8" y="96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4" name="Freeform 230"/>
              <p:cNvSpPr>
                <a:spLocks/>
              </p:cNvSpPr>
              <p:nvPr/>
            </p:nvSpPr>
            <p:spPr bwMode="auto">
              <a:xfrm>
                <a:off x="5491" y="1952"/>
                <a:ext cx="28" cy="56"/>
              </a:xfrm>
              <a:custGeom>
                <a:avLst/>
                <a:gdLst>
                  <a:gd name="T0" fmla="*/ 0 w 50"/>
                  <a:gd name="T1" fmla="*/ 93 h 97"/>
                  <a:gd name="T2" fmla="*/ 35 w 50"/>
                  <a:gd name="T3" fmla="*/ 21 h 97"/>
                  <a:gd name="T4" fmla="*/ 27 w 50"/>
                  <a:gd name="T5" fmla="*/ 17 h 97"/>
                  <a:gd name="T6" fmla="*/ 49 w 50"/>
                  <a:gd name="T7" fmla="*/ 0 h 97"/>
                  <a:gd name="T8" fmla="*/ 50 w 50"/>
                  <a:gd name="T9" fmla="*/ 28 h 97"/>
                  <a:gd name="T10" fmla="*/ 42 w 50"/>
                  <a:gd name="T11" fmla="*/ 25 h 97"/>
                  <a:gd name="T12" fmla="*/ 8 w 50"/>
                  <a:gd name="T13" fmla="*/ 97 h 97"/>
                  <a:gd name="T14" fmla="*/ 0 w 50"/>
                  <a:gd name="T15" fmla="*/ 9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97">
                    <a:moveTo>
                      <a:pt x="0" y="93"/>
                    </a:moveTo>
                    <a:lnTo>
                      <a:pt x="35" y="21"/>
                    </a:lnTo>
                    <a:lnTo>
                      <a:pt x="27" y="17"/>
                    </a:lnTo>
                    <a:lnTo>
                      <a:pt x="49" y="0"/>
                    </a:lnTo>
                    <a:lnTo>
                      <a:pt x="50" y="28"/>
                    </a:lnTo>
                    <a:lnTo>
                      <a:pt x="42" y="25"/>
                    </a:lnTo>
                    <a:lnTo>
                      <a:pt x="8" y="9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5" name="Freeform 231"/>
              <p:cNvSpPr>
                <a:spLocks/>
              </p:cNvSpPr>
              <p:nvPr/>
            </p:nvSpPr>
            <p:spPr bwMode="auto">
              <a:xfrm>
                <a:off x="5553" y="1950"/>
                <a:ext cx="27" cy="58"/>
              </a:xfrm>
              <a:custGeom>
                <a:avLst/>
                <a:gdLst>
                  <a:gd name="T0" fmla="*/ 0 w 48"/>
                  <a:gd name="T1" fmla="*/ 96 h 100"/>
                  <a:gd name="T2" fmla="*/ 32 w 48"/>
                  <a:gd name="T3" fmla="*/ 21 h 100"/>
                  <a:gd name="T4" fmla="*/ 25 w 48"/>
                  <a:gd name="T5" fmla="*/ 18 h 100"/>
                  <a:gd name="T6" fmla="*/ 46 w 48"/>
                  <a:gd name="T7" fmla="*/ 0 h 100"/>
                  <a:gd name="T8" fmla="*/ 48 w 48"/>
                  <a:gd name="T9" fmla="*/ 28 h 100"/>
                  <a:gd name="T10" fmla="*/ 40 w 48"/>
                  <a:gd name="T11" fmla="*/ 24 h 100"/>
                  <a:gd name="T12" fmla="*/ 8 w 48"/>
                  <a:gd name="T13" fmla="*/ 100 h 100"/>
                  <a:gd name="T14" fmla="*/ 0 w 48"/>
                  <a:gd name="T15" fmla="*/ 9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00">
                    <a:moveTo>
                      <a:pt x="0" y="96"/>
                    </a:moveTo>
                    <a:lnTo>
                      <a:pt x="32" y="21"/>
                    </a:lnTo>
                    <a:lnTo>
                      <a:pt x="25" y="18"/>
                    </a:lnTo>
                    <a:lnTo>
                      <a:pt x="46" y="0"/>
                    </a:lnTo>
                    <a:lnTo>
                      <a:pt x="48" y="28"/>
                    </a:lnTo>
                    <a:lnTo>
                      <a:pt x="40" y="24"/>
                    </a:lnTo>
                    <a:lnTo>
                      <a:pt x="8" y="10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6" name="Freeform 232"/>
              <p:cNvSpPr>
                <a:spLocks/>
              </p:cNvSpPr>
              <p:nvPr/>
            </p:nvSpPr>
            <p:spPr bwMode="auto">
              <a:xfrm>
                <a:off x="5615" y="1949"/>
                <a:ext cx="24" cy="58"/>
              </a:xfrm>
              <a:custGeom>
                <a:avLst/>
                <a:gdLst>
                  <a:gd name="T0" fmla="*/ 0 w 43"/>
                  <a:gd name="T1" fmla="*/ 100 h 102"/>
                  <a:gd name="T2" fmla="*/ 27 w 43"/>
                  <a:gd name="T3" fmla="*/ 22 h 102"/>
                  <a:gd name="T4" fmla="*/ 19 w 43"/>
                  <a:gd name="T5" fmla="*/ 19 h 102"/>
                  <a:gd name="T6" fmla="*/ 39 w 43"/>
                  <a:gd name="T7" fmla="*/ 0 h 102"/>
                  <a:gd name="T8" fmla="*/ 43 w 43"/>
                  <a:gd name="T9" fmla="*/ 28 h 102"/>
                  <a:gd name="T10" fmla="*/ 35 w 43"/>
                  <a:gd name="T11" fmla="*/ 25 h 102"/>
                  <a:gd name="T12" fmla="*/ 8 w 43"/>
                  <a:gd name="T13" fmla="*/ 102 h 102"/>
                  <a:gd name="T14" fmla="*/ 0 w 43"/>
                  <a:gd name="T15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02">
                    <a:moveTo>
                      <a:pt x="0" y="100"/>
                    </a:moveTo>
                    <a:lnTo>
                      <a:pt x="27" y="22"/>
                    </a:lnTo>
                    <a:lnTo>
                      <a:pt x="19" y="19"/>
                    </a:lnTo>
                    <a:lnTo>
                      <a:pt x="39" y="0"/>
                    </a:lnTo>
                    <a:lnTo>
                      <a:pt x="43" y="28"/>
                    </a:lnTo>
                    <a:lnTo>
                      <a:pt x="35" y="25"/>
                    </a:lnTo>
                    <a:lnTo>
                      <a:pt x="8" y="102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7" name="Freeform 233"/>
              <p:cNvSpPr>
                <a:spLocks/>
              </p:cNvSpPr>
              <p:nvPr/>
            </p:nvSpPr>
            <p:spPr bwMode="auto">
              <a:xfrm>
                <a:off x="5677" y="1949"/>
                <a:ext cx="23" cy="58"/>
              </a:xfrm>
              <a:custGeom>
                <a:avLst/>
                <a:gdLst>
                  <a:gd name="T0" fmla="*/ 0 w 40"/>
                  <a:gd name="T1" fmla="*/ 100 h 102"/>
                  <a:gd name="T2" fmla="*/ 24 w 40"/>
                  <a:gd name="T3" fmla="*/ 23 h 102"/>
                  <a:gd name="T4" fmla="*/ 16 w 40"/>
                  <a:gd name="T5" fmla="*/ 20 h 102"/>
                  <a:gd name="T6" fmla="*/ 35 w 40"/>
                  <a:gd name="T7" fmla="*/ 0 h 102"/>
                  <a:gd name="T8" fmla="*/ 40 w 40"/>
                  <a:gd name="T9" fmla="*/ 28 h 102"/>
                  <a:gd name="T10" fmla="*/ 32 w 40"/>
                  <a:gd name="T11" fmla="*/ 25 h 102"/>
                  <a:gd name="T12" fmla="*/ 8 w 40"/>
                  <a:gd name="T13" fmla="*/ 102 h 102"/>
                  <a:gd name="T14" fmla="*/ 0 w 40"/>
                  <a:gd name="T15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02">
                    <a:moveTo>
                      <a:pt x="0" y="100"/>
                    </a:moveTo>
                    <a:lnTo>
                      <a:pt x="24" y="23"/>
                    </a:lnTo>
                    <a:lnTo>
                      <a:pt x="16" y="20"/>
                    </a:lnTo>
                    <a:lnTo>
                      <a:pt x="35" y="0"/>
                    </a:lnTo>
                    <a:lnTo>
                      <a:pt x="40" y="28"/>
                    </a:lnTo>
                    <a:lnTo>
                      <a:pt x="32" y="25"/>
                    </a:lnTo>
                    <a:lnTo>
                      <a:pt x="8" y="102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8" name="Freeform 234"/>
              <p:cNvSpPr>
                <a:spLocks/>
              </p:cNvSpPr>
              <p:nvPr/>
            </p:nvSpPr>
            <p:spPr bwMode="auto">
              <a:xfrm>
                <a:off x="5739" y="1946"/>
                <a:ext cx="19" cy="61"/>
              </a:xfrm>
              <a:custGeom>
                <a:avLst/>
                <a:gdLst>
                  <a:gd name="T0" fmla="*/ 0 w 34"/>
                  <a:gd name="T1" fmla="*/ 105 h 107"/>
                  <a:gd name="T2" fmla="*/ 18 w 34"/>
                  <a:gd name="T3" fmla="*/ 23 h 107"/>
                  <a:gd name="T4" fmla="*/ 9 w 34"/>
                  <a:gd name="T5" fmla="*/ 21 h 107"/>
                  <a:gd name="T6" fmla="*/ 27 w 34"/>
                  <a:gd name="T7" fmla="*/ 0 h 107"/>
                  <a:gd name="T8" fmla="*/ 34 w 34"/>
                  <a:gd name="T9" fmla="*/ 27 h 107"/>
                  <a:gd name="T10" fmla="*/ 26 w 34"/>
                  <a:gd name="T11" fmla="*/ 25 h 107"/>
                  <a:gd name="T12" fmla="*/ 8 w 34"/>
                  <a:gd name="T13" fmla="*/ 107 h 107"/>
                  <a:gd name="T14" fmla="*/ 0 w 34"/>
                  <a:gd name="T15" fmla="*/ 10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07">
                    <a:moveTo>
                      <a:pt x="0" y="105"/>
                    </a:moveTo>
                    <a:lnTo>
                      <a:pt x="18" y="23"/>
                    </a:lnTo>
                    <a:lnTo>
                      <a:pt x="9" y="21"/>
                    </a:lnTo>
                    <a:lnTo>
                      <a:pt x="27" y="0"/>
                    </a:lnTo>
                    <a:lnTo>
                      <a:pt x="34" y="27"/>
                    </a:lnTo>
                    <a:lnTo>
                      <a:pt x="26" y="25"/>
                    </a:lnTo>
                    <a:lnTo>
                      <a:pt x="8" y="10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29" name="Freeform 235"/>
              <p:cNvSpPr>
                <a:spLocks/>
              </p:cNvSpPr>
              <p:nvPr/>
            </p:nvSpPr>
            <p:spPr bwMode="auto">
              <a:xfrm>
                <a:off x="5801" y="1944"/>
                <a:ext cx="18" cy="63"/>
              </a:xfrm>
              <a:custGeom>
                <a:avLst/>
                <a:gdLst>
                  <a:gd name="T0" fmla="*/ 0 w 33"/>
                  <a:gd name="T1" fmla="*/ 108 h 110"/>
                  <a:gd name="T2" fmla="*/ 17 w 33"/>
                  <a:gd name="T3" fmla="*/ 24 h 110"/>
                  <a:gd name="T4" fmla="*/ 8 w 33"/>
                  <a:gd name="T5" fmla="*/ 22 h 110"/>
                  <a:gd name="T6" fmla="*/ 25 w 33"/>
                  <a:gd name="T7" fmla="*/ 0 h 110"/>
                  <a:gd name="T8" fmla="*/ 33 w 33"/>
                  <a:gd name="T9" fmla="*/ 27 h 110"/>
                  <a:gd name="T10" fmla="*/ 25 w 33"/>
                  <a:gd name="T11" fmla="*/ 25 h 110"/>
                  <a:gd name="T12" fmla="*/ 8 w 33"/>
                  <a:gd name="T13" fmla="*/ 110 h 110"/>
                  <a:gd name="T14" fmla="*/ 0 w 33"/>
                  <a:gd name="T15" fmla="*/ 10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10">
                    <a:moveTo>
                      <a:pt x="0" y="108"/>
                    </a:moveTo>
                    <a:lnTo>
                      <a:pt x="17" y="24"/>
                    </a:lnTo>
                    <a:lnTo>
                      <a:pt x="8" y="22"/>
                    </a:lnTo>
                    <a:lnTo>
                      <a:pt x="25" y="0"/>
                    </a:lnTo>
                    <a:lnTo>
                      <a:pt x="33" y="27"/>
                    </a:lnTo>
                    <a:lnTo>
                      <a:pt x="25" y="25"/>
                    </a:lnTo>
                    <a:lnTo>
                      <a:pt x="8" y="11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0" name="Freeform 236"/>
              <p:cNvSpPr>
                <a:spLocks/>
              </p:cNvSpPr>
              <p:nvPr/>
            </p:nvSpPr>
            <p:spPr bwMode="auto">
              <a:xfrm>
                <a:off x="5862" y="1941"/>
                <a:ext cx="18" cy="66"/>
              </a:xfrm>
              <a:custGeom>
                <a:avLst/>
                <a:gdLst>
                  <a:gd name="T0" fmla="*/ 0 w 30"/>
                  <a:gd name="T1" fmla="*/ 113 h 115"/>
                  <a:gd name="T2" fmla="*/ 13 w 30"/>
                  <a:gd name="T3" fmla="*/ 24 h 115"/>
                  <a:gd name="T4" fmla="*/ 5 w 30"/>
                  <a:gd name="T5" fmla="*/ 22 h 115"/>
                  <a:gd name="T6" fmla="*/ 21 w 30"/>
                  <a:gd name="T7" fmla="*/ 0 h 115"/>
                  <a:gd name="T8" fmla="*/ 30 w 30"/>
                  <a:gd name="T9" fmla="*/ 26 h 115"/>
                  <a:gd name="T10" fmla="*/ 21 w 30"/>
                  <a:gd name="T11" fmla="*/ 25 h 115"/>
                  <a:gd name="T12" fmla="*/ 8 w 30"/>
                  <a:gd name="T13" fmla="*/ 115 h 115"/>
                  <a:gd name="T14" fmla="*/ 0 w 30"/>
                  <a:gd name="T15" fmla="*/ 11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15">
                    <a:moveTo>
                      <a:pt x="0" y="113"/>
                    </a:moveTo>
                    <a:lnTo>
                      <a:pt x="13" y="24"/>
                    </a:lnTo>
                    <a:lnTo>
                      <a:pt x="5" y="22"/>
                    </a:lnTo>
                    <a:lnTo>
                      <a:pt x="21" y="0"/>
                    </a:lnTo>
                    <a:lnTo>
                      <a:pt x="30" y="26"/>
                    </a:lnTo>
                    <a:lnTo>
                      <a:pt x="21" y="25"/>
                    </a:lnTo>
                    <a:lnTo>
                      <a:pt x="8" y="115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1" name="Freeform 237"/>
              <p:cNvSpPr>
                <a:spLocks/>
              </p:cNvSpPr>
              <p:nvPr/>
            </p:nvSpPr>
            <p:spPr bwMode="auto">
              <a:xfrm>
                <a:off x="5924" y="1940"/>
                <a:ext cx="17" cy="67"/>
              </a:xfrm>
              <a:custGeom>
                <a:avLst/>
                <a:gdLst>
                  <a:gd name="T0" fmla="*/ 0 w 28"/>
                  <a:gd name="T1" fmla="*/ 115 h 117"/>
                  <a:gd name="T2" fmla="*/ 11 w 28"/>
                  <a:gd name="T3" fmla="*/ 25 h 117"/>
                  <a:gd name="T4" fmla="*/ 3 w 28"/>
                  <a:gd name="T5" fmla="*/ 24 h 117"/>
                  <a:gd name="T6" fmla="*/ 18 w 28"/>
                  <a:gd name="T7" fmla="*/ 0 h 117"/>
                  <a:gd name="T8" fmla="*/ 28 w 28"/>
                  <a:gd name="T9" fmla="*/ 27 h 117"/>
                  <a:gd name="T10" fmla="*/ 19 w 28"/>
                  <a:gd name="T11" fmla="*/ 26 h 117"/>
                  <a:gd name="T12" fmla="*/ 8 w 28"/>
                  <a:gd name="T13" fmla="*/ 117 h 117"/>
                  <a:gd name="T14" fmla="*/ 0 w 28"/>
                  <a:gd name="T15" fmla="*/ 11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17">
                    <a:moveTo>
                      <a:pt x="0" y="115"/>
                    </a:moveTo>
                    <a:lnTo>
                      <a:pt x="11" y="25"/>
                    </a:lnTo>
                    <a:lnTo>
                      <a:pt x="3" y="24"/>
                    </a:lnTo>
                    <a:lnTo>
                      <a:pt x="18" y="0"/>
                    </a:lnTo>
                    <a:lnTo>
                      <a:pt x="28" y="27"/>
                    </a:lnTo>
                    <a:lnTo>
                      <a:pt x="19" y="26"/>
                    </a:lnTo>
                    <a:lnTo>
                      <a:pt x="8" y="117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2" name="Freeform 238"/>
              <p:cNvSpPr>
                <a:spLocks/>
              </p:cNvSpPr>
              <p:nvPr/>
            </p:nvSpPr>
            <p:spPr bwMode="auto">
              <a:xfrm>
                <a:off x="5986" y="1938"/>
                <a:ext cx="17" cy="69"/>
              </a:xfrm>
              <a:custGeom>
                <a:avLst/>
                <a:gdLst>
                  <a:gd name="T0" fmla="*/ 0 w 28"/>
                  <a:gd name="T1" fmla="*/ 120 h 120"/>
                  <a:gd name="T2" fmla="*/ 11 w 28"/>
                  <a:gd name="T3" fmla="*/ 25 h 120"/>
                  <a:gd name="T4" fmla="*/ 3 w 28"/>
                  <a:gd name="T5" fmla="*/ 24 h 120"/>
                  <a:gd name="T6" fmla="*/ 18 w 28"/>
                  <a:gd name="T7" fmla="*/ 0 h 120"/>
                  <a:gd name="T8" fmla="*/ 28 w 28"/>
                  <a:gd name="T9" fmla="*/ 27 h 120"/>
                  <a:gd name="T10" fmla="*/ 19 w 28"/>
                  <a:gd name="T11" fmla="*/ 26 h 120"/>
                  <a:gd name="T12" fmla="*/ 8 w 28"/>
                  <a:gd name="T13" fmla="*/ 120 h 120"/>
                  <a:gd name="T14" fmla="*/ 0 w 28"/>
                  <a:gd name="T1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0">
                    <a:moveTo>
                      <a:pt x="0" y="120"/>
                    </a:moveTo>
                    <a:lnTo>
                      <a:pt x="11" y="25"/>
                    </a:lnTo>
                    <a:lnTo>
                      <a:pt x="3" y="24"/>
                    </a:lnTo>
                    <a:lnTo>
                      <a:pt x="18" y="0"/>
                    </a:lnTo>
                    <a:lnTo>
                      <a:pt x="28" y="27"/>
                    </a:lnTo>
                    <a:lnTo>
                      <a:pt x="19" y="26"/>
                    </a:lnTo>
                    <a:lnTo>
                      <a:pt x="8" y="12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3" name="Freeform 239"/>
              <p:cNvSpPr>
                <a:spLocks/>
              </p:cNvSpPr>
              <p:nvPr/>
            </p:nvSpPr>
            <p:spPr bwMode="auto">
              <a:xfrm>
                <a:off x="6047" y="1939"/>
                <a:ext cx="14" cy="68"/>
              </a:xfrm>
              <a:custGeom>
                <a:avLst/>
                <a:gdLst>
                  <a:gd name="T0" fmla="*/ 2 w 25"/>
                  <a:gd name="T1" fmla="*/ 117 h 117"/>
                  <a:gd name="T2" fmla="*/ 8 w 25"/>
                  <a:gd name="T3" fmla="*/ 25 h 117"/>
                  <a:gd name="T4" fmla="*/ 0 w 25"/>
                  <a:gd name="T5" fmla="*/ 24 h 117"/>
                  <a:gd name="T6" fmla="*/ 14 w 25"/>
                  <a:gd name="T7" fmla="*/ 0 h 117"/>
                  <a:gd name="T8" fmla="*/ 25 w 25"/>
                  <a:gd name="T9" fmla="*/ 26 h 117"/>
                  <a:gd name="T10" fmla="*/ 16 w 25"/>
                  <a:gd name="T11" fmla="*/ 25 h 117"/>
                  <a:gd name="T12" fmla="*/ 10 w 25"/>
                  <a:gd name="T13" fmla="*/ 117 h 117"/>
                  <a:gd name="T14" fmla="*/ 2 w 25"/>
                  <a:gd name="T15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7">
                    <a:moveTo>
                      <a:pt x="2" y="117"/>
                    </a:moveTo>
                    <a:lnTo>
                      <a:pt x="8" y="25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25" y="26"/>
                    </a:lnTo>
                    <a:lnTo>
                      <a:pt x="16" y="25"/>
                    </a:lnTo>
                    <a:lnTo>
                      <a:pt x="10" y="117"/>
                    </a:lnTo>
                    <a:lnTo>
                      <a:pt x="2" y="11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4" name="Freeform 240"/>
              <p:cNvSpPr>
                <a:spLocks/>
              </p:cNvSpPr>
              <p:nvPr/>
            </p:nvSpPr>
            <p:spPr bwMode="auto">
              <a:xfrm>
                <a:off x="4491" y="1866"/>
                <a:ext cx="14" cy="79"/>
              </a:xfrm>
              <a:custGeom>
                <a:avLst/>
                <a:gdLst>
                  <a:gd name="T0" fmla="*/ 16 w 25"/>
                  <a:gd name="T1" fmla="*/ 136 h 136"/>
                  <a:gd name="T2" fmla="*/ 9 w 25"/>
                  <a:gd name="T3" fmla="*/ 25 h 136"/>
                  <a:gd name="T4" fmla="*/ 0 w 25"/>
                  <a:gd name="T5" fmla="*/ 25 h 136"/>
                  <a:gd name="T6" fmla="*/ 11 w 25"/>
                  <a:gd name="T7" fmla="*/ 0 h 136"/>
                  <a:gd name="T8" fmla="*/ 25 w 25"/>
                  <a:gd name="T9" fmla="*/ 24 h 136"/>
                  <a:gd name="T10" fmla="*/ 17 w 25"/>
                  <a:gd name="T11" fmla="*/ 24 h 136"/>
                  <a:gd name="T12" fmla="*/ 24 w 25"/>
                  <a:gd name="T13" fmla="*/ 136 h 136"/>
                  <a:gd name="T14" fmla="*/ 16 w 25"/>
                  <a:gd name="T1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6">
                    <a:moveTo>
                      <a:pt x="16" y="136"/>
                    </a:moveTo>
                    <a:lnTo>
                      <a:pt x="9" y="2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7" y="24"/>
                    </a:lnTo>
                    <a:lnTo>
                      <a:pt x="24" y="136"/>
                    </a:lnTo>
                    <a:lnTo>
                      <a:pt x="16" y="13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5" name="Freeform 241"/>
              <p:cNvSpPr>
                <a:spLocks/>
              </p:cNvSpPr>
              <p:nvPr/>
            </p:nvSpPr>
            <p:spPr bwMode="auto">
              <a:xfrm>
                <a:off x="4555" y="1867"/>
                <a:ext cx="14" cy="78"/>
              </a:xfrm>
              <a:custGeom>
                <a:avLst/>
                <a:gdLst>
                  <a:gd name="T0" fmla="*/ 13 w 25"/>
                  <a:gd name="T1" fmla="*/ 135 h 135"/>
                  <a:gd name="T2" fmla="*/ 8 w 25"/>
                  <a:gd name="T3" fmla="*/ 25 h 135"/>
                  <a:gd name="T4" fmla="*/ 0 w 25"/>
                  <a:gd name="T5" fmla="*/ 26 h 135"/>
                  <a:gd name="T6" fmla="*/ 11 w 25"/>
                  <a:gd name="T7" fmla="*/ 0 h 135"/>
                  <a:gd name="T8" fmla="*/ 25 w 25"/>
                  <a:gd name="T9" fmla="*/ 25 h 135"/>
                  <a:gd name="T10" fmla="*/ 17 w 25"/>
                  <a:gd name="T11" fmla="*/ 25 h 135"/>
                  <a:gd name="T12" fmla="*/ 21 w 25"/>
                  <a:gd name="T13" fmla="*/ 135 h 135"/>
                  <a:gd name="T14" fmla="*/ 13 w 25"/>
                  <a:gd name="T1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5">
                    <a:moveTo>
                      <a:pt x="13" y="135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21" y="135"/>
                    </a:lnTo>
                    <a:lnTo>
                      <a:pt x="13" y="13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6" name="Freeform 242"/>
              <p:cNvSpPr>
                <a:spLocks/>
              </p:cNvSpPr>
              <p:nvPr/>
            </p:nvSpPr>
            <p:spPr bwMode="auto">
              <a:xfrm>
                <a:off x="4619" y="1871"/>
                <a:ext cx="15" cy="74"/>
              </a:xfrm>
              <a:custGeom>
                <a:avLst/>
                <a:gdLst>
                  <a:gd name="T0" fmla="*/ 8 w 25"/>
                  <a:gd name="T1" fmla="*/ 128 h 128"/>
                  <a:gd name="T2" fmla="*/ 9 w 25"/>
                  <a:gd name="T3" fmla="*/ 25 h 128"/>
                  <a:gd name="T4" fmla="*/ 0 w 25"/>
                  <a:gd name="T5" fmla="*/ 25 h 128"/>
                  <a:gd name="T6" fmla="*/ 13 w 25"/>
                  <a:gd name="T7" fmla="*/ 0 h 128"/>
                  <a:gd name="T8" fmla="*/ 25 w 25"/>
                  <a:gd name="T9" fmla="*/ 25 h 128"/>
                  <a:gd name="T10" fmla="*/ 17 w 25"/>
                  <a:gd name="T11" fmla="*/ 25 h 128"/>
                  <a:gd name="T12" fmla="*/ 16 w 25"/>
                  <a:gd name="T13" fmla="*/ 128 h 128"/>
                  <a:gd name="T14" fmla="*/ 8 w 25"/>
                  <a:gd name="T1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8">
                    <a:moveTo>
                      <a:pt x="8" y="128"/>
                    </a:moveTo>
                    <a:lnTo>
                      <a:pt x="9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6" y="128"/>
                    </a:lnTo>
                    <a:lnTo>
                      <a:pt x="8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7" name="Freeform 243"/>
              <p:cNvSpPr>
                <a:spLocks/>
              </p:cNvSpPr>
              <p:nvPr/>
            </p:nvSpPr>
            <p:spPr bwMode="auto">
              <a:xfrm>
                <a:off x="4679" y="1870"/>
                <a:ext cx="14" cy="75"/>
              </a:xfrm>
              <a:custGeom>
                <a:avLst/>
                <a:gdLst>
                  <a:gd name="T0" fmla="*/ 12 w 25"/>
                  <a:gd name="T1" fmla="*/ 129 h 129"/>
                  <a:gd name="T2" fmla="*/ 9 w 25"/>
                  <a:gd name="T3" fmla="*/ 25 h 129"/>
                  <a:gd name="T4" fmla="*/ 0 w 25"/>
                  <a:gd name="T5" fmla="*/ 25 h 129"/>
                  <a:gd name="T6" fmla="*/ 12 w 25"/>
                  <a:gd name="T7" fmla="*/ 0 h 129"/>
                  <a:gd name="T8" fmla="*/ 25 w 25"/>
                  <a:gd name="T9" fmla="*/ 24 h 129"/>
                  <a:gd name="T10" fmla="*/ 17 w 25"/>
                  <a:gd name="T11" fmla="*/ 24 h 129"/>
                  <a:gd name="T12" fmla="*/ 20 w 25"/>
                  <a:gd name="T13" fmla="*/ 129 h 129"/>
                  <a:gd name="T14" fmla="*/ 12 w 25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9">
                    <a:moveTo>
                      <a:pt x="12" y="129"/>
                    </a:moveTo>
                    <a:lnTo>
                      <a:pt x="9" y="25"/>
                    </a:lnTo>
                    <a:lnTo>
                      <a:pt x="0" y="25"/>
                    </a:lnTo>
                    <a:lnTo>
                      <a:pt x="12" y="0"/>
                    </a:lnTo>
                    <a:lnTo>
                      <a:pt x="25" y="24"/>
                    </a:lnTo>
                    <a:lnTo>
                      <a:pt x="17" y="24"/>
                    </a:lnTo>
                    <a:lnTo>
                      <a:pt x="20" y="129"/>
                    </a:lnTo>
                    <a:lnTo>
                      <a:pt x="12" y="12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8" name="Freeform 244"/>
              <p:cNvSpPr>
                <a:spLocks/>
              </p:cNvSpPr>
              <p:nvPr/>
            </p:nvSpPr>
            <p:spPr bwMode="auto">
              <a:xfrm>
                <a:off x="4743" y="1875"/>
                <a:ext cx="15" cy="70"/>
              </a:xfrm>
              <a:custGeom>
                <a:avLst/>
                <a:gdLst>
                  <a:gd name="T0" fmla="*/ 8 w 25"/>
                  <a:gd name="T1" fmla="*/ 121 h 121"/>
                  <a:gd name="T2" fmla="*/ 8 w 25"/>
                  <a:gd name="T3" fmla="*/ 25 h 121"/>
                  <a:gd name="T4" fmla="*/ 0 w 25"/>
                  <a:gd name="T5" fmla="*/ 25 h 121"/>
                  <a:gd name="T6" fmla="*/ 12 w 25"/>
                  <a:gd name="T7" fmla="*/ 0 h 121"/>
                  <a:gd name="T8" fmla="*/ 25 w 25"/>
                  <a:gd name="T9" fmla="*/ 25 h 121"/>
                  <a:gd name="T10" fmla="*/ 16 w 25"/>
                  <a:gd name="T11" fmla="*/ 25 h 121"/>
                  <a:gd name="T12" fmla="*/ 16 w 25"/>
                  <a:gd name="T13" fmla="*/ 121 h 121"/>
                  <a:gd name="T14" fmla="*/ 8 w 25"/>
                  <a:gd name="T15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1">
                    <a:moveTo>
                      <a:pt x="8" y="121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2" y="0"/>
                    </a:lnTo>
                    <a:lnTo>
                      <a:pt x="25" y="25"/>
                    </a:lnTo>
                    <a:lnTo>
                      <a:pt x="16" y="25"/>
                    </a:lnTo>
                    <a:lnTo>
                      <a:pt x="16" y="121"/>
                    </a:lnTo>
                    <a:lnTo>
                      <a:pt x="8" y="12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39" name="Freeform 245"/>
              <p:cNvSpPr>
                <a:spLocks/>
              </p:cNvSpPr>
              <p:nvPr/>
            </p:nvSpPr>
            <p:spPr bwMode="auto">
              <a:xfrm>
                <a:off x="4807" y="1881"/>
                <a:ext cx="14" cy="64"/>
              </a:xfrm>
              <a:custGeom>
                <a:avLst/>
                <a:gdLst>
                  <a:gd name="T0" fmla="*/ 5 w 25"/>
                  <a:gd name="T1" fmla="*/ 110 h 110"/>
                  <a:gd name="T2" fmla="*/ 9 w 25"/>
                  <a:gd name="T3" fmla="*/ 25 h 110"/>
                  <a:gd name="T4" fmla="*/ 0 w 25"/>
                  <a:gd name="T5" fmla="*/ 25 h 110"/>
                  <a:gd name="T6" fmla="*/ 14 w 25"/>
                  <a:gd name="T7" fmla="*/ 0 h 110"/>
                  <a:gd name="T8" fmla="*/ 25 w 25"/>
                  <a:gd name="T9" fmla="*/ 26 h 110"/>
                  <a:gd name="T10" fmla="*/ 17 w 25"/>
                  <a:gd name="T11" fmla="*/ 26 h 110"/>
                  <a:gd name="T12" fmla="*/ 13 w 25"/>
                  <a:gd name="T13" fmla="*/ 110 h 110"/>
                  <a:gd name="T14" fmla="*/ 5 w 25"/>
                  <a:gd name="T1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0">
                    <a:moveTo>
                      <a:pt x="5" y="110"/>
                    </a:moveTo>
                    <a:lnTo>
                      <a:pt x="9" y="25"/>
                    </a:lnTo>
                    <a:lnTo>
                      <a:pt x="0" y="25"/>
                    </a:lnTo>
                    <a:lnTo>
                      <a:pt x="14" y="0"/>
                    </a:lnTo>
                    <a:lnTo>
                      <a:pt x="25" y="26"/>
                    </a:lnTo>
                    <a:lnTo>
                      <a:pt x="17" y="26"/>
                    </a:lnTo>
                    <a:lnTo>
                      <a:pt x="13" y="110"/>
                    </a:lnTo>
                    <a:lnTo>
                      <a:pt x="5" y="11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0" name="Freeform 246"/>
              <p:cNvSpPr>
                <a:spLocks/>
              </p:cNvSpPr>
              <p:nvPr/>
            </p:nvSpPr>
            <p:spPr bwMode="auto">
              <a:xfrm>
                <a:off x="4871" y="1891"/>
                <a:ext cx="16" cy="54"/>
              </a:xfrm>
              <a:custGeom>
                <a:avLst/>
                <a:gdLst>
                  <a:gd name="T0" fmla="*/ 0 w 28"/>
                  <a:gd name="T1" fmla="*/ 92 h 94"/>
                  <a:gd name="T2" fmla="*/ 12 w 28"/>
                  <a:gd name="T3" fmla="*/ 24 h 94"/>
                  <a:gd name="T4" fmla="*/ 4 w 28"/>
                  <a:gd name="T5" fmla="*/ 23 h 94"/>
                  <a:gd name="T6" fmla="*/ 20 w 28"/>
                  <a:gd name="T7" fmla="*/ 0 h 94"/>
                  <a:gd name="T8" fmla="*/ 28 w 28"/>
                  <a:gd name="T9" fmla="*/ 27 h 94"/>
                  <a:gd name="T10" fmla="*/ 20 w 28"/>
                  <a:gd name="T11" fmla="*/ 26 h 94"/>
                  <a:gd name="T12" fmla="*/ 8 w 28"/>
                  <a:gd name="T13" fmla="*/ 94 h 94"/>
                  <a:gd name="T14" fmla="*/ 0 w 28"/>
                  <a:gd name="T15" fmla="*/ 9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94">
                    <a:moveTo>
                      <a:pt x="0" y="92"/>
                    </a:moveTo>
                    <a:lnTo>
                      <a:pt x="12" y="24"/>
                    </a:lnTo>
                    <a:lnTo>
                      <a:pt x="4" y="23"/>
                    </a:lnTo>
                    <a:lnTo>
                      <a:pt x="20" y="0"/>
                    </a:lnTo>
                    <a:lnTo>
                      <a:pt x="28" y="27"/>
                    </a:lnTo>
                    <a:lnTo>
                      <a:pt x="20" y="26"/>
                    </a:lnTo>
                    <a:lnTo>
                      <a:pt x="8" y="94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1" name="Freeform 247"/>
              <p:cNvSpPr>
                <a:spLocks/>
              </p:cNvSpPr>
              <p:nvPr/>
            </p:nvSpPr>
            <p:spPr bwMode="auto">
              <a:xfrm>
                <a:off x="4933" y="1891"/>
                <a:ext cx="18" cy="54"/>
              </a:xfrm>
              <a:custGeom>
                <a:avLst/>
                <a:gdLst>
                  <a:gd name="T0" fmla="*/ 0 w 31"/>
                  <a:gd name="T1" fmla="*/ 93 h 95"/>
                  <a:gd name="T2" fmla="*/ 15 w 31"/>
                  <a:gd name="T3" fmla="*/ 23 h 95"/>
                  <a:gd name="T4" fmla="*/ 7 w 31"/>
                  <a:gd name="T5" fmla="*/ 21 h 95"/>
                  <a:gd name="T6" fmla="*/ 24 w 31"/>
                  <a:gd name="T7" fmla="*/ 0 h 95"/>
                  <a:gd name="T8" fmla="*/ 31 w 31"/>
                  <a:gd name="T9" fmla="*/ 27 h 95"/>
                  <a:gd name="T10" fmla="*/ 23 w 31"/>
                  <a:gd name="T11" fmla="*/ 25 h 95"/>
                  <a:gd name="T12" fmla="*/ 8 w 31"/>
                  <a:gd name="T13" fmla="*/ 95 h 95"/>
                  <a:gd name="T14" fmla="*/ 0 w 31"/>
                  <a:gd name="T15" fmla="*/ 9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95">
                    <a:moveTo>
                      <a:pt x="0" y="93"/>
                    </a:moveTo>
                    <a:lnTo>
                      <a:pt x="15" y="23"/>
                    </a:lnTo>
                    <a:lnTo>
                      <a:pt x="7" y="21"/>
                    </a:lnTo>
                    <a:lnTo>
                      <a:pt x="24" y="0"/>
                    </a:lnTo>
                    <a:lnTo>
                      <a:pt x="31" y="27"/>
                    </a:lnTo>
                    <a:lnTo>
                      <a:pt x="23" y="25"/>
                    </a:lnTo>
                    <a:lnTo>
                      <a:pt x="8" y="95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2" name="Freeform 248"/>
              <p:cNvSpPr>
                <a:spLocks/>
              </p:cNvSpPr>
              <p:nvPr/>
            </p:nvSpPr>
            <p:spPr bwMode="auto">
              <a:xfrm>
                <a:off x="4995" y="1889"/>
                <a:ext cx="20" cy="56"/>
              </a:xfrm>
              <a:custGeom>
                <a:avLst/>
                <a:gdLst>
                  <a:gd name="T0" fmla="*/ 0 w 35"/>
                  <a:gd name="T1" fmla="*/ 95 h 97"/>
                  <a:gd name="T2" fmla="*/ 19 w 35"/>
                  <a:gd name="T3" fmla="*/ 23 h 97"/>
                  <a:gd name="T4" fmla="*/ 11 w 35"/>
                  <a:gd name="T5" fmla="*/ 21 h 97"/>
                  <a:gd name="T6" fmla="*/ 30 w 35"/>
                  <a:gd name="T7" fmla="*/ 0 h 97"/>
                  <a:gd name="T8" fmla="*/ 35 w 35"/>
                  <a:gd name="T9" fmla="*/ 28 h 97"/>
                  <a:gd name="T10" fmla="*/ 27 w 35"/>
                  <a:gd name="T11" fmla="*/ 26 h 97"/>
                  <a:gd name="T12" fmla="*/ 8 w 35"/>
                  <a:gd name="T13" fmla="*/ 97 h 97"/>
                  <a:gd name="T14" fmla="*/ 0 w 35"/>
                  <a:gd name="T15" fmla="*/ 9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97">
                    <a:moveTo>
                      <a:pt x="0" y="95"/>
                    </a:moveTo>
                    <a:lnTo>
                      <a:pt x="19" y="23"/>
                    </a:lnTo>
                    <a:lnTo>
                      <a:pt x="11" y="21"/>
                    </a:lnTo>
                    <a:lnTo>
                      <a:pt x="30" y="0"/>
                    </a:lnTo>
                    <a:lnTo>
                      <a:pt x="35" y="28"/>
                    </a:lnTo>
                    <a:lnTo>
                      <a:pt x="27" y="26"/>
                    </a:lnTo>
                    <a:lnTo>
                      <a:pt x="8" y="97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3" name="Freeform 249"/>
              <p:cNvSpPr>
                <a:spLocks/>
              </p:cNvSpPr>
              <p:nvPr/>
            </p:nvSpPr>
            <p:spPr bwMode="auto">
              <a:xfrm>
                <a:off x="5057" y="1891"/>
                <a:ext cx="23" cy="54"/>
              </a:xfrm>
              <a:custGeom>
                <a:avLst/>
                <a:gdLst>
                  <a:gd name="T0" fmla="*/ 0 w 40"/>
                  <a:gd name="T1" fmla="*/ 92 h 94"/>
                  <a:gd name="T2" fmla="*/ 24 w 40"/>
                  <a:gd name="T3" fmla="*/ 22 h 94"/>
                  <a:gd name="T4" fmla="*/ 16 w 40"/>
                  <a:gd name="T5" fmla="*/ 20 h 94"/>
                  <a:gd name="T6" fmla="*/ 36 w 40"/>
                  <a:gd name="T7" fmla="*/ 0 h 94"/>
                  <a:gd name="T8" fmla="*/ 40 w 40"/>
                  <a:gd name="T9" fmla="*/ 28 h 94"/>
                  <a:gd name="T10" fmla="*/ 32 w 40"/>
                  <a:gd name="T11" fmla="*/ 25 h 94"/>
                  <a:gd name="T12" fmla="*/ 8 w 40"/>
                  <a:gd name="T13" fmla="*/ 94 h 94"/>
                  <a:gd name="T14" fmla="*/ 0 w 40"/>
                  <a:gd name="T15" fmla="*/ 92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94">
                    <a:moveTo>
                      <a:pt x="0" y="92"/>
                    </a:moveTo>
                    <a:lnTo>
                      <a:pt x="24" y="22"/>
                    </a:lnTo>
                    <a:lnTo>
                      <a:pt x="16" y="20"/>
                    </a:lnTo>
                    <a:lnTo>
                      <a:pt x="36" y="0"/>
                    </a:lnTo>
                    <a:lnTo>
                      <a:pt x="40" y="28"/>
                    </a:lnTo>
                    <a:lnTo>
                      <a:pt x="32" y="25"/>
                    </a:lnTo>
                    <a:lnTo>
                      <a:pt x="8" y="94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4" name="Freeform 250"/>
              <p:cNvSpPr>
                <a:spLocks/>
              </p:cNvSpPr>
              <p:nvPr/>
            </p:nvSpPr>
            <p:spPr bwMode="auto">
              <a:xfrm>
                <a:off x="5119" y="1892"/>
                <a:ext cx="24" cy="54"/>
              </a:xfrm>
              <a:custGeom>
                <a:avLst/>
                <a:gdLst>
                  <a:gd name="T0" fmla="*/ 0 w 42"/>
                  <a:gd name="T1" fmla="*/ 89 h 93"/>
                  <a:gd name="T2" fmla="*/ 27 w 42"/>
                  <a:gd name="T3" fmla="*/ 22 h 93"/>
                  <a:gd name="T4" fmla="*/ 19 w 42"/>
                  <a:gd name="T5" fmla="*/ 19 h 93"/>
                  <a:gd name="T6" fmla="*/ 40 w 42"/>
                  <a:gd name="T7" fmla="*/ 0 h 93"/>
                  <a:gd name="T8" fmla="*/ 42 w 42"/>
                  <a:gd name="T9" fmla="*/ 28 h 93"/>
                  <a:gd name="T10" fmla="*/ 34 w 42"/>
                  <a:gd name="T11" fmla="*/ 25 h 93"/>
                  <a:gd name="T12" fmla="*/ 8 w 42"/>
                  <a:gd name="T13" fmla="*/ 93 h 93"/>
                  <a:gd name="T14" fmla="*/ 0 w 42"/>
                  <a:gd name="T15" fmla="*/ 8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93">
                    <a:moveTo>
                      <a:pt x="0" y="89"/>
                    </a:moveTo>
                    <a:lnTo>
                      <a:pt x="27" y="22"/>
                    </a:lnTo>
                    <a:lnTo>
                      <a:pt x="19" y="19"/>
                    </a:lnTo>
                    <a:lnTo>
                      <a:pt x="40" y="0"/>
                    </a:lnTo>
                    <a:lnTo>
                      <a:pt x="42" y="28"/>
                    </a:lnTo>
                    <a:lnTo>
                      <a:pt x="34" y="25"/>
                    </a:lnTo>
                    <a:lnTo>
                      <a:pt x="8" y="93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5" name="Freeform 251"/>
              <p:cNvSpPr>
                <a:spLocks/>
              </p:cNvSpPr>
              <p:nvPr/>
            </p:nvSpPr>
            <p:spPr bwMode="auto">
              <a:xfrm>
                <a:off x="5181" y="1894"/>
                <a:ext cx="27" cy="52"/>
              </a:xfrm>
              <a:custGeom>
                <a:avLst/>
                <a:gdLst>
                  <a:gd name="T0" fmla="*/ 0 w 46"/>
                  <a:gd name="T1" fmla="*/ 86 h 90"/>
                  <a:gd name="T2" fmla="*/ 31 w 46"/>
                  <a:gd name="T3" fmla="*/ 21 h 90"/>
                  <a:gd name="T4" fmla="*/ 23 w 46"/>
                  <a:gd name="T5" fmla="*/ 17 h 90"/>
                  <a:gd name="T6" fmla="*/ 45 w 46"/>
                  <a:gd name="T7" fmla="*/ 0 h 90"/>
                  <a:gd name="T8" fmla="*/ 46 w 46"/>
                  <a:gd name="T9" fmla="*/ 28 h 90"/>
                  <a:gd name="T10" fmla="*/ 38 w 46"/>
                  <a:gd name="T11" fmla="*/ 24 h 90"/>
                  <a:gd name="T12" fmla="*/ 8 w 46"/>
                  <a:gd name="T13" fmla="*/ 90 h 90"/>
                  <a:gd name="T14" fmla="*/ 0 w 46"/>
                  <a:gd name="T15" fmla="*/ 8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90">
                    <a:moveTo>
                      <a:pt x="0" y="86"/>
                    </a:moveTo>
                    <a:lnTo>
                      <a:pt x="31" y="21"/>
                    </a:lnTo>
                    <a:lnTo>
                      <a:pt x="23" y="17"/>
                    </a:lnTo>
                    <a:lnTo>
                      <a:pt x="45" y="0"/>
                    </a:lnTo>
                    <a:lnTo>
                      <a:pt x="46" y="28"/>
                    </a:lnTo>
                    <a:lnTo>
                      <a:pt x="38" y="24"/>
                    </a:lnTo>
                    <a:lnTo>
                      <a:pt x="8" y="9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6" name="Freeform 252"/>
              <p:cNvSpPr>
                <a:spLocks/>
              </p:cNvSpPr>
              <p:nvPr/>
            </p:nvSpPr>
            <p:spPr bwMode="auto">
              <a:xfrm>
                <a:off x="5243" y="1895"/>
                <a:ext cx="29" cy="51"/>
              </a:xfrm>
              <a:custGeom>
                <a:avLst/>
                <a:gdLst>
                  <a:gd name="T0" fmla="*/ 0 w 50"/>
                  <a:gd name="T1" fmla="*/ 85 h 89"/>
                  <a:gd name="T2" fmla="*/ 35 w 50"/>
                  <a:gd name="T3" fmla="*/ 21 h 89"/>
                  <a:gd name="T4" fmla="*/ 27 w 50"/>
                  <a:gd name="T5" fmla="*/ 17 h 89"/>
                  <a:gd name="T6" fmla="*/ 50 w 50"/>
                  <a:gd name="T7" fmla="*/ 0 h 89"/>
                  <a:gd name="T8" fmla="*/ 49 w 50"/>
                  <a:gd name="T9" fmla="*/ 28 h 89"/>
                  <a:gd name="T10" fmla="*/ 42 w 50"/>
                  <a:gd name="T11" fmla="*/ 24 h 89"/>
                  <a:gd name="T12" fmla="*/ 8 w 50"/>
                  <a:gd name="T13" fmla="*/ 89 h 89"/>
                  <a:gd name="T14" fmla="*/ 0 w 50"/>
                  <a:gd name="T15" fmla="*/ 8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89">
                    <a:moveTo>
                      <a:pt x="0" y="85"/>
                    </a:moveTo>
                    <a:lnTo>
                      <a:pt x="35" y="21"/>
                    </a:lnTo>
                    <a:lnTo>
                      <a:pt x="27" y="17"/>
                    </a:lnTo>
                    <a:lnTo>
                      <a:pt x="50" y="0"/>
                    </a:lnTo>
                    <a:lnTo>
                      <a:pt x="49" y="28"/>
                    </a:lnTo>
                    <a:lnTo>
                      <a:pt x="42" y="24"/>
                    </a:lnTo>
                    <a:lnTo>
                      <a:pt x="8" y="89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7" name="Freeform 253"/>
              <p:cNvSpPr>
                <a:spLocks/>
              </p:cNvSpPr>
              <p:nvPr/>
            </p:nvSpPr>
            <p:spPr bwMode="auto">
              <a:xfrm>
                <a:off x="5305" y="1895"/>
                <a:ext cx="32" cy="51"/>
              </a:xfrm>
              <a:custGeom>
                <a:avLst/>
                <a:gdLst>
                  <a:gd name="T0" fmla="*/ 0 w 55"/>
                  <a:gd name="T1" fmla="*/ 85 h 89"/>
                  <a:gd name="T2" fmla="*/ 39 w 55"/>
                  <a:gd name="T3" fmla="*/ 20 h 89"/>
                  <a:gd name="T4" fmla="*/ 32 w 55"/>
                  <a:gd name="T5" fmla="*/ 15 h 89"/>
                  <a:gd name="T6" fmla="*/ 55 w 55"/>
                  <a:gd name="T7" fmla="*/ 0 h 89"/>
                  <a:gd name="T8" fmla="*/ 53 w 55"/>
                  <a:gd name="T9" fmla="*/ 28 h 89"/>
                  <a:gd name="T10" fmla="*/ 46 w 55"/>
                  <a:gd name="T11" fmla="*/ 24 h 89"/>
                  <a:gd name="T12" fmla="*/ 8 w 55"/>
                  <a:gd name="T13" fmla="*/ 89 h 89"/>
                  <a:gd name="T14" fmla="*/ 0 w 55"/>
                  <a:gd name="T15" fmla="*/ 8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89">
                    <a:moveTo>
                      <a:pt x="0" y="85"/>
                    </a:moveTo>
                    <a:lnTo>
                      <a:pt x="39" y="20"/>
                    </a:lnTo>
                    <a:lnTo>
                      <a:pt x="32" y="15"/>
                    </a:lnTo>
                    <a:lnTo>
                      <a:pt x="55" y="0"/>
                    </a:lnTo>
                    <a:lnTo>
                      <a:pt x="53" y="28"/>
                    </a:lnTo>
                    <a:lnTo>
                      <a:pt x="46" y="24"/>
                    </a:lnTo>
                    <a:lnTo>
                      <a:pt x="8" y="89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8" name="Freeform 254"/>
              <p:cNvSpPr>
                <a:spLocks/>
              </p:cNvSpPr>
              <p:nvPr/>
            </p:nvSpPr>
            <p:spPr bwMode="auto">
              <a:xfrm>
                <a:off x="5367" y="1894"/>
                <a:ext cx="34" cy="52"/>
              </a:xfrm>
              <a:custGeom>
                <a:avLst/>
                <a:gdLst>
                  <a:gd name="T0" fmla="*/ 0 w 59"/>
                  <a:gd name="T1" fmla="*/ 86 h 90"/>
                  <a:gd name="T2" fmla="*/ 43 w 59"/>
                  <a:gd name="T3" fmla="*/ 19 h 90"/>
                  <a:gd name="T4" fmla="*/ 35 w 59"/>
                  <a:gd name="T5" fmla="*/ 14 h 90"/>
                  <a:gd name="T6" fmla="*/ 59 w 59"/>
                  <a:gd name="T7" fmla="*/ 0 h 90"/>
                  <a:gd name="T8" fmla="*/ 57 w 59"/>
                  <a:gd name="T9" fmla="*/ 28 h 90"/>
                  <a:gd name="T10" fmla="*/ 50 w 59"/>
                  <a:gd name="T11" fmla="*/ 23 h 90"/>
                  <a:gd name="T12" fmla="*/ 8 w 59"/>
                  <a:gd name="T13" fmla="*/ 90 h 90"/>
                  <a:gd name="T14" fmla="*/ 0 w 59"/>
                  <a:gd name="T15" fmla="*/ 8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90">
                    <a:moveTo>
                      <a:pt x="0" y="86"/>
                    </a:moveTo>
                    <a:lnTo>
                      <a:pt x="43" y="19"/>
                    </a:lnTo>
                    <a:lnTo>
                      <a:pt x="35" y="14"/>
                    </a:lnTo>
                    <a:lnTo>
                      <a:pt x="59" y="0"/>
                    </a:lnTo>
                    <a:lnTo>
                      <a:pt x="57" y="28"/>
                    </a:lnTo>
                    <a:lnTo>
                      <a:pt x="50" y="23"/>
                    </a:lnTo>
                    <a:lnTo>
                      <a:pt x="8" y="9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49" name="Freeform 255"/>
              <p:cNvSpPr>
                <a:spLocks/>
              </p:cNvSpPr>
              <p:nvPr/>
            </p:nvSpPr>
            <p:spPr bwMode="auto">
              <a:xfrm>
                <a:off x="5429" y="1894"/>
                <a:ext cx="35" cy="52"/>
              </a:xfrm>
              <a:custGeom>
                <a:avLst/>
                <a:gdLst>
                  <a:gd name="T0" fmla="*/ 0 w 61"/>
                  <a:gd name="T1" fmla="*/ 86 h 90"/>
                  <a:gd name="T2" fmla="*/ 44 w 61"/>
                  <a:gd name="T3" fmla="*/ 19 h 90"/>
                  <a:gd name="T4" fmla="*/ 37 w 61"/>
                  <a:gd name="T5" fmla="*/ 14 h 90"/>
                  <a:gd name="T6" fmla="*/ 61 w 61"/>
                  <a:gd name="T7" fmla="*/ 0 h 90"/>
                  <a:gd name="T8" fmla="*/ 58 w 61"/>
                  <a:gd name="T9" fmla="*/ 28 h 90"/>
                  <a:gd name="T10" fmla="*/ 51 w 61"/>
                  <a:gd name="T11" fmla="*/ 23 h 90"/>
                  <a:gd name="T12" fmla="*/ 8 w 61"/>
                  <a:gd name="T13" fmla="*/ 90 h 90"/>
                  <a:gd name="T14" fmla="*/ 0 w 61"/>
                  <a:gd name="T15" fmla="*/ 8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90">
                    <a:moveTo>
                      <a:pt x="0" y="86"/>
                    </a:moveTo>
                    <a:lnTo>
                      <a:pt x="44" y="19"/>
                    </a:lnTo>
                    <a:lnTo>
                      <a:pt x="37" y="14"/>
                    </a:lnTo>
                    <a:lnTo>
                      <a:pt x="61" y="0"/>
                    </a:lnTo>
                    <a:lnTo>
                      <a:pt x="58" y="28"/>
                    </a:lnTo>
                    <a:lnTo>
                      <a:pt x="51" y="23"/>
                    </a:lnTo>
                    <a:lnTo>
                      <a:pt x="8" y="9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0" name="Freeform 256"/>
              <p:cNvSpPr>
                <a:spLocks/>
              </p:cNvSpPr>
              <p:nvPr/>
            </p:nvSpPr>
            <p:spPr bwMode="auto">
              <a:xfrm>
                <a:off x="5491" y="1891"/>
                <a:ext cx="35" cy="55"/>
              </a:xfrm>
              <a:custGeom>
                <a:avLst/>
                <a:gdLst>
                  <a:gd name="T0" fmla="*/ 0 w 62"/>
                  <a:gd name="T1" fmla="*/ 91 h 95"/>
                  <a:gd name="T2" fmla="*/ 45 w 62"/>
                  <a:gd name="T3" fmla="*/ 19 h 95"/>
                  <a:gd name="T4" fmla="*/ 38 w 62"/>
                  <a:gd name="T5" fmla="*/ 15 h 95"/>
                  <a:gd name="T6" fmla="*/ 62 w 62"/>
                  <a:gd name="T7" fmla="*/ 0 h 95"/>
                  <a:gd name="T8" fmla="*/ 59 w 62"/>
                  <a:gd name="T9" fmla="*/ 28 h 95"/>
                  <a:gd name="T10" fmla="*/ 52 w 62"/>
                  <a:gd name="T11" fmla="*/ 24 h 95"/>
                  <a:gd name="T12" fmla="*/ 8 w 62"/>
                  <a:gd name="T13" fmla="*/ 95 h 95"/>
                  <a:gd name="T14" fmla="*/ 0 w 62"/>
                  <a:gd name="T15" fmla="*/ 9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95">
                    <a:moveTo>
                      <a:pt x="0" y="91"/>
                    </a:moveTo>
                    <a:lnTo>
                      <a:pt x="45" y="19"/>
                    </a:lnTo>
                    <a:lnTo>
                      <a:pt x="38" y="15"/>
                    </a:lnTo>
                    <a:lnTo>
                      <a:pt x="62" y="0"/>
                    </a:lnTo>
                    <a:lnTo>
                      <a:pt x="59" y="28"/>
                    </a:lnTo>
                    <a:lnTo>
                      <a:pt x="52" y="24"/>
                    </a:lnTo>
                    <a:lnTo>
                      <a:pt x="8" y="95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1" name="Freeform 257"/>
              <p:cNvSpPr>
                <a:spLocks/>
              </p:cNvSpPr>
              <p:nvPr/>
            </p:nvSpPr>
            <p:spPr bwMode="auto">
              <a:xfrm>
                <a:off x="5553" y="1891"/>
                <a:ext cx="35" cy="55"/>
              </a:xfrm>
              <a:custGeom>
                <a:avLst/>
                <a:gdLst>
                  <a:gd name="T0" fmla="*/ 0 w 61"/>
                  <a:gd name="T1" fmla="*/ 92 h 96"/>
                  <a:gd name="T2" fmla="*/ 44 w 61"/>
                  <a:gd name="T3" fmla="*/ 19 h 96"/>
                  <a:gd name="T4" fmla="*/ 37 w 61"/>
                  <a:gd name="T5" fmla="*/ 15 h 96"/>
                  <a:gd name="T6" fmla="*/ 61 w 61"/>
                  <a:gd name="T7" fmla="*/ 0 h 96"/>
                  <a:gd name="T8" fmla="*/ 59 w 61"/>
                  <a:gd name="T9" fmla="*/ 27 h 96"/>
                  <a:gd name="T10" fmla="*/ 51 w 61"/>
                  <a:gd name="T11" fmla="*/ 23 h 96"/>
                  <a:gd name="T12" fmla="*/ 8 w 61"/>
                  <a:gd name="T13" fmla="*/ 96 h 96"/>
                  <a:gd name="T14" fmla="*/ 0 w 61"/>
                  <a:gd name="T15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96">
                    <a:moveTo>
                      <a:pt x="0" y="92"/>
                    </a:moveTo>
                    <a:lnTo>
                      <a:pt x="44" y="19"/>
                    </a:lnTo>
                    <a:lnTo>
                      <a:pt x="37" y="15"/>
                    </a:lnTo>
                    <a:lnTo>
                      <a:pt x="61" y="0"/>
                    </a:lnTo>
                    <a:lnTo>
                      <a:pt x="59" y="27"/>
                    </a:lnTo>
                    <a:lnTo>
                      <a:pt x="51" y="23"/>
                    </a:lnTo>
                    <a:lnTo>
                      <a:pt x="8" y="96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2" name="Freeform 258"/>
              <p:cNvSpPr>
                <a:spLocks/>
              </p:cNvSpPr>
              <p:nvPr/>
            </p:nvSpPr>
            <p:spPr bwMode="auto">
              <a:xfrm>
                <a:off x="5615" y="1888"/>
                <a:ext cx="33" cy="58"/>
              </a:xfrm>
              <a:custGeom>
                <a:avLst/>
                <a:gdLst>
                  <a:gd name="T0" fmla="*/ 0 w 58"/>
                  <a:gd name="T1" fmla="*/ 97 h 101"/>
                  <a:gd name="T2" fmla="*/ 43 w 58"/>
                  <a:gd name="T3" fmla="*/ 20 h 101"/>
                  <a:gd name="T4" fmla="*/ 35 w 58"/>
                  <a:gd name="T5" fmla="*/ 16 h 101"/>
                  <a:gd name="T6" fmla="*/ 58 w 58"/>
                  <a:gd name="T7" fmla="*/ 0 h 101"/>
                  <a:gd name="T8" fmla="*/ 57 w 58"/>
                  <a:gd name="T9" fmla="*/ 28 h 101"/>
                  <a:gd name="T10" fmla="*/ 50 w 58"/>
                  <a:gd name="T11" fmla="*/ 24 h 101"/>
                  <a:gd name="T12" fmla="*/ 8 w 58"/>
                  <a:gd name="T13" fmla="*/ 101 h 101"/>
                  <a:gd name="T14" fmla="*/ 0 w 58"/>
                  <a:gd name="T15" fmla="*/ 9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101">
                    <a:moveTo>
                      <a:pt x="0" y="97"/>
                    </a:moveTo>
                    <a:lnTo>
                      <a:pt x="43" y="20"/>
                    </a:lnTo>
                    <a:lnTo>
                      <a:pt x="35" y="16"/>
                    </a:lnTo>
                    <a:lnTo>
                      <a:pt x="58" y="0"/>
                    </a:lnTo>
                    <a:lnTo>
                      <a:pt x="57" y="28"/>
                    </a:lnTo>
                    <a:lnTo>
                      <a:pt x="50" y="24"/>
                    </a:lnTo>
                    <a:lnTo>
                      <a:pt x="8" y="101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3" name="Freeform 259"/>
              <p:cNvSpPr>
                <a:spLocks/>
              </p:cNvSpPr>
              <p:nvPr/>
            </p:nvSpPr>
            <p:spPr bwMode="auto">
              <a:xfrm>
                <a:off x="5677" y="1885"/>
                <a:ext cx="29" cy="61"/>
              </a:xfrm>
              <a:custGeom>
                <a:avLst/>
                <a:gdLst>
                  <a:gd name="T0" fmla="*/ 0 w 51"/>
                  <a:gd name="T1" fmla="*/ 101 h 105"/>
                  <a:gd name="T2" fmla="*/ 36 w 51"/>
                  <a:gd name="T3" fmla="*/ 21 h 105"/>
                  <a:gd name="T4" fmla="*/ 28 w 51"/>
                  <a:gd name="T5" fmla="*/ 18 h 105"/>
                  <a:gd name="T6" fmla="*/ 50 w 51"/>
                  <a:gd name="T7" fmla="*/ 0 h 105"/>
                  <a:gd name="T8" fmla="*/ 51 w 51"/>
                  <a:gd name="T9" fmla="*/ 28 h 105"/>
                  <a:gd name="T10" fmla="*/ 44 w 51"/>
                  <a:gd name="T11" fmla="*/ 24 h 105"/>
                  <a:gd name="T12" fmla="*/ 8 w 51"/>
                  <a:gd name="T13" fmla="*/ 105 h 105"/>
                  <a:gd name="T14" fmla="*/ 0 w 51"/>
                  <a:gd name="T15" fmla="*/ 10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105">
                    <a:moveTo>
                      <a:pt x="0" y="101"/>
                    </a:moveTo>
                    <a:lnTo>
                      <a:pt x="36" y="21"/>
                    </a:lnTo>
                    <a:lnTo>
                      <a:pt x="28" y="18"/>
                    </a:lnTo>
                    <a:lnTo>
                      <a:pt x="50" y="0"/>
                    </a:lnTo>
                    <a:lnTo>
                      <a:pt x="51" y="28"/>
                    </a:lnTo>
                    <a:lnTo>
                      <a:pt x="44" y="24"/>
                    </a:lnTo>
                    <a:lnTo>
                      <a:pt x="8" y="105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4" name="Freeform 260"/>
              <p:cNvSpPr>
                <a:spLocks/>
              </p:cNvSpPr>
              <p:nvPr/>
            </p:nvSpPr>
            <p:spPr bwMode="auto">
              <a:xfrm>
                <a:off x="5739" y="1885"/>
                <a:ext cx="25" cy="60"/>
              </a:xfrm>
              <a:custGeom>
                <a:avLst/>
                <a:gdLst>
                  <a:gd name="T0" fmla="*/ 0 w 45"/>
                  <a:gd name="T1" fmla="*/ 103 h 105"/>
                  <a:gd name="T2" fmla="*/ 30 w 45"/>
                  <a:gd name="T3" fmla="*/ 22 h 105"/>
                  <a:gd name="T4" fmla="*/ 22 w 45"/>
                  <a:gd name="T5" fmla="*/ 19 h 105"/>
                  <a:gd name="T6" fmla="*/ 42 w 45"/>
                  <a:gd name="T7" fmla="*/ 0 h 105"/>
                  <a:gd name="T8" fmla="*/ 45 w 45"/>
                  <a:gd name="T9" fmla="*/ 27 h 105"/>
                  <a:gd name="T10" fmla="*/ 37 w 45"/>
                  <a:gd name="T11" fmla="*/ 25 h 105"/>
                  <a:gd name="T12" fmla="*/ 8 w 45"/>
                  <a:gd name="T13" fmla="*/ 105 h 105"/>
                  <a:gd name="T14" fmla="*/ 0 w 45"/>
                  <a:gd name="T15" fmla="*/ 10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05">
                    <a:moveTo>
                      <a:pt x="0" y="103"/>
                    </a:moveTo>
                    <a:lnTo>
                      <a:pt x="30" y="22"/>
                    </a:lnTo>
                    <a:lnTo>
                      <a:pt x="22" y="19"/>
                    </a:lnTo>
                    <a:lnTo>
                      <a:pt x="42" y="0"/>
                    </a:lnTo>
                    <a:lnTo>
                      <a:pt x="45" y="27"/>
                    </a:lnTo>
                    <a:lnTo>
                      <a:pt x="37" y="25"/>
                    </a:lnTo>
                    <a:lnTo>
                      <a:pt x="8" y="105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5" name="Freeform 261"/>
              <p:cNvSpPr>
                <a:spLocks/>
              </p:cNvSpPr>
              <p:nvPr/>
            </p:nvSpPr>
            <p:spPr bwMode="auto">
              <a:xfrm>
                <a:off x="5801" y="1882"/>
                <a:ext cx="21" cy="63"/>
              </a:xfrm>
              <a:custGeom>
                <a:avLst/>
                <a:gdLst>
                  <a:gd name="T0" fmla="*/ 0 w 38"/>
                  <a:gd name="T1" fmla="*/ 108 h 110"/>
                  <a:gd name="T2" fmla="*/ 22 w 38"/>
                  <a:gd name="T3" fmla="*/ 23 h 110"/>
                  <a:gd name="T4" fmla="*/ 14 w 38"/>
                  <a:gd name="T5" fmla="*/ 21 h 110"/>
                  <a:gd name="T6" fmla="*/ 32 w 38"/>
                  <a:gd name="T7" fmla="*/ 0 h 110"/>
                  <a:gd name="T8" fmla="*/ 38 w 38"/>
                  <a:gd name="T9" fmla="*/ 27 h 110"/>
                  <a:gd name="T10" fmla="*/ 30 w 38"/>
                  <a:gd name="T11" fmla="*/ 25 h 110"/>
                  <a:gd name="T12" fmla="*/ 8 w 38"/>
                  <a:gd name="T13" fmla="*/ 110 h 110"/>
                  <a:gd name="T14" fmla="*/ 0 w 38"/>
                  <a:gd name="T15" fmla="*/ 10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10">
                    <a:moveTo>
                      <a:pt x="0" y="108"/>
                    </a:moveTo>
                    <a:lnTo>
                      <a:pt x="22" y="23"/>
                    </a:lnTo>
                    <a:lnTo>
                      <a:pt x="14" y="21"/>
                    </a:lnTo>
                    <a:lnTo>
                      <a:pt x="32" y="0"/>
                    </a:lnTo>
                    <a:lnTo>
                      <a:pt x="38" y="27"/>
                    </a:lnTo>
                    <a:lnTo>
                      <a:pt x="30" y="25"/>
                    </a:lnTo>
                    <a:lnTo>
                      <a:pt x="8" y="11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6" name="Freeform 262"/>
              <p:cNvSpPr>
                <a:spLocks/>
              </p:cNvSpPr>
              <p:nvPr/>
            </p:nvSpPr>
            <p:spPr bwMode="auto">
              <a:xfrm>
                <a:off x="5862" y="1881"/>
                <a:ext cx="21" cy="64"/>
              </a:xfrm>
              <a:custGeom>
                <a:avLst/>
                <a:gdLst>
                  <a:gd name="T0" fmla="*/ 0 w 35"/>
                  <a:gd name="T1" fmla="*/ 109 h 111"/>
                  <a:gd name="T2" fmla="*/ 18 w 35"/>
                  <a:gd name="T3" fmla="*/ 23 h 111"/>
                  <a:gd name="T4" fmla="*/ 10 w 35"/>
                  <a:gd name="T5" fmla="*/ 21 h 111"/>
                  <a:gd name="T6" fmla="*/ 28 w 35"/>
                  <a:gd name="T7" fmla="*/ 0 h 111"/>
                  <a:gd name="T8" fmla="*/ 35 w 35"/>
                  <a:gd name="T9" fmla="*/ 27 h 111"/>
                  <a:gd name="T10" fmla="*/ 26 w 35"/>
                  <a:gd name="T11" fmla="*/ 25 h 111"/>
                  <a:gd name="T12" fmla="*/ 8 w 35"/>
                  <a:gd name="T13" fmla="*/ 111 h 111"/>
                  <a:gd name="T14" fmla="*/ 0 w 35"/>
                  <a:gd name="T15" fmla="*/ 10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11">
                    <a:moveTo>
                      <a:pt x="0" y="109"/>
                    </a:moveTo>
                    <a:lnTo>
                      <a:pt x="18" y="23"/>
                    </a:lnTo>
                    <a:lnTo>
                      <a:pt x="10" y="21"/>
                    </a:lnTo>
                    <a:lnTo>
                      <a:pt x="28" y="0"/>
                    </a:lnTo>
                    <a:lnTo>
                      <a:pt x="35" y="27"/>
                    </a:lnTo>
                    <a:lnTo>
                      <a:pt x="26" y="25"/>
                    </a:lnTo>
                    <a:lnTo>
                      <a:pt x="8" y="111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7" name="Freeform 263"/>
              <p:cNvSpPr>
                <a:spLocks/>
              </p:cNvSpPr>
              <p:nvPr/>
            </p:nvSpPr>
            <p:spPr bwMode="auto">
              <a:xfrm>
                <a:off x="5924" y="1877"/>
                <a:ext cx="18" cy="68"/>
              </a:xfrm>
              <a:custGeom>
                <a:avLst/>
                <a:gdLst>
                  <a:gd name="T0" fmla="*/ 0 w 30"/>
                  <a:gd name="T1" fmla="*/ 116 h 118"/>
                  <a:gd name="T2" fmla="*/ 14 w 30"/>
                  <a:gd name="T3" fmla="*/ 24 h 118"/>
                  <a:gd name="T4" fmla="*/ 6 w 30"/>
                  <a:gd name="T5" fmla="*/ 23 h 118"/>
                  <a:gd name="T6" fmla="*/ 22 w 30"/>
                  <a:gd name="T7" fmla="*/ 0 h 118"/>
                  <a:gd name="T8" fmla="*/ 30 w 30"/>
                  <a:gd name="T9" fmla="*/ 26 h 118"/>
                  <a:gd name="T10" fmla="*/ 22 w 30"/>
                  <a:gd name="T11" fmla="*/ 25 h 118"/>
                  <a:gd name="T12" fmla="*/ 8 w 30"/>
                  <a:gd name="T13" fmla="*/ 118 h 118"/>
                  <a:gd name="T14" fmla="*/ 0 w 30"/>
                  <a:gd name="T15" fmla="*/ 11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18">
                    <a:moveTo>
                      <a:pt x="0" y="116"/>
                    </a:moveTo>
                    <a:lnTo>
                      <a:pt x="14" y="24"/>
                    </a:lnTo>
                    <a:lnTo>
                      <a:pt x="6" y="23"/>
                    </a:lnTo>
                    <a:lnTo>
                      <a:pt x="22" y="0"/>
                    </a:lnTo>
                    <a:lnTo>
                      <a:pt x="30" y="26"/>
                    </a:lnTo>
                    <a:lnTo>
                      <a:pt x="22" y="25"/>
                    </a:lnTo>
                    <a:lnTo>
                      <a:pt x="8" y="11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8" name="Freeform 264"/>
              <p:cNvSpPr>
                <a:spLocks/>
              </p:cNvSpPr>
              <p:nvPr/>
            </p:nvSpPr>
            <p:spPr bwMode="auto">
              <a:xfrm>
                <a:off x="5986" y="1877"/>
                <a:ext cx="17" cy="68"/>
              </a:xfrm>
              <a:custGeom>
                <a:avLst/>
                <a:gdLst>
                  <a:gd name="T0" fmla="*/ 0 w 28"/>
                  <a:gd name="T1" fmla="*/ 117 h 119"/>
                  <a:gd name="T2" fmla="*/ 12 w 28"/>
                  <a:gd name="T3" fmla="*/ 25 h 119"/>
                  <a:gd name="T4" fmla="*/ 4 w 28"/>
                  <a:gd name="T5" fmla="*/ 23 h 119"/>
                  <a:gd name="T6" fmla="*/ 19 w 28"/>
                  <a:gd name="T7" fmla="*/ 0 h 119"/>
                  <a:gd name="T8" fmla="*/ 28 w 28"/>
                  <a:gd name="T9" fmla="*/ 27 h 119"/>
                  <a:gd name="T10" fmla="*/ 20 w 28"/>
                  <a:gd name="T11" fmla="*/ 26 h 119"/>
                  <a:gd name="T12" fmla="*/ 8 w 28"/>
                  <a:gd name="T13" fmla="*/ 119 h 119"/>
                  <a:gd name="T14" fmla="*/ 0 w 28"/>
                  <a:gd name="T15" fmla="*/ 11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19">
                    <a:moveTo>
                      <a:pt x="0" y="117"/>
                    </a:moveTo>
                    <a:lnTo>
                      <a:pt x="12" y="25"/>
                    </a:lnTo>
                    <a:lnTo>
                      <a:pt x="4" y="23"/>
                    </a:lnTo>
                    <a:lnTo>
                      <a:pt x="19" y="0"/>
                    </a:lnTo>
                    <a:lnTo>
                      <a:pt x="28" y="27"/>
                    </a:lnTo>
                    <a:lnTo>
                      <a:pt x="20" y="26"/>
                    </a:lnTo>
                    <a:lnTo>
                      <a:pt x="8" y="119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59" name="Freeform 265"/>
              <p:cNvSpPr>
                <a:spLocks/>
              </p:cNvSpPr>
              <p:nvPr/>
            </p:nvSpPr>
            <p:spPr bwMode="auto">
              <a:xfrm>
                <a:off x="6048" y="1874"/>
                <a:ext cx="15" cy="71"/>
              </a:xfrm>
              <a:custGeom>
                <a:avLst/>
                <a:gdLst>
                  <a:gd name="T0" fmla="*/ 0 w 26"/>
                  <a:gd name="T1" fmla="*/ 123 h 123"/>
                  <a:gd name="T2" fmla="*/ 9 w 26"/>
                  <a:gd name="T3" fmla="*/ 24 h 123"/>
                  <a:gd name="T4" fmla="*/ 1 w 26"/>
                  <a:gd name="T5" fmla="*/ 23 h 123"/>
                  <a:gd name="T6" fmla="*/ 16 w 26"/>
                  <a:gd name="T7" fmla="*/ 0 h 123"/>
                  <a:gd name="T8" fmla="*/ 26 w 26"/>
                  <a:gd name="T9" fmla="*/ 26 h 123"/>
                  <a:gd name="T10" fmla="*/ 17 w 26"/>
                  <a:gd name="T11" fmla="*/ 25 h 123"/>
                  <a:gd name="T12" fmla="*/ 8 w 26"/>
                  <a:gd name="T13" fmla="*/ 123 h 123"/>
                  <a:gd name="T14" fmla="*/ 0 w 26"/>
                  <a:gd name="T15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23">
                    <a:moveTo>
                      <a:pt x="0" y="123"/>
                    </a:moveTo>
                    <a:lnTo>
                      <a:pt x="9" y="24"/>
                    </a:lnTo>
                    <a:lnTo>
                      <a:pt x="1" y="23"/>
                    </a:lnTo>
                    <a:lnTo>
                      <a:pt x="16" y="0"/>
                    </a:lnTo>
                    <a:lnTo>
                      <a:pt x="26" y="26"/>
                    </a:lnTo>
                    <a:lnTo>
                      <a:pt x="17" y="25"/>
                    </a:lnTo>
                    <a:lnTo>
                      <a:pt x="8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0" name="Freeform 266"/>
              <p:cNvSpPr>
                <a:spLocks/>
              </p:cNvSpPr>
              <p:nvPr/>
            </p:nvSpPr>
            <p:spPr bwMode="auto">
              <a:xfrm>
                <a:off x="4493" y="1804"/>
                <a:ext cx="14" cy="79"/>
              </a:xfrm>
              <a:custGeom>
                <a:avLst/>
                <a:gdLst>
                  <a:gd name="T0" fmla="*/ 13 w 25"/>
                  <a:gd name="T1" fmla="*/ 137 h 137"/>
                  <a:gd name="T2" fmla="*/ 8 w 25"/>
                  <a:gd name="T3" fmla="*/ 25 h 137"/>
                  <a:gd name="T4" fmla="*/ 0 w 25"/>
                  <a:gd name="T5" fmla="*/ 25 h 137"/>
                  <a:gd name="T6" fmla="*/ 11 w 25"/>
                  <a:gd name="T7" fmla="*/ 0 h 137"/>
                  <a:gd name="T8" fmla="*/ 25 w 25"/>
                  <a:gd name="T9" fmla="*/ 24 h 137"/>
                  <a:gd name="T10" fmla="*/ 16 w 25"/>
                  <a:gd name="T11" fmla="*/ 24 h 137"/>
                  <a:gd name="T12" fmla="*/ 21 w 25"/>
                  <a:gd name="T13" fmla="*/ 137 h 137"/>
                  <a:gd name="T14" fmla="*/ 13 w 25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7">
                    <a:moveTo>
                      <a:pt x="13" y="137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6" y="24"/>
                    </a:lnTo>
                    <a:lnTo>
                      <a:pt x="21" y="137"/>
                    </a:lnTo>
                    <a:lnTo>
                      <a:pt x="13" y="13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1" name="Freeform 267"/>
              <p:cNvSpPr>
                <a:spLocks/>
              </p:cNvSpPr>
              <p:nvPr/>
            </p:nvSpPr>
            <p:spPr bwMode="auto">
              <a:xfrm>
                <a:off x="4555" y="1805"/>
                <a:ext cx="15" cy="78"/>
              </a:xfrm>
              <a:custGeom>
                <a:avLst/>
                <a:gdLst>
                  <a:gd name="T0" fmla="*/ 12 w 25"/>
                  <a:gd name="T1" fmla="*/ 135 h 135"/>
                  <a:gd name="T2" fmla="*/ 8 w 25"/>
                  <a:gd name="T3" fmla="*/ 25 h 135"/>
                  <a:gd name="T4" fmla="*/ 0 w 25"/>
                  <a:gd name="T5" fmla="*/ 25 h 135"/>
                  <a:gd name="T6" fmla="*/ 12 w 25"/>
                  <a:gd name="T7" fmla="*/ 0 h 135"/>
                  <a:gd name="T8" fmla="*/ 25 w 25"/>
                  <a:gd name="T9" fmla="*/ 24 h 135"/>
                  <a:gd name="T10" fmla="*/ 17 w 25"/>
                  <a:gd name="T11" fmla="*/ 25 h 135"/>
                  <a:gd name="T12" fmla="*/ 20 w 25"/>
                  <a:gd name="T13" fmla="*/ 135 h 135"/>
                  <a:gd name="T14" fmla="*/ 12 w 25"/>
                  <a:gd name="T1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5">
                    <a:moveTo>
                      <a:pt x="12" y="135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2" y="0"/>
                    </a:lnTo>
                    <a:lnTo>
                      <a:pt x="25" y="24"/>
                    </a:lnTo>
                    <a:lnTo>
                      <a:pt x="17" y="25"/>
                    </a:lnTo>
                    <a:lnTo>
                      <a:pt x="20" y="135"/>
                    </a:lnTo>
                    <a:lnTo>
                      <a:pt x="12" y="13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2" name="Freeform 268"/>
              <p:cNvSpPr>
                <a:spLocks/>
              </p:cNvSpPr>
              <p:nvPr/>
            </p:nvSpPr>
            <p:spPr bwMode="auto">
              <a:xfrm>
                <a:off x="4617" y="1802"/>
                <a:ext cx="15" cy="81"/>
              </a:xfrm>
              <a:custGeom>
                <a:avLst/>
                <a:gdLst>
                  <a:gd name="T0" fmla="*/ 12 w 25"/>
                  <a:gd name="T1" fmla="*/ 140 h 140"/>
                  <a:gd name="T2" fmla="*/ 8 w 25"/>
                  <a:gd name="T3" fmla="*/ 25 h 140"/>
                  <a:gd name="T4" fmla="*/ 0 w 25"/>
                  <a:gd name="T5" fmla="*/ 26 h 140"/>
                  <a:gd name="T6" fmla="*/ 11 w 25"/>
                  <a:gd name="T7" fmla="*/ 0 h 140"/>
                  <a:gd name="T8" fmla="*/ 25 w 25"/>
                  <a:gd name="T9" fmla="*/ 25 h 140"/>
                  <a:gd name="T10" fmla="*/ 16 w 25"/>
                  <a:gd name="T11" fmla="*/ 25 h 140"/>
                  <a:gd name="T12" fmla="*/ 20 w 25"/>
                  <a:gd name="T13" fmla="*/ 140 h 140"/>
                  <a:gd name="T14" fmla="*/ 12 w 25"/>
                  <a:gd name="T15" fmla="*/ 14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40">
                    <a:moveTo>
                      <a:pt x="12" y="140"/>
                    </a:moveTo>
                    <a:lnTo>
                      <a:pt x="8" y="25"/>
                    </a:lnTo>
                    <a:lnTo>
                      <a:pt x="0" y="26"/>
                    </a:lnTo>
                    <a:lnTo>
                      <a:pt x="11" y="0"/>
                    </a:lnTo>
                    <a:lnTo>
                      <a:pt x="25" y="25"/>
                    </a:lnTo>
                    <a:lnTo>
                      <a:pt x="16" y="25"/>
                    </a:lnTo>
                    <a:lnTo>
                      <a:pt x="20" y="140"/>
                    </a:lnTo>
                    <a:lnTo>
                      <a:pt x="12" y="14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3" name="Freeform 269"/>
              <p:cNvSpPr>
                <a:spLocks/>
              </p:cNvSpPr>
              <p:nvPr/>
            </p:nvSpPr>
            <p:spPr bwMode="auto">
              <a:xfrm>
                <a:off x="4682" y="1811"/>
                <a:ext cx="14" cy="72"/>
              </a:xfrm>
              <a:custGeom>
                <a:avLst/>
                <a:gdLst>
                  <a:gd name="T0" fmla="*/ 7 w 25"/>
                  <a:gd name="T1" fmla="*/ 125 h 125"/>
                  <a:gd name="T2" fmla="*/ 8 w 25"/>
                  <a:gd name="T3" fmla="*/ 25 h 125"/>
                  <a:gd name="T4" fmla="*/ 0 w 25"/>
                  <a:gd name="T5" fmla="*/ 25 h 125"/>
                  <a:gd name="T6" fmla="*/ 13 w 25"/>
                  <a:gd name="T7" fmla="*/ 0 h 125"/>
                  <a:gd name="T8" fmla="*/ 25 w 25"/>
                  <a:gd name="T9" fmla="*/ 25 h 125"/>
                  <a:gd name="T10" fmla="*/ 16 w 25"/>
                  <a:gd name="T11" fmla="*/ 25 h 125"/>
                  <a:gd name="T12" fmla="*/ 15 w 25"/>
                  <a:gd name="T13" fmla="*/ 125 h 125"/>
                  <a:gd name="T14" fmla="*/ 7 w 25"/>
                  <a:gd name="T1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5">
                    <a:moveTo>
                      <a:pt x="7" y="125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16" y="25"/>
                    </a:lnTo>
                    <a:lnTo>
                      <a:pt x="15" y="125"/>
                    </a:lnTo>
                    <a:lnTo>
                      <a:pt x="7" y="12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4" name="Freeform 270"/>
              <p:cNvSpPr>
                <a:spLocks/>
              </p:cNvSpPr>
              <p:nvPr/>
            </p:nvSpPr>
            <p:spPr bwMode="auto">
              <a:xfrm>
                <a:off x="4745" y="1818"/>
                <a:ext cx="14" cy="65"/>
              </a:xfrm>
              <a:custGeom>
                <a:avLst/>
                <a:gdLst>
                  <a:gd name="T0" fmla="*/ 5 w 25"/>
                  <a:gd name="T1" fmla="*/ 113 h 113"/>
                  <a:gd name="T2" fmla="*/ 8 w 25"/>
                  <a:gd name="T3" fmla="*/ 25 h 113"/>
                  <a:gd name="T4" fmla="*/ 0 w 25"/>
                  <a:gd name="T5" fmla="*/ 25 h 113"/>
                  <a:gd name="T6" fmla="*/ 14 w 25"/>
                  <a:gd name="T7" fmla="*/ 0 h 113"/>
                  <a:gd name="T8" fmla="*/ 25 w 25"/>
                  <a:gd name="T9" fmla="*/ 26 h 113"/>
                  <a:gd name="T10" fmla="*/ 17 w 25"/>
                  <a:gd name="T11" fmla="*/ 26 h 113"/>
                  <a:gd name="T12" fmla="*/ 13 w 25"/>
                  <a:gd name="T13" fmla="*/ 113 h 113"/>
                  <a:gd name="T14" fmla="*/ 5 w 25"/>
                  <a:gd name="T15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3">
                    <a:moveTo>
                      <a:pt x="5" y="113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4" y="0"/>
                    </a:lnTo>
                    <a:lnTo>
                      <a:pt x="25" y="26"/>
                    </a:lnTo>
                    <a:lnTo>
                      <a:pt x="17" y="26"/>
                    </a:lnTo>
                    <a:lnTo>
                      <a:pt x="13" y="113"/>
                    </a:lnTo>
                    <a:lnTo>
                      <a:pt x="5" y="11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5" name="Freeform 271"/>
              <p:cNvSpPr>
                <a:spLocks/>
              </p:cNvSpPr>
              <p:nvPr/>
            </p:nvSpPr>
            <p:spPr bwMode="auto">
              <a:xfrm>
                <a:off x="4809" y="1828"/>
                <a:ext cx="16" cy="55"/>
              </a:xfrm>
              <a:custGeom>
                <a:avLst/>
                <a:gdLst>
                  <a:gd name="T0" fmla="*/ 0 w 28"/>
                  <a:gd name="T1" fmla="*/ 94 h 96"/>
                  <a:gd name="T2" fmla="*/ 12 w 28"/>
                  <a:gd name="T3" fmla="*/ 24 h 96"/>
                  <a:gd name="T4" fmla="*/ 3 w 28"/>
                  <a:gd name="T5" fmla="*/ 23 h 96"/>
                  <a:gd name="T6" fmla="*/ 20 w 28"/>
                  <a:gd name="T7" fmla="*/ 0 h 96"/>
                  <a:gd name="T8" fmla="*/ 28 w 28"/>
                  <a:gd name="T9" fmla="*/ 27 h 96"/>
                  <a:gd name="T10" fmla="*/ 20 w 28"/>
                  <a:gd name="T11" fmla="*/ 26 h 96"/>
                  <a:gd name="T12" fmla="*/ 8 w 28"/>
                  <a:gd name="T13" fmla="*/ 96 h 96"/>
                  <a:gd name="T14" fmla="*/ 0 w 28"/>
                  <a:gd name="T15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96">
                    <a:moveTo>
                      <a:pt x="0" y="94"/>
                    </a:moveTo>
                    <a:lnTo>
                      <a:pt x="12" y="24"/>
                    </a:lnTo>
                    <a:lnTo>
                      <a:pt x="3" y="23"/>
                    </a:lnTo>
                    <a:lnTo>
                      <a:pt x="20" y="0"/>
                    </a:lnTo>
                    <a:lnTo>
                      <a:pt x="28" y="27"/>
                    </a:lnTo>
                    <a:lnTo>
                      <a:pt x="20" y="26"/>
                    </a:lnTo>
                    <a:lnTo>
                      <a:pt x="8" y="96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6" name="Freeform 272"/>
              <p:cNvSpPr>
                <a:spLocks/>
              </p:cNvSpPr>
              <p:nvPr/>
            </p:nvSpPr>
            <p:spPr bwMode="auto">
              <a:xfrm>
                <a:off x="4871" y="1830"/>
                <a:ext cx="19" cy="53"/>
              </a:xfrm>
              <a:custGeom>
                <a:avLst/>
                <a:gdLst>
                  <a:gd name="T0" fmla="*/ 0 w 32"/>
                  <a:gd name="T1" fmla="*/ 91 h 93"/>
                  <a:gd name="T2" fmla="*/ 16 w 32"/>
                  <a:gd name="T3" fmla="*/ 23 h 93"/>
                  <a:gd name="T4" fmla="*/ 8 w 32"/>
                  <a:gd name="T5" fmla="*/ 21 h 93"/>
                  <a:gd name="T6" fmla="*/ 25 w 32"/>
                  <a:gd name="T7" fmla="*/ 0 h 93"/>
                  <a:gd name="T8" fmla="*/ 32 w 32"/>
                  <a:gd name="T9" fmla="*/ 27 h 93"/>
                  <a:gd name="T10" fmla="*/ 24 w 32"/>
                  <a:gd name="T11" fmla="*/ 25 h 93"/>
                  <a:gd name="T12" fmla="*/ 8 w 32"/>
                  <a:gd name="T13" fmla="*/ 93 h 93"/>
                  <a:gd name="T14" fmla="*/ 0 w 32"/>
                  <a:gd name="T15" fmla="*/ 9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93">
                    <a:moveTo>
                      <a:pt x="0" y="91"/>
                    </a:moveTo>
                    <a:lnTo>
                      <a:pt x="16" y="23"/>
                    </a:lnTo>
                    <a:lnTo>
                      <a:pt x="8" y="21"/>
                    </a:lnTo>
                    <a:lnTo>
                      <a:pt x="25" y="0"/>
                    </a:lnTo>
                    <a:lnTo>
                      <a:pt x="32" y="27"/>
                    </a:lnTo>
                    <a:lnTo>
                      <a:pt x="24" y="25"/>
                    </a:lnTo>
                    <a:lnTo>
                      <a:pt x="8" y="93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7" name="Freeform 273"/>
              <p:cNvSpPr>
                <a:spLocks/>
              </p:cNvSpPr>
              <p:nvPr/>
            </p:nvSpPr>
            <p:spPr bwMode="auto">
              <a:xfrm>
                <a:off x="4933" y="1828"/>
                <a:ext cx="22" cy="55"/>
              </a:xfrm>
              <a:custGeom>
                <a:avLst/>
                <a:gdLst>
                  <a:gd name="T0" fmla="*/ 0 w 37"/>
                  <a:gd name="T1" fmla="*/ 93 h 95"/>
                  <a:gd name="T2" fmla="*/ 21 w 37"/>
                  <a:gd name="T3" fmla="*/ 23 h 95"/>
                  <a:gd name="T4" fmla="*/ 13 w 37"/>
                  <a:gd name="T5" fmla="*/ 21 h 95"/>
                  <a:gd name="T6" fmla="*/ 32 w 37"/>
                  <a:gd name="T7" fmla="*/ 0 h 95"/>
                  <a:gd name="T8" fmla="*/ 37 w 37"/>
                  <a:gd name="T9" fmla="*/ 28 h 95"/>
                  <a:gd name="T10" fmla="*/ 29 w 37"/>
                  <a:gd name="T11" fmla="*/ 25 h 95"/>
                  <a:gd name="T12" fmla="*/ 8 w 37"/>
                  <a:gd name="T13" fmla="*/ 95 h 95"/>
                  <a:gd name="T14" fmla="*/ 0 w 37"/>
                  <a:gd name="T15" fmla="*/ 93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5">
                    <a:moveTo>
                      <a:pt x="0" y="93"/>
                    </a:moveTo>
                    <a:lnTo>
                      <a:pt x="21" y="23"/>
                    </a:lnTo>
                    <a:lnTo>
                      <a:pt x="13" y="21"/>
                    </a:lnTo>
                    <a:lnTo>
                      <a:pt x="32" y="0"/>
                    </a:lnTo>
                    <a:lnTo>
                      <a:pt x="37" y="28"/>
                    </a:lnTo>
                    <a:lnTo>
                      <a:pt x="29" y="25"/>
                    </a:lnTo>
                    <a:lnTo>
                      <a:pt x="8" y="95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8" name="Freeform 274"/>
              <p:cNvSpPr>
                <a:spLocks/>
              </p:cNvSpPr>
              <p:nvPr/>
            </p:nvSpPr>
            <p:spPr bwMode="auto">
              <a:xfrm>
                <a:off x="4995" y="1830"/>
                <a:ext cx="23" cy="53"/>
              </a:xfrm>
              <a:custGeom>
                <a:avLst/>
                <a:gdLst>
                  <a:gd name="T0" fmla="*/ 0 w 40"/>
                  <a:gd name="T1" fmla="*/ 90 h 92"/>
                  <a:gd name="T2" fmla="*/ 24 w 40"/>
                  <a:gd name="T3" fmla="*/ 22 h 92"/>
                  <a:gd name="T4" fmla="*/ 16 w 40"/>
                  <a:gd name="T5" fmla="*/ 19 h 92"/>
                  <a:gd name="T6" fmla="*/ 37 w 40"/>
                  <a:gd name="T7" fmla="*/ 0 h 92"/>
                  <a:gd name="T8" fmla="*/ 40 w 40"/>
                  <a:gd name="T9" fmla="*/ 28 h 92"/>
                  <a:gd name="T10" fmla="*/ 32 w 40"/>
                  <a:gd name="T11" fmla="*/ 25 h 92"/>
                  <a:gd name="T12" fmla="*/ 8 w 40"/>
                  <a:gd name="T13" fmla="*/ 92 h 92"/>
                  <a:gd name="T14" fmla="*/ 0 w 40"/>
                  <a:gd name="T15" fmla="*/ 9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92">
                    <a:moveTo>
                      <a:pt x="0" y="90"/>
                    </a:moveTo>
                    <a:lnTo>
                      <a:pt x="24" y="22"/>
                    </a:lnTo>
                    <a:lnTo>
                      <a:pt x="16" y="19"/>
                    </a:lnTo>
                    <a:lnTo>
                      <a:pt x="37" y="0"/>
                    </a:lnTo>
                    <a:lnTo>
                      <a:pt x="40" y="28"/>
                    </a:lnTo>
                    <a:lnTo>
                      <a:pt x="32" y="25"/>
                    </a:lnTo>
                    <a:lnTo>
                      <a:pt x="8" y="92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69" name="Freeform 275"/>
              <p:cNvSpPr>
                <a:spLocks/>
              </p:cNvSpPr>
              <p:nvPr/>
            </p:nvSpPr>
            <p:spPr bwMode="auto">
              <a:xfrm>
                <a:off x="5057" y="1831"/>
                <a:ext cx="26" cy="53"/>
              </a:xfrm>
              <a:custGeom>
                <a:avLst/>
                <a:gdLst>
                  <a:gd name="T0" fmla="*/ 0 w 44"/>
                  <a:gd name="T1" fmla="*/ 87 h 91"/>
                  <a:gd name="T2" fmla="*/ 29 w 44"/>
                  <a:gd name="T3" fmla="*/ 21 h 91"/>
                  <a:gd name="T4" fmla="*/ 21 w 44"/>
                  <a:gd name="T5" fmla="*/ 18 h 91"/>
                  <a:gd name="T6" fmla="*/ 42 w 44"/>
                  <a:gd name="T7" fmla="*/ 0 h 91"/>
                  <a:gd name="T8" fmla="*/ 44 w 44"/>
                  <a:gd name="T9" fmla="*/ 28 h 91"/>
                  <a:gd name="T10" fmla="*/ 36 w 44"/>
                  <a:gd name="T11" fmla="*/ 25 h 91"/>
                  <a:gd name="T12" fmla="*/ 8 w 44"/>
                  <a:gd name="T13" fmla="*/ 91 h 91"/>
                  <a:gd name="T14" fmla="*/ 0 w 44"/>
                  <a:gd name="T15" fmla="*/ 8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91">
                    <a:moveTo>
                      <a:pt x="0" y="87"/>
                    </a:moveTo>
                    <a:lnTo>
                      <a:pt x="29" y="21"/>
                    </a:lnTo>
                    <a:lnTo>
                      <a:pt x="21" y="18"/>
                    </a:lnTo>
                    <a:lnTo>
                      <a:pt x="42" y="0"/>
                    </a:lnTo>
                    <a:lnTo>
                      <a:pt x="44" y="28"/>
                    </a:lnTo>
                    <a:lnTo>
                      <a:pt x="36" y="25"/>
                    </a:lnTo>
                    <a:lnTo>
                      <a:pt x="8" y="91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0" name="Freeform 276"/>
              <p:cNvSpPr>
                <a:spLocks/>
              </p:cNvSpPr>
              <p:nvPr/>
            </p:nvSpPr>
            <p:spPr bwMode="auto">
              <a:xfrm>
                <a:off x="5119" y="1834"/>
                <a:ext cx="27" cy="50"/>
              </a:xfrm>
              <a:custGeom>
                <a:avLst/>
                <a:gdLst>
                  <a:gd name="T0" fmla="*/ 0 w 46"/>
                  <a:gd name="T1" fmla="*/ 82 h 86"/>
                  <a:gd name="T2" fmla="*/ 31 w 46"/>
                  <a:gd name="T3" fmla="*/ 20 h 86"/>
                  <a:gd name="T4" fmla="*/ 24 w 46"/>
                  <a:gd name="T5" fmla="*/ 16 h 86"/>
                  <a:gd name="T6" fmla="*/ 46 w 46"/>
                  <a:gd name="T7" fmla="*/ 0 h 86"/>
                  <a:gd name="T8" fmla="*/ 46 w 46"/>
                  <a:gd name="T9" fmla="*/ 28 h 86"/>
                  <a:gd name="T10" fmla="*/ 39 w 46"/>
                  <a:gd name="T11" fmla="*/ 24 h 86"/>
                  <a:gd name="T12" fmla="*/ 8 w 46"/>
                  <a:gd name="T13" fmla="*/ 86 h 86"/>
                  <a:gd name="T14" fmla="*/ 0 w 46"/>
                  <a:gd name="T15" fmla="*/ 8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86">
                    <a:moveTo>
                      <a:pt x="0" y="82"/>
                    </a:moveTo>
                    <a:lnTo>
                      <a:pt x="31" y="20"/>
                    </a:lnTo>
                    <a:lnTo>
                      <a:pt x="24" y="16"/>
                    </a:lnTo>
                    <a:lnTo>
                      <a:pt x="46" y="0"/>
                    </a:lnTo>
                    <a:lnTo>
                      <a:pt x="46" y="28"/>
                    </a:lnTo>
                    <a:lnTo>
                      <a:pt x="39" y="24"/>
                    </a:lnTo>
                    <a:lnTo>
                      <a:pt x="8" y="86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1" name="Freeform 277"/>
              <p:cNvSpPr>
                <a:spLocks/>
              </p:cNvSpPr>
              <p:nvPr/>
            </p:nvSpPr>
            <p:spPr bwMode="auto">
              <a:xfrm>
                <a:off x="5181" y="1833"/>
                <a:ext cx="34" cy="51"/>
              </a:xfrm>
              <a:custGeom>
                <a:avLst/>
                <a:gdLst>
                  <a:gd name="T0" fmla="*/ 0 w 58"/>
                  <a:gd name="T1" fmla="*/ 85 h 89"/>
                  <a:gd name="T2" fmla="*/ 41 w 58"/>
                  <a:gd name="T3" fmla="*/ 19 h 89"/>
                  <a:gd name="T4" fmla="*/ 34 w 58"/>
                  <a:gd name="T5" fmla="*/ 15 h 89"/>
                  <a:gd name="T6" fmla="*/ 58 w 58"/>
                  <a:gd name="T7" fmla="*/ 0 h 89"/>
                  <a:gd name="T8" fmla="*/ 55 w 58"/>
                  <a:gd name="T9" fmla="*/ 28 h 89"/>
                  <a:gd name="T10" fmla="*/ 48 w 58"/>
                  <a:gd name="T11" fmla="*/ 24 h 89"/>
                  <a:gd name="T12" fmla="*/ 8 w 58"/>
                  <a:gd name="T13" fmla="*/ 89 h 89"/>
                  <a:gd name="T14" fmla="*/ 0 w 58"/>
                  <a:gd name="T15" fmla="*/ 8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89">
                    <a:moveTo>
                      <a:pt x="0" y="85"/>
                    </a:moveTo>
                    <a:lnTo>
                      <a:pt x="41" y="19"/>
                    </a:lnTo>
                    <a:lnTo>
                      <a:pt x="34" y="15"/>
                    </a:lnTo>
                    <a:lnTo>
                      <a:pt x="58" y="0"/>
                    </a:lnTo>
                    <a:lnTo>
                      <a:pt x="55" y="28"/>
                    </a:lnTo>
                    <a:lnTo>
                      <a:pt x="48" y="24"/>
                    </a:lnTo>
                    <a:lnTo>
                      <a:pt x="8" y="89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2" name="Freeform 278"/>
              <p:cNvSpPr>
                <a:spLocks/>
              </p:cNvSpPr>
              <p:nvPr/>
            </p:nvSpPr>
            <p:spPr bwMode="auto">
              <a:xfrm>
                <a:off x="5243" y="1835"/>
                <a:ext cx="34" cy="49"/>
              </a:xfrm>
              <a:custGeom>
                <a:avLst/>
                <a:gdLst>
                  <a:gd name="T0" fmla="*/ 0 w 58"/>
                  <a:gd name="T1" fmla="*/ 81 h 85"/>
                  <a:gd name="T2" fmla="*/ 41 w 58"/>
                  <a:gd name="T3" fmla="*/ 18 h 85"/>
                  <a:gd name="T4" fmla="*/ 34 w 58"/>
                  <a:gd name="T5" fmla="*/ 14 h 85"/>
                  <a:gd name="T6" fmla="*/ 58 w 58"/>
                  <a:gd name="T7" fmla="*/ 0 h 85"/>
                  <a:gd name="T8" fmla="*/ 55 w 58"/>
                  <a:gd name="T9" fmla="*/ 27 h 85"/>
                  <a:gd name="T10" fmla="*/ 48 w 58"/>
                  <a:gd name="T11" fmla="*/ 23 h 85"/>
                  <a:gd name="T12" fmla="*/ 8 w 58"/>
                  <a:gd name="T13" fmla="*/ 85 h 85"/>
                  <a:gd name="T14" fmla="*/ 0 w 58"/>
                  <a:gd name="T15" fmla="*/ 8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85">
                    <a:moveTo>
                      <a:pt x="0" y="81"/>
                    </a:moveTo>
                    <a:lnTo>
                      <a:pt x="41" y="18"/>
                    </a:lnTo>
                    <a:lnTo>
                      <a:pt x="34" y="14"/>
                    </a:lnTo>
                    <a:lnTo>
                      <a:pt x="58" y="0"/>
                    </a:lnTo>
                    <a:lnTo>
                      <a:pt x="55" y="27"/>
                    </a:lnTo>
                    <a:lnTo>
                      <a:pt x="48" y="23"/>
                    </a:lnTo>
                    <a:lnTo>
                      <a:pt x="8" y="8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3" name="Freeform 279"/>
              <p:cNvSpPr>
                <a:spLocks/>
              </p:cNvSpPr>
              <p:nvPr/>
            </p:nvSpPr>
            <p:spPr bwMode="auto">
              <a:xfrm>
                <a:off x="5306" y="1835"/>
                <a:ext cx="33" cy="49"/>
              </a:xfrm>
              <a:custGeom>
                <a:avLst/>
                <a:gdLst>
                  <a:gd name="T0" fmla="*/ 0 w 58"/>
                  <a:gd name="T1" fmla="*/ 81 h 85"/>
                  <a:gd name="T2" fmla="*/ 41 w 58"/>
                  <a:gd name="T3" fmla="*/ 19 h 85"/>
                  <a:gd name="T4" fmla="*/ 34 w 58"/>
                  <a:gd name="T5" fmla="*/ 14 h 85"/>
                  <a:gd name="T6" fmla="*/ 58 w 58"/>
                  <a:gd name="T7" fmla="*/ 0 h 85"/>
                  <a:gd name="T8" fmla="*/ 55 w 58"/>
                  <a:gd name="T9" fmla="*/ 28 h 85"/>
                  <a:gd name="T10" fmla="*/ 48 w 58"/>
                  <a:gd name="T11" fmla="*/ 23 h 85"/>
                  <a:gd name="T12" fmla="*/ 6 w 58"/>
                  <a:gd name="T13" fmla="*/ 85 h 85"/>
                  <a:gd name="T14" fmla="*/ 0 w 58"/>
                  <a:gd name="T15" fmla="*/ 8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85">
                    <a:moveTo>
                      <a:pt x="0" y="81"/>
                    </a:moveTo>
                    <a:lnTo>
                      <a:pt x="41" y="19"/>
                    </a:lnTo>
                    <a:lnTo>
                      <a:pt x="34" y="14"/>
                    </a:lnTo>
                    <a:lnTo>
                      <a:pt x="58" y="0"/>
                    </a:lnTo>
                    <a:lnTo>
                      <a:pt x="55" y="28"/>
                    </a:lnTo>
                    <a:lnTo>
                      <a:pt x="48" y="23"/>
                    </a:lnTo>
                    <a:lnTo>
                      <a:pt x="6" y="8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4" name="Freeform 280"/>
              <p:cNvSpPr>
                <a:spLocks/>
              </p:cNvSpPr>
              <p:nvPr/>
            </p:nvSpPr>
            <p:spPr bwMode="auto">
              <a:xfrm>
                <a:off x="5368" y="1835"/>
                <a:ext cx="38" cy="49"/>
              </a:xfrm>
              <a:custGeom>
                <a:avLst/>
                <a:gdLst>
                  <a:gd name="T0" fmla="*/ 0 w 67"/>
                  <a:gd name="T1" fmla="*/ 80 h 86"/>
                  <a:gd name="T2" fmla="*/ 48 w 67"/>
                  <a:gd name="T3" fmla="*/ 17 h 86"/>
                  <a:gd name="T4" fmla="*/ 42 w 67"/>
                  <a:gd name="T5" fmla="*/ 12 h 86"/>
                  <a:gd name="T6" fmla="*/ 67 w 67"/>
                  <a:gd name="T7" fmla="*/ 0 h 86"/>
                  <a:gd name="T8" fmla="*/ 61 w 67"/>
                  <a:gd name="T9" fmla="*/ 27 h 86"/>
                  <a:gd name="T10" fmla="*/ 55 w 67"/>
                  <a:gd name="T11" fmla="*/ 22 h 86"/>
                  <a:gd name="T12" fmla="*/ 6 w 67"/>
                  <a:gd name="T13" fmla="*/ 86 h 86"/>
                  <a:gd name="T14" fmla="*/ 0 w 67"/>
                  <a:gd name="T15" fmla="*/ 8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6">
                    <a:moveTo>
                      <a:pt x="0" y="80"/>
                    </a:moveTo>
                    <a:lnTo>
                      <a:pt x="48" y="17"/>
                    </a:lnTo>
                    <a:lnTo>
                      <a:pt x="42" y="12"/>
                    </a:lnTo>
                    <a:lnTo>
                      <a:pt x="67" y="0"/>
                    </a:lnTo>
                    <a:lnTo>
                      <a:pt x="61" y="27"/>
                    </a:lnTo>
                    <a:lnTo>
                      <a:pt x="55" y="22"/>
                    </a:lnTo>
                    <a:lnTo>
                      <a:pt x="6" y="8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5" name="Freeform 281"/>
              <p:cNvSpPr>
                <a:spLocks/>
              </p:cNvSpPr>
              <p:nvPr/>
            </p:nvSpPr>
            <p:spPr bwMode="auto">
              <a:xfrm>
                <a:off x="5429" y="1834"/>
                <a:ext cx="39" cy="50"/>
              </a:xfrm>
              <a:custGeom>
                <a:avLst/>
                <a:gdLst>
                  <a:gd name="T0" fmla="*/ 0 w 68"/>
                  <a:gd name="T1" fmla="*/ 82 h 88"/>
                  <a:gd name="T2" fmla="*/ 49 w 68"/>
                  <a:gd name="T3" fmla="*/ 17 h 88"/>
                  <a:gd name="T4" fmla="*/ 43 w 68"/>
                  <a:gd name="T5" fmla="*/ 12 h 88"/>
                  <a:gd name="T6" fmla="*/ 68 w 68"/>
                  <a:gd name="T7" fmla="*/ 0 h 88"/>
                  <a:gd name="T8" fmla="*/ 63 w 68"/>
                  <a:gd name="T9" fmla="*/ 27 h 88"/>
                  <a:gd name="T10" fmla="*/ 56 w 68"/>
                  <a:gd name="T11" fmla="*/ 22 h 88"/>
                  <a:gd name="T12" fmla="*/ 6 w 68"/>
                  <a:gd name="T13" fmla="*/ 88 h 88"/>
                  <a:gd name="T14" fmla="*/ 0 w 68"/>
                  <a:gd name="T15" fmla="*/ 8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88">
                    <a:moveTo>
                      <a:pt x="0" y="82"/>
                    </a:moveTo>
                    <a:lnTo>
                      <a:pt x="49" y="17"/>
                    </a:lnTo>
                    <a:lnTo>
                      <a:pt x="43" y="12"/>
                    </a:lnTo>
                    <a:lnTo>
                      <a:pt x="68" y="0"/>
                    </a:lnTo>
                    <a:lnTo>
                      <a:pt x="63" y="27"/>
                    </a:lnTo>
                    <a:lnTo>
                      <a:pt x="56" y="22"/>
                    </a:lnTo>
                    <a:lnTo>
                      <a:pt x="6" y="88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6" name="Freeform 282"/>
              <p:cNvSpPr>
                <a:spLocks/>
              </p:cNvSpPr>
              <p:nvPr/>
            </p:nvSpPr>
            <p:spPr bwMode="auto">
              <a:xfrm>
                <a:off x="5491" y="1834"/>
                <a:ext cx="39" cy="50"/>
              </a:xfrm>
              <a:custGeom>
                <a:avLst/>
                <a:gdLst>
                  <a:gd name="T0" fmla="*/ 0 w 68"/>
                  <a:gd name="T1" fmla="*/ 82 h 88"/>
                  <a:gd name="T2" fmla="*/ 49 w 68"/>
                  <a:gd name="T3" fmla="*/ 17 h 88"/>
                  <a:gd name="T4" fmla="*/ 43 w 68"/>
                  <a:gd name="T5" fmla="*/ 12 h 88"/>
                  <a:gd name="T6" fmla="*/ 68 w 68"/>
                  <a:gd name="T7" fmla="*/ 0 h 88"/>
                  <a:gd name="T8" fmla="*/ 62 w 68"/>
                  <a:gd name="T9" fmla="*/ 27 h 88"/>
                  <a:gd name="T10" fmla="*/ 56 w 68"/>
                  <a:gd name="T11" fmla="*/ 22 h 88"/>
                  <a:gd name="T12" fmla="*/ 6 w 68"/>
                  <a:gd name="T13" fmla="*/ 88 h 88"/>
                  <a:gd name="T14" fmla="*/ 0 w 68"/>
                  <a:gd name="T15" fmla="*/ 8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88">
                    <a:moveTo>
                      <a:pt x="0" y="82"/>
                    </a:moveTo>
                    <a:lnTo>
                      <a:pt x="49" y="17"/>
                    </a:lnTo>
                    <a:lnTo>
                      <a:pt x="43" y="12"/>
                    </a:lnTo>
                    <a:lnTo>
                      <a:pt x="68" y="0"/>
                    </a:lnTo>
                    <a:lnTo>
                      <a:pt x="62" y="27"/>
                    </a:lnTo>
                    <a:lnTo>
                      <a:pt x="56" y="22"/>
                    </a:lnTo>
                    <a:lnTo>
                      <a:pt x="6" y="88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7" name="Freeform 283"/>
              <p:cNvSpPr>
                <a:spLocks/>
              </p:cNvSpPr>
              <p:nvPr/>
            </p:nvSpPr>
            <p:spPr bwMode="auto">
              <a:xfrm>
                <a:off x="5553" y="1830"/>
                <a:ext cx="40" cy="54"/>
              </a:xfrm>
              <a:custGeom>
                <a:avLst/>
                <a:gdLst>
                  <a:gd name="T0" fmla="*/ 0 w 69"/>
                  <a:gd name="T1" fmla="*/ 90 h 94"/>
                  <a:gd name="T2" fmla="*/ 51 w 69"/>
                  <a:gd name="T3" fmla="*/ 18 h 94"/>
                  <a:gd name="T4" fmla="*/ 45 w 69"/>
                  <a:gd name="T5" fmla="*/ 13 h 94"/>
                  <a:gd name="T6" fmla="*/ 69 w 69"/>
                  <a:gd name="T7" fmla="*/ 0 h 94"/>
                  <a:gd name="T8" fmla="*/ 65 w 69"/>
                  <a:gd name="T9" fmla="*/ 27 h 94"/>
                  <a:gd name="T10" fmla="*/ 58 w 69"/>
                  <a:gd name="T11" fmla="*/ 22 h 94"/>
                  <a:gd name="T12" fmla="*/ 6 w 69"/>
                  <a:gd name="T13" fmla="*/ 94 h 94"/>
                  <a:gd name="T14" fmla="*/ 0 w 69"/>
                  <a:gd name="T15" fmla="*/ 9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94">
                    <a:moveTo>
                      <a:pt x="0" y="90"/>
                    </a:moveTo>
                    <a:lnTo>
                      <a:pt x="51" y="18"/>
                    </a:lnTo>
                    <a:lnTo>
                      <a:pt x="45" y="13"/>
                    </a:lnTo>
                    <a:lnTo>
                      <a:pt x="69" y="0"/>
                    </a:lnTo>
                    <a:lnTo>
                      <a:pt x="65" y="27"/>
                    </a:lnTo>
                    <a:lnTo>
                      <a:pt x="58" y="22"/>
                    </a:lnTo>
                    <a:lnTo>
                      <a:pt x="6" y="94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8" name="Freeform 284"/>
              <p:cNvSpPr>
                <a:spLocks/>
              </p:cNvSpPr>
              <p:nvPr/>
            </p:nvSpPr>
            <p:spPr bwMode="auto">
              <a:xfrm>
                <a:off x="5615" y="1827"/>
                <a:ext cx="39" cy="57"/>
              </a:xfrm>
              <a:custGeom>
                <a:avLst/>
                <a:gdLst>
                  <a:gd name="T0" fmla="*/ 0 w 67"/>
                  <a:gd name="T1" fmla="*/ 94 h 98"/>
                  <a:gd name="T2" fmla="*/ 49 w 67"/>
                  <a:gd name="T3" fmla="*/ 18 h 98"/>
                  <a:gd name="T4" fmla="*/ 42 w 67"/>
                  <a:gd name="T5" fmla="*/ 14 h 98"/>
                  <a:gd name="T6" fmla="*/ 67 w 67"/>
                  <a:gd name="T7" fmla="*/ 0 h 98"/>
                  <a:gd name="T8" fmla="*/ 63 w 67"/>
                  <a:gd name="T9" fmla="*/ 27 h 98"/>
                  <a:gd name="T10" fmla="*/ 56 w 67"/>
                  <a:gd name="T11" fmla="*/ 23 h 98"/>
                  <a:gd name="T12" fmla="*/ 6 w 67"/>
                  <a:gd name="T13" fmla="*/ 98 h 98"/>
                  <a:gd name="T14" fmla="*/ 0 w 67"/>
                  <a:gd name="T15" fmla="*/ 9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98">
                    <a:moveTo>
                      <a:pt x="0" y="94"/>
                    </a:moveTo>
                    <a:lnTo>
                      <a:pt x="49" y="18"/>
                    </a:lnTo>
                    <a:lnTo>
                      <a:pt x="42" y="14"/>
                    </a:lnTo>
                    <a:lnTo>
                      <a:pt x="67" y="0"/>
                    </a:lnTo>
                    <a:lnTo>
                      <a:pt x="63" y="27"/>
                    </a:lnTo>
                    <a:lnTo>
                      <a:pt x="56" y="23"/>
                    </a:lnTo>
                    <a:lnTo>
                      <a:pt x="6" y="98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79" name="Freeform 285"/>
              <p:cNvSpPr>
                <a:spLocks/>
              </p:cNvSpPr>
              <p:nvPr/>
            </p:nvSpPr>
            <p:spPr bwMode="auto">
              <a:xfrm>
                <a:off x="5677" y="1825"/>
                <a:ext cx="35" cy="59"/>
              </a:xfrm>
              <a:custGeom>
                <a:avLst/>
                <a:gdLst>
                  <a:gd name="T0" fmla="*/ 0 w 62"/>
                  <a:gd name="T1" fmla="*/ 98 h 102"/>
                  <a:gd name="T2" fmla="*/ 46 w 62"/>
                  <a:gd name="T3" fmla="*/ 19 h 102"/>
                  <a:gd name="T4" fmla="*/ 38 w 62"/>
                  <a:gd name="T5" fmla="*/ 15 h 102"/>
                  <a:gd name="T6" fmla="*/ 62 w 62"/>
                  <a:gd name="T7" fmla="*/ 0 h 102"/>
                  <a:gd name="T8" fmla="*/ 60 w 62"/>
                  <a:gd name="T9" fmla="*/ 28 h 102"/>
                  <a:gd name="T10" fmla="*/ 53 w 62"/>
                  <a:gd name="T11" fmla="*/ 23 h 102"/>
                  <a:gd name="T12" fmla="*/ 8 w 62"/>
                  <a:gd name="T13" fmla="*/ 102 h 102"/>
                  <a:gd name="T14" fmla="*/ 0 w 62"/>
                  <a:gd name="T15" fmla="*/ 9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102">
                    <a:moveTo>
                      <a:pt x="0" y="98"/>
                    </a:moveTo>
                    <a:lnTo>
                      <a:pt x="46" y="19"/>
                    </a:lnTo>
                    <a:lnTo>
                      <a:pt x="38" y="15"/>
                    </a:lnTo>
                    <a:lnTo>
                      <a:pt x="62" y="0"/>
                    </a:lnTo>
                    <a:lnTo>
                      <a:pt x="60" y="28"/>
                    </a:lnTo>
                    <a:lnTo>
                      <a:pt x="53" y="23"/>
                    </a:lnTo>
                    <a:lnTo>
                      <a:pt x="8" y="102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0" name="Freeform 286"/>
              <p:cNvSpPr>
                <a:spLocks/>
              </p:cNvSpPr>
              <p:nvPr/>
            </p:nvSpPr>
            <p:spPr bwMode="auto">
              <a:xfrm>
                <a:off x="5739" y="1822"/>
                <a:ext cx="31" cy="62"/>
              </a:xfrm>
              <a:custGeom>
                <a:avLst/>
                <a:gdLst>
                  <a:gd name="T0" fmla="*/ 0 w 54"/>
                  <a:gd name="T1" fmla="*/ 103 h 107"/>
                  <a:gd name="T2" fmla="*/ 38 w 54"/>
                  <a:gd name="T3" fmla="*/ 21 h 107"/>
                  <a:gd name="T4" fmla="*/ 31 w 54"/>
                  <a:gd name="T5" fmla="*/ 17 h 107"/>
                  <a:gd name="T6" fmla="*/ 53 w 54"/>
                  <a:gd name="T7" fmla="*/ 0 h 107"/>
                  <a:gd name="T8" fmla="*/ 54 w 54"/>
                  <a:gd name="T9" fmla="*/ 27 h 107"/>
                  <a:gd name="T10" fmla="*/ 46 w 54"/>
                  <a:gd name="T11" fmla="*/ 24 h 107"/>
                  <a:gd name="T12" fmla="*/ 8 w 54"/>
                  <a:gd name="T13" fmla="*/ 107 h 107"/>
                  <a:gd name="T14" fmla="*/ 0 w 54"/>
                  <a:gd name="T15" fmla="*/ 10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107">
                    <a:moveTo>
                      <a:pt x="0" y="103"/>
                    </a:moveTo>
                    <a:lnTo>
                      <a:pt x="38" y="21"/>
                    </a:lnTo>
                    <a:lnTo>
                      <a:pt x="31" y="17"/>
                    </a:lnTo>
                    <a:lnTo>
                      <a:pt x="53" y="0"/>
                    </a:lnTo>
                    <a:lnTo>
                      <a:pt x="54" y="27"/>
                    </a:lnTo>
                    <a:lnTo>
                      <a:pt x="46" y="24"/>
                    </a:lnTo>
                    <a:lnTo>
                      <a:pt x="8" y="107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1" name="Freeform 287"/>
              <p:cNvSpPr>
                <a:spLocks/>
              </p:cNvSpPr>
              <p:nvPr/>
            </p:nvSpPr>
            <p:spPr bwMode="auto">
              <a:xfrm>
                <a:off x="5801" y="1821"/>
                <a:ext cx="25" cy="62"/>
              </a:xfrm>
              <a:custGeom>
                <a:avLst/>
                <a:gdLst>
                  <a:gd name="T0" fmla="*/ 0 w 45"/>
                  <a:gd name="T1" fmla="*/ 106 h 108"/>
                  <a:gd name="T2" fmla="*/ 29 w 45"/>
                  <a:gd name="T3" fmla="*/ 22 h 108"/>
                  <a:gd name="T4" fmla="*/ 21 w 45"/>
                  <a:gd name="T5" fmla="*/ 20 h 108"/>
                  <a:gd name="T6" fmla="*/ 41 w 45"/>
                  <a:gd name="T7" fmla="*/ 0 h 108"/>
                  <a:gd name="T8" fmla="*/ 45 w 45"/>
                  <a:gd name="T9" fmla="*/ 28 h 108"/>
                  <a:gd name="T10" fmla="*/ 37 w 45"/>
                  <a:gd name="T11" fmla="*/ 25 h 108"/>
                  <a:gd name="T12" fmla="*/ 8 w 45"/>
                  <a:gd name="T13" fmla="*/ 108 h 108"/>
                  <a:gd name="T14" fmla="*/ 0 w 45"/>
                  <a:gd name="T15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108">
                    <a:moveTo>
                      <a:pt x="0" y="106"/>
                    </a:moveTo>
                    <a:lnTo>
                      <a:pt x="29" y="22"/>
                    </a:lnTo>
                    <a:lnTo>
                      <a:pt x="21" y="20"/>
                    </a:lnTo>
                    <a:lnTo>
                      <a:pt x="41" y="0"/>
                    </a:lnTo>
                    <a:lnTo>
                      <a:pt x="45" y="28"/>
                    </a:lnTo>
                    <a:lnTo>
                      <a:pt x="37" y="25"/>
                    </a:lnTo>
                    <a:lnTo>
                      <a:pt x="8" y="108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2" name="Freeform 288"/>
              <p:cNvSpPr>
                <a:spLocks/>
              </p:cNvSpPr>
              <p:nvPr/>
            </p:nvSpPr>
            <p:spPr bwMode="auto">
              <a:xfrm>
                <a:off x="5862" y="1817"/>
                <a:ext cx="23" cy="66"/>
              </a:xfrm>
              <a:custGeom>
                <a:avLst/>
                <a:gdLst>
                  <a:gd name="T0" fmla="*/ 0 w 39"/>
                  <a:gd name="T1" fmla="*/ 113 h 115"/>
                  <a:gd name="T2" fmla="*/ 23 w 39"/>
                  <a:gd name="T3" fmla="*/ 23 h 115"/>
                  <a:gd name="T4" fmla="*/ 15 w 39"/>
                  <a:gd name="T5" fmla="*/ 21 h 115"/>
                  <a:gd name="T6" fmla="*/ 33 w 39"/>
                  <a:gd name="T7" fmla="*/ 0 h 115"/>
                  <a:gd name="T8" fmla="*/ 39 w 39"/>
                  <a:gd name="T9" fmla="*/ 27 h 115"/>
                  <a:gd name="T10" fmla="*/ 31 w 39"/>
                  <a:gd name="T11" fmla="*/ 25 h 115"/>
                  <a:gd name="T12" fmla="*/ 8 w 39"/>
                  <a:gd name="T13" fmla="*/ 115 h 115"/>
                  <a:gd name="T14" fmla="*/ 0 w 39"/>
                  <a:gd name="T15" fmla="*/ 113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15">
                    <a:moveTo>
                      <a:pt x="0" y="113"/>
                    </a:moveTo>
                    <a:lnTo>
                      <a:pt x="23" y="23"/>
                    </a:lnTo>
                    <a:lnTo>
                      <a:pt x="15" y="21"/>
                    </a:lnTo>
                    <a:lnTo>
                      <a:pt x="33" y="0"/>
                    </a:lnTo>
                    <a:lnTo>
                      <a:pt x="39" y="27"/>
                    </a:lnTo>
                    <a:lnTo>
                      <a:pt x="31" y="25"/>
                    </a:lnTo>
                    <a:lnTo>
                      <a:pt x="8" y="115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3" name="Freeform 289"/>
              <p:cNvSpPr>
                <a:spLocks/>
              </p:cNvSpPr>
              <p:nvPr/>
            </p:nvSpPr>
            <p:spPr bwMode="auto">
              <a:xfrm>
                <a:off x="5924" y="1816"/>
                <a:ext cx="21" cy="67"/>
              </a:xfrm>
              <a:custGeom>
                <a:avLst/>
                <a:gdLst>
                  <a:gd name="T0" fmla="*/ 0 w 35"/>
                  <a:gd name="T1" fmla="*/ 115 h 117"/>
                  <a:gd name="T2" fmla="*/ 19 w 35"/>
                  <a:gd name="T3" fmla="*/ 24 h 117"/>
                  <a:gd name="T4" fmla="*/ 10 w 35"/>
                  <a:gd name="T5" fmla="*/ 22 h 117"/>
                  <a:gd name="T6" fmla="*/ 28 w 35"/>
                  <a:gd name="T7" fmla="*/ 0 h 117"/>
                  <a:gd name="T8" fmla="*/ 35 w 35"/>
                  <a:gd name="T9" fmla="*/ 27 h 117"/>
                  <a:gd name="T10" fmla="*/ 27 w 35"/>
                  <a:gd name="T11" fmla="*/ 26 h 117"/>
                  <a:gd name="T12" fmla="*/ 8 w 35"/>
                  <a:gd name="T13" fmla="*/ 117 h 117"/>
                  <a:gd name="T14" fmla="*/ 0 w 35"/>
                  <a:gd name="T15" fmla="*/ 11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17">
                    <a:moveTo>
                      <a:pt x="0" y="115"/>
                    </a:moveTo>
                    <a:lnTo>
                      <a:pt x="19" y="24"/>
                    </a:lnTo>
                    <a:lnTo>
                      <a:pt x="10" y="22"/>
                    </a:lnTo>
                    <a:lnTo>
                      <a:pt x="28" y="0"/>
                    </a:lnTo>
                    <a:lnTo>
                      <a:pt x="35" y="27"/>
                    </a:lnTo>
                    <a:lnTo>
                      <a:pt x="27" y="26"/>
                    </a:lnTo>
                    <a:lnTo>
                      <a:pt x="8" y="117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4" name="Freeform 290"/>
              <p:cNvSpPr>
                <a:spLocks/>
              </p:cNvSpPr>
              <p:nvPr/>
            </p:nvSpPr>
            <p:spPr bwMode="auto">
              <a:xfrm>
                <a:off x="5986" y="1811"/>
                <a:ext cx="18" cy="72"/>
              </a:xfrm>
              <a:custGeom>
                <a:avLst/>
                <a:gdLst>
                  <a:gd name="T0" fmla="*/ 0 w 31"/>
                  <a:gd name="T1" fmla="*/ 123 h 125"/>
                  <a:gd name="T2" fmla="*/ 15 w 31"/>
                  <a:gd name="T3" fmla="*/ 24 h 125"/>
                  <a:gd name="T4" fmla="*/ 6 w 31"/>
                  <a:gd name="T5" fmla="*/ 23 h 125"/>
                  <a:gd name="T6" fmla="*/ 22 w 31"/>
                  <a:gd name="T7" fmla="*/ 0 h 125"/>
                  <a:gd name="T8" fmla="*/ 31 w 31"/>
                  <a:gd name="T9" fmla="*/ 27 h 125"/>
                  <a:gd name="T10" fmla="*/ 23 w 31"/>
                  <a:gd name="T11" fmla="*/ 25 h 125"/>
                  <a:gd name="T12" fmla="*/ 8 w 31"/>
                  <a:gd name="T13" fmla="*/ 125 h 125"/>
                  <a:gd name="T14" fmla="*/ 0 w 31"/>
                  <a:gd name="T15" fmla="*/ 12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25">
                    <a:moveTo>
                      <a:pt x="0" y="123"/>
                    </a:moveTo>
                    <a:lnTo>
                      <a:pt x="15" y="24"/>
                    </a:lnTo>
                    <a:lnTo>
                      <a:pt x="6" y="23"/>
                    </a:lnTo>
                    <a:lnTo>
                      <a:pt x="22" y="0"/>
                    </a:lnTo>
                    <a:lnTo>
                      <a:pt x="31" y="27"/>
                    </a:lnTo>
                    <a:lnTo>
                      <a:pt x="23" y="25"/>
                    </a:lnTo>
                    <a:lnTo>
                      <a:pt x="8" y="125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5" name="Freeform 291"/>
              <p:cNvSpPr>
                <a:spLocks/>
              </p:cNvSpPr>
              <p:nvPr/>
            </p:nvSpPr>
            <p:spPr bwMode="auto">
              <a:xfrm>
                <a:off x="6048" y="1811"/>
                <a:ext cx="17" cy="72"/>
              </a:xfrm>
              <a:custGeom>
                <a:avLst/>
                <a:gdLst>
                  <a:gd name="T0" fmla="*/ 0 w 30"/>
                  <a:gd name="T1" fmla="*/ 124 h 126"/>
                  <a:gd name="T2" fmla="*/ 14 w 30"/>
                  <a:gd name="T3" fmla="*/ 24 h 126"/>
                  <a:gd name="T4" fmla="*/ 5 w 30"/>
                  <a:gd name="T5" fmla="*/ 23 h 126"/>
                  <a:gd name="T6" fmla="*/ 21 w 30"/>
                  <a:gd name="T7" fmla="*/ 0 h 126"/>
                  <a:gd name="T8" fmla="*/ 30 w 30"/>
                  <a:gd name="T9" fmla="*/ 26 h 126"/>
                  <a:gd name="T10" fmla="*/ 22 w 30"/>
                  <a:gd name="T11" fmla="*/ 25 h 126"/>
                  <a:gd name="T12" fmla="*/ 8 w 30"/>
                  <a:gd name="T13" fmla="*/ 126 h 126"/>
                  <a:gd name="T14" fmla="*/ 0 w 30"/>
                  <a:gd name="T15" fmla="*/ 12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26">
                    <a:moveTo>
                      <a:pt x="0" y="124"/>
                    </a:moveTo>
                    <a:lnTo>
                      <a:pt x="14" y="24"/>
                    </a:lnTo>
                    <a:lnTo>
                      <a:pt x="5" y="23"/>
                    </a:lnTo>
                    <a:lnTo>
                      <a:pt x="21" y="0"/>
                    </a:lnTo>
                    <a:lnTo>
                      <a:pt x="30" y="26"/>
                    </a:lnTo>
                    <a:lnTo>
                      <a:pt x="22" y="25"/>
                    </a:lnTo>
                    <a:lnTo>
                      <a:pt x="8" y="126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6" name="Freeform 292"/>
              <p:cNvSpPr>
                <a:spLocks/>
              </p:cNvSpPr>
              <p:nvPr/>
            </p:nvSpPr>
            <p:spPr bwMode="auto">
              <a:xfrm>
                <a:off x="4494" y="1741"/>
                <a:ext cx="15" cy="79"/>
              </a:xfrm>
              <a:custGeom>
                <a:avLst/>
                <a:gdLst>
                  <a:gd name="T0" fmla="*/ 10 w 25"/>
                  <a:gd name="T1" fmla="*/ 138 h 138"/>
                  <a:gd name="T2" fmla="*/ 9 w 25"/>
                  <a:gd name="T3" fmla="*/ 25 h 138"/>
                  <a:gd name="T4" fmla="*/ 0 w 25"/>
                  <a:gd name="T5" fmla="*/ 25 h 138"/>
                  <a:gd name="T6" fmla="*/ 13 w 25"/>
                  <a:gd name="T7" fmla="*/ 0 h 138"/>
                  <a:gd name="T8" fmla="*/ 25 w 25"/>
                  <a:gd name="T9" fmla="*/ 25 h 138"/>
                  <a:gd name="T10" fmla="*/ 17 w 25"/>
                  <a:gd name="T11" fmla="*/ 25 h 138"/>
                  <a:gd name="T12" fmla="*/ 18 w 25"/>
                  <a:gd name="T13" fmla="*/ 138 h 138"/>
                  <a:gd name="T14" fmla="*/ 10 w 25"/>
                  <a:gd name="T1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8">
                    <a:moveTo>
                      <a:pt x="10" y="138"/>
                    </a:moveTo>
                    <a:lnTo>
                      <a:pt x="9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8" y="138"/>
                    </a:lnTo>
                    <a:lnTo>
                      <a:pt x="10" y="13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7" name="Freeform 293"/>
              <p:cNvSpPr>
                <a:spLocks/>
              </p:cNvSpPr>
              <p:nvPr/>
            </p:nvSpPr>
            <p:spPr bwMode="auto">
              <a:xfrm>
                <a:off x="4558" y="1743"/>
                <a:ext cx="14" cy="77"/>
              </a:xfrm>
              <a:custGeom>
                <a:avLst/>
                <a:gdLst>
                  <a:gd name="T0" fmla="*/ 7 w 25"/>
                  <a:gd name="T1" fmla="*/ 134 h 134"/>
                  <a:gd name="T2" fmla="*/ 8 w 25"/>
                  <a:gd name="T3" fmla="*/ 25 h 134"/>
                  <a:gd name="T4" fmla="*/ 0 w 25"/>
                  <a:gd name="T5" fmla="*/ 25 h 134"/>
                  <a:gd name="T6" fmla="*/ 12 w 25"/>
                  <a:gd name="T7" fmla="*/ 0 h 134"/>
                  <a:gd name="T8" fmla="*/ 25 w 25"/>
                  <a:gd name="T9" fmla="*/ 25 h 134"/>
                  <a:gd name="T10" fmla="*/ 16 w 25"/>
                  <a:gd name="T11" fmla="*/ 25 h 134"/>
                  <a:gd name="T12" fmla="*/ 15 w 25"/>
                  <a:gd name="T13" fmla="*/ 134 h 134"/>
                  <a:gd name="T14" fmla="*/ 7 w 25"/>
                  <a:gd name="T1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4">
                    <a:moveTo>
                      <a:pt x="7" y="134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2" y="0"/>
                    </a:lnTo>
                    <a:lnTo>
                      <a:pt x="25" y="25"/>
                    </a:lnTo>
                    <a:lnTo>
                      <a:pt x="16" y="25"/>
                    </a:lnTo>
                    <a:lnTo>
                      <a:pt x="15" y="134"/>
                    </a:lnTo>
                    <a:lnTo>
                      <a:pt x="7" y="13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8" name="Freeform 294"/>
              <p:cNvSpPr>
                <a:spLocks/>
              </p:cNvSpPr>
              <p:nvPr/>
            </p:nvSpPr>
            <p:spPr bwMode="auto">
              <a:xfrm>
                <a:off x="4621" y="1746"/>
                <a:ext cx="14" cy="74"/>
              </a:xfrm>
              <a:custGeom>
                <a:avLst/>
                <a:gdLst>
                  <a:gd name="T0" fmla="*/ 6 w 25"/>
                  <a:gd name="T1" fmla="*/ 130 h 130"/>
                  <a:gd name="T2" fmla="*/ 8 w 25"/>
                  <a:gd name="T3" fmla="*/ 25 h 130"/>
                  <a:gd name="T4" fmla="*/ 0 w 25"/>
                  <a:gd name="T5" fmla="*/ 25 h 130"/>
                  <a:gd name="T6" fmla="*/ 13 w 25"/>
                  <a:gd name="T7" fmla="*/ 0 h 130"/>
                  <a:gd name="T8" fmla="*/ 25 w 25"/>
                  <a:gd name="T9" fmla="*/ 26 h 130"/>
                  <a:gd name="T10" fmla="*/ 16 w 25"/>
                  <a:gd name="T11" fmla="*/ 25 h 130"/>
                  <a:gd name="T12" fmla="*/ 14 w 25"/>
                  <a:gd name="T13" fmla="*/ 130 h 130"/>
                  <a:gd name="T14" fmla="*/ 6 w 25"/>
                  <a:gd name="T1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0">
                    <a:moveTo>
                      <a:pt x="6" y="130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6"/>
                    </a:lnTo>
                    <a:lnTo>
                      <a:pt x="16" y="25"/>
                    </a:lnTo>
                    <a:lnTo>
                      <a:pt x="14" y="130"/>
                    </a:lnTo>
                    <a:lnTo>
                      <a:pt x="6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89" name="Freeform 295"/>
              <p:cNvSpPr>
                <a:spLocks/>
              </p:cNvSpPr>
              <p:nvPr/>
            </p:nvSpPr>
            <p:spPr bwMode="auto">
              <a:xfrm>
                <a:off x="4684" y="1751"/>
                <a:ext cx="14" cy="69"/>
              </a:xfrm>
              <a:custGeom>
                <a:avLst/>
                <a:gdLst>
                  <a:gd name="T0" fmla="*/ 4 w 25"/>
                  <a:gd name="T1" fmla="*/ 120 h 120"/>
                  <a:gd name="T2" fmla="*/ 8 w 25"/>
                  <a:gd name="T3" fmla="*/ 25 h 120"/>
                  <a:gd name="T4" fmla="*/ 0 w 25"/>
                  <a:gd name="T5" fmla="*/ 25 h 120"/>
                  <a:gd name="T6" fmla="*/ 13 w 25"/>
                  <a:gd name="T7" fmla="*/ 0 h 120"/>
                  <a:gd name="T8" fmla="*/ 25 w 25"/>
                  <a:gd name="T9" fmla="*/ 26 h 120"/>
                  <a:gd name="T10" fmla="*/ 17 w 25"/>
                  <a:gd name="T11" fmla="*/ 26 h 120"/>
                  <a:gd name="T12" fmla="*/ 12 w 25"/>
                  <a:gd name="T13" fmla="*/ 120 h 120"/>
                  <a:gd name="T14" fmla="*/ 4 w 25"/>
                  <a:gd name="T1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0">
                    <a:moveTo>
                      <a:pt x="4" y="120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6"/>
                    </a:lnTo>
                    <a:lnTo>
                      <a:pt x="17" y="26"/>
                    </a:lnTo>
                    <a:lnTo>
                      <a:pt x="12" y="120"/>
                    </a:lnTo>
                    <a:lnTo>
                      <a:pt x="4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0" name="Freeform 296"/>
              <p:cNvSpPr>
                <a:spLocks/>
              </p:cNvSpPr>
              <p:nvPr/>
            </p:nvSpPr>
            <p:spPr bwMode="auto">
              <a:xfrm>
                <a:off x="4748" y="1760"/>
                <a:ext cx="15" cy="60"/>
              </a:xfrm>
              <a:custGeom>
                <a:avLst/>
                <a:gdLst>
                  <a:gd name="T0" fmla="*/ 0 w 26"/>
                  <a:gd name="T1" fmla="*/ 105 h 105"/>
                  <a:gd name="T2" fmla="*/ 9 w 26"/>
                  <a:gd name="T3" fmla="*/ 25 h 105"/>
                  <a:gd name="T4" fmla="*/ 1 w 26"/>
                  <a:gd name="T5" fmla="*/ 24 h 105"/>
                  <a:gd name="T6" fmla="*/ 16 w 26"/>
                  <a:gd name="T7" fmla="*/ 0 h 105"/>
                  <a:gd name="T8" fmla="*/ 26 w 26"/>
                  <a:gd name="T9" fmla="*/ 27 h 105"/>
                  <a:gd name="T10" fmla="*/ 18 w 26"/>
                  <a:gd name="T11" fmla="*/ 26 h 105"/>
                  <a:gd name="T12" fmla="*/ 8 w 26"/>
                  <a:gd name="T13" fmla="*/ 105 h 105"/>
                  <a:gd name="T14" fmla="*/ 0 w 26"/>
                  <a:gd name="T15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05">
                    <a:moveTo>
                      <a:pt x="0" y="105"/>
                    </a:moveTo>
                    <a:lnTo>
                      <a:pt x="9" y="25"/>
                    </a:lnTo>
                    <a:lnTo>
                      <a:pt x="1" y="24"/>
                    </a:lnTo>
                    <a:lnTo>
                      <a:pt x="16" y="0"/>
                    </a:lnTo>
                    <a:lnTo>
                      <a:pt x="26" y="27"/>
                    </a:lnTo>
                    <a:lnTo>
                      <a:pt x="18" y="26"/>
                    </a:lnTo>
                    <a:lnTo>
                      <a:pt x="8" y="105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1" name="Freeform 297"/>
              <p:cNvSpPr>
                <a:spLocks/>
              </p:cNvSpPr>
              <p:nvPr/>
            </p:nvSpPr>
            <p:spPr bwMode="auto">
              <a:xfrm>
                <a:off x="4809" y="1768"/>
                <a:ext cx="18" cy="53"/>
              </a:xfrm>
              <a:custGeom>
                <a:avLst/>
                <a:gdLst>
                  <a:gd name="T0" fmla="*/ 0 w 31"/>
                  <a:gd name="T1" fmla="*/ 90 h 92"/>
                  <a:gd name="T2" fmla="*/ 15 w 31"/>
                  <a:gd name="T3" fmla="*/ 24 h 92"/>
                  <a:gd name="T4" fmla="*/ 7 w 31"/>
                  <a:gd name="T5" fmla="*/ 22 h 92"/>
                  <a:gd name="T6" fmla="*/ 25 w 31"/>
                  <a:gd name="T7" fmla="*/ 0 h 92"/>
                  <a:gd name="T8" fmla="*/ 31 w 31"/>
                  <a:gd name="T9" fmla="*/ 27 h 92"/>
                  <a:gd name="T10" fmla="*/ 23 w 31"/>
                  <a:gd name="T11" fmla="*/ 25 h 92"/>
                  <a:gd name="T12" fmla="*/ 8 w 31"/>
                  <a:gd name="T13" fmla="*/ 92 h 92"/>
                  <a:gd name="T14" fmla="*/ 0 w 31"/>
                  <a:gd name="T15" fmla="*/ 9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92">
                    <a:moveTo>
                      <a:pt x="0" y="90"/>
                    </a:moveTo>
                    <a:lnTo>
                      <a:pt x="15" y="24"/>
                    </a:lnTo>
                    <a:lnTo>
                      <a:pt x="7" y="22"/>
                    </a:lnTo>
                    <a:lnTo>
                      <a:pt x="25" y="0"/>
                    </a:lnTo>
                    <a:lnTo>
                      <a:pt x="31" y="27"/>
                    </a:lnTo>
                    <a:lnTo>
                      <a:pt x="23" y="25"/>
                    </a:lnTo>
                    <a:lnTo>
                      <a:pt x="8" y="92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2" name="Freeform 298"/>
              <p:cNvSpPr>
                <a:spLocks/>
              </p:cNvSpPr>
              <p:nvPr/>
            </p:nvSpPr>
            <p:spPr bwMode="auto">
              <a:xfrm>
                <a:off x="4871" y="1768"/>
                <a:ext cx="21" cy="53"/>
              </a:xfrm>
              <a:custGeom>
                <a:avLst/>
                <a:gdLst>
                  <a:gd name="T0" fmla="*/ 0 w 36"/>
                  <a:gd name="T1" fmla="*/ 90 h 92"/>
                  <a:gd name="T2" fmla="*/ 20 w 36"/>
                  <a:gd name="T3" fmla="*/ 23 h 92"/>
                  <a:gd name="T4" fmla="*/ 12 w 36"/>
                  <a:gd name="T5" fmla="*/ 20 h 92"/>
                  <a:gd name="T6" fmla="*/ 31 w 36"/>
                  <a:gd name="T7" fmla="*/ 0 h 92"/>
                  <a:gd name="T8" fmla="*/ 36 w 36"/>
                  <a:gd name="T9" fmla="*/ 27 h 92"/>
                  <a:gd name="T10" fmla="*/ 28 w 36"/>
                  <a:gd name="T11" fmla="*/ 25 h 92"/>
                  <a:gd name="T12" fmla="*/ 8 w 36"/>
                  <a:gd name="T13" fmla="*/ 92 h 92"/>
                  <a:gd name="T14" fmla="*/ 0 w 36"/>
                  <a:gd name="T15" fmla="*/ 9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2">
                    <a:moveTo>
                      <a:pt x="0" y="90"/>
                    </a:moveTo>
                    <a:lnTo>
                      <a:pt x="20" y="23"/>
                    </a:lnTo>
                    <a:lnTo>
                      <a:pt x="12" y="20"/>
                    </a:lnTo>
                    <a:lnTo>
                      <a:pt x="31" y="0"/>
                    </a:lnTo>
                    <a:lnTo>
                      <a:pt x="36" y="27"/>
                    </a:lnTo>
                    <a:lnTo>
                      <a:pt x="28" y="25"/>
                    </a:lnTo>
                    <a:lnTo>
                      <a:pt x="8" y="92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3" name="Freeform 299"/>
              <p:cNvSpPr>
                <a:spLocks/>
              </p:cNvSpPr>
              <p:nvPr/>
            </p:nvSpPr>
            <p:spPr bwMode="auto">
              <a:xfrm>
                <a:off x="4933" y="1769"/>
                <a:ext cx="23" cy="52"/>
              </a:xfrm>
              <a:custGeom>
                <a:avLst/>
                <a:gdLst>
                  <a:gd name="T0" fmla="*/ 0 w 40"/>
                  <a:gd name="T1" fmla="*/ 89 h 91"/>
                  <a:gd name="T2" fmla="*/ 25 w 40"/>
                  <a:gd name="T3" fmla="*/ 22 h 91"/>
                  <a:gd name="T4" fmla="*/ 17 w 40"/>
                  <a:gd name="T5" fmla="*/ 19 h 91"/>
                  <a:gd name="T6" fmla="*/ 37 w 40"/>
                  <a:gd name="T7" fmla="*/ 0 h 91"/>
                  <a:gd name="T8" fmla="*/ 40 w 40"/>
                  <a:gd name="T9" fmla="*/ 28 h 91"/>
                  <a:gd name="T10" fmla="*/ 33 w 40"/>
                  <a:gd name="T11" fmla="*/ 25 h 91"/>
                  <a:gd name="T12" fmla="*/ 8 w 40"/>
                  <a:gd name="T13" fmla="*/ 91 h 91"/>
                  <a:gd name="T14" fmla="*/ 0 w 40"/>
                  <a:gd name="T15" fmla="*/ 8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91">
                    <a:moveTo>
                      <a:pt x="0" y="89"/>
                    </a:moveTo>
                    <a:lnTo>
                      <a:pt x="25" y="22"/>
                    </a:lnTo>
                    <a:lnTo>
                      <a:pt x="17" y="19"/>
                    </a:lnTo>
                    <a:lnTo>
                      <a:pt x="37" y="0"/>
                    </a:lnTo>
                    <a:lnTo>
                      <a:pt x="40" y="28"/>
                    </a:lnTo>
                    <a:lnTo>
                      <a:pt x="33" y="25"/>
                    </a:lnTo>
                    <a:lnTo>
                      <a:pt x="8" y="91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4" name="Freeform 300"/>
              <p:cNvSpPr>
                <a:spLocks/>
              </p:cNvSpPr>
              <p:nvPr/>
            </p:nvSpPr>
            <p:spPr bwMode="auto">
              <a:xfrm>
                <a:off x="4995" y="1769"/>
                <a:ext cx="26" cy="53"/>
              </a:xfrm>
              <a:custGeom>
                <a:avLst/>
                <a:gdLst>
                  <a:gd name="T0" fmla="*/ 0 w 44"/>
                  <a:gd name="T1" fmla="*/ 87 h 91"/>
                  <a:gd name="T2" fmla="*/ 29 w 44"/>
                  <a:gd name="T3" fmla="*/ 21 h 91"/>
                  <a:gd name="T4" fmla="*/ 21 w 44"/>
                  <a:gd name="T5" fmla="*/ 18 h 91"/>
                  <a:gd name="T6" fmla="*/ 42 w 44"/>
                  <a:gd name="T7" fmla="*/ 0 h 91"/>
                  <a:gd name="T8" fmla="*/ 44 w 44"/>
                  <a:gd name="T9" fmla="*/ 27 h 91"/>
                  <a:gd name="T10" fmla="*/ 36 w 44"/>
                  <a:gd name="T11" fmla="*/ 24 h 91"/>
                  <a:gd name="T12" fmla="*/ 8 w 44"/>
                  <a:gd name="T13" fmla="*/ 91 h 91"/>
                  <a:gd name="T14" fmla="*/ 0 w 44"/>
                  <a:gd name="T15" fmla="*/ 8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91">
                    <a:moveTo>
                      <a:pt x="0" y="87"/>
                    </a:moveTo>
                    <a:lnTo>
                      <a:pt x="29" y="21"/>
                    </a:lnTo>
                    <a:lnTo>
                      <a:pt x="21" y="18"/>
                    </a:lnTo>
                    <a:lnTo>
                      <a:pt x="42" y="0"/>
                    </a:lnTo>
                    <a:lnTo>
                      <a:pt x="44" y="27"/>
                    </a:lnTo>
                    <a:lnTo>
                      <a:pt x="36" y="24"/>
                    </a:lnTo>
                    <a:lnTo>
                      <a:pt x="8" y="91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5" name="Freeform 301"/>
              <p:cNvSpPr>
                <a:spLocks/>
              </p:cNvSpPr>
              <p:nvPr/>
            </p:nvSpPr>
            <p:spPr bwMode="auto">
              <a:xfrm>
                <a:off x="5057" y="1771"/>
                <a:ext cx="28" cy="51"/>
              </a:xfrm>
              <a:custGeom>
                <a:avLst/>
                <a:gdLst>
                  <a:gd name="T0" fmla="*/ 0 w 48"/>
                  <a:gd name="T1" fmla="*/ 84 h 88"/>
                  <a:gd name="T2" fmla="*/ 33 w 48"/>
                  <a:gd name="T3" fmla="*/ 20 h 88"/>
                  <a:gd name="T4" fmla="*/ 26 w 48"/>
                  <a:gd name="T5" fmla="*/ 16 h 88"/>
                  <a:gd name="T6" fmla="*/ 48 w 48"/>
                  <a:gd name="T7" fmla="*/ 0 h 88"/>
                  <a:gd name="T8" fmla="*/ 48 w 48"/>
                  <a:gd name="T9" fmla="*/ 28 h 88"/>
                  <a:gd name="T10" fmla="*/ 41 w 48"/>
                  <a:gd name="T11" fmla="*/ 24 h 88"/>
                  <a:gd name="T12" fmla="*/ 8 w 48"/>
                  <a:gd name="T13" fmla="*/ 88 h 88"/>
                  <a:gd name="T14" fmla="*/ 0 w 48"/>
                  <a:gd name="T15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88">
                    <a:moveTo>
                      <a:pt x="0" y="84"/>
                    </a:moveTo>
                    <a:lnTo>
                      <a:pt x="33" y="20"/>
                    </a:lnTo>
                    <a:lnTo>
                      <a:pt x="26" y="16"/>
                    </a:lnTo>
                    <a:lnTo>
                      <a:pt x="48" y="0"/>
                    </a:lnTo>
                    <a:lnTo>
                      <a:pt x="48" y="28"/>
                    </a:lnTo>
                    <a:lnTo>
                      <a:pt x="41" y="24"/>
                    </a:lnTo>
                    <a:lnTo>
                      <a:pt x="8" y="8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6" name="Freeform 302"/>
              <p:cNvSpPr>
                <a:spLocks/>
              </p:cNvSpPr>
              <p:nvPr/>
            </p:nvSpPr>
            <p:spPr bwMode="auto">
              <a:xfrm>
                <a:off x="5119" y="1772"/>
                <a:ext cx="32" cy="50"/>
              </a:xfrm>
              <a:custGeom>
                <a:avLst/>
                <a:gdLst>
                  <a:gd name="T0" fmla="*/ 0 w 55"/>
                  <a:gd name="T1" fmla="*/ 83 h 87"/>
                  <a:gd name="T2" fmla="*/ 38 w 55"/>
                  <a:gd name="T3" fmla="*/ 19 h 87"/>
                  <a:gd name="T4" fmla="*/ 31 w 55"/>
                  <a:gd name="T5" fmla="*/ 15 h 87"/>
                  <a:gd name="T6" fmla="*/ 55 w 55"/>
                  <a:gd name="T7" fmla="*/ 0 h 87"/>
                  <a:gd name="T8" fmla="*/ 53 w 55"/>
                  <a:gd name="T9" fmla="*/ 27 h 87"/>
                  <a:gd name="T10" fmla="*/ 45 w 55"/>
                  <a:gd name="T11" fmla="*/ 23 h 87"/>
                  <a:gd name="T12" fmla="*/ 8 w 55"/>
                  <a:gd name="T13" fmla="*/ 87 h 87"/>
                  <a:gd name="T14" fmla="*/ 0 w 55"/>
                  <a:gd name="T15" fmla="*/ 8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87">
                    <a:moveTo>
                      <a:pt x="0" y="83"/>
                    </a:moveTo>
                    <a:lnTo>
                      <a:pt x="38" y="19"/>
                    </a:lnTo>
                    <a:lnTo>
                      <a:pt x="31" y="15"/>
                    </a:lnTo>
                    <a:lnTo>
                      <a:pt x="55" y="0"/>
                    </a:lnTo>
                    <a:lnTo>
                      <a:pt x="53" y="27"/>
                    </a:lnTo>
                    <a:lnTo>
                      <a:pt x="45" y="23"/>
                    </a:lnTo>
                    <a:lnTo>
                      <a:pt x="8" y="87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7" name="Freeform 303"/>
              <p:cNvSpPr>
                <a:spLocks/>
              </p:cNvSpPr>
              <p:nvPr/>
            </p:nvSpPr>
            <p:spPr bwMode="auto">
              <a:xfrm>
                <a:off x="5182" y="1774"/>
                <a:ext cx="32" cy="48"/>
              </a:xfrm>
              <a:custGeom>
                <a:avLst/>
                <a:gdLst>
                  <a:gd name="T0" fmla="*/ 0 w 56"/>
                  <a:gd name="T1" fmla="*/ 78 h 82"/>
                  <a:gd name="T2" fmla="*/ 39 w 56"/>
                  <a:gd name="T3" fmla="*/ 18 h 82"/>
                  <a:gd name="T4" fmla="*/ 32 w 56"/>
                  <a:gd name="T5" fmla="*/ 14 h 82"/>
                  <a:gd name="T6" fmla="*/ 56 w 56"/>
                  <a:gd name="T7" fmla="*/ 0 h 82"/>
                  <a:gd name="T8" fmla="*/ 53 w 56"/>
                  <a:gd name="T9" fmla="*/ 27 h 82"/>
                  <a:gd name="T10" fmla="*/ 46 w 56"/>
                  <a:gd name="T11" fmla="*/ 23 h 82"/>
                  <a:gd name="T12" fmla="*/ 6 w 56"/>
                  <a:gd name="T13" fmla="*/ 82 h 82"/>
                  <a:gd name="T14" fmla="*/ 0 w 56"/>
                  <a:gd name="T15" fmla="*/ 7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82">
                    <a:moveTo>
                      <a:pt x="0" y="78"/>
                    </a:moveTo>
                    <a:lnTo>
                      <a:pt x="39" y="18"/>
                    </a:lnTo>
                    <a:lnTo>
                      <a:pt x="32" y="14"/>
                    </a:lnTo>
                    <a:lnTo>
                      <a:pt x="56" y="0"/>
                    </a:lnTo>
                    <a:lnTo>
                      <a:pt x="53" y="27"/>
                    </a:lnTo>
                    <a:lnTo>
                      <a:pt x="46" y="23"/>
                    </a:lnTo>
                    <a:lnTo>
                      <a:pt x="6" y="82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8" name="Freeform 304"/>
              <p:cNvSpPr>
                <a:spLocks/>
              </p:cNvSpPr>
              <p:nvPr/>
            </p:nvSpPr>
            <p:spPr bwMode="auto">
              <a:xfrm>
                <a:off x="5244" y="1774"/>
                <a:ext cx="35" cy="48"/>
              </a:xfrm>
              <a:custGeom>
                <a:avLst/>
                <a:gdLst>
                  <a:gd name="T0" fmla="*/ 0 w 62"/>
                  <a:gd name="T1" fmla="*/ 78 h 82"/>
                  <a:gd name="T2" fmla="*/ 44 w 62"/>
                  <a:gd name="T3" fmla="*/ 18 h 82"/>
                  <a:gd name="T4" fmla="*/ 37 w 62"/>
                  <a:gd name="T5" fmla="*/ 13 h 82"/>
                  <a:gd name="T6" fmla="*/ 62 w 62"/>
                  <a:gd name="T7" fmla="*/ 0 h 82"/>
                  <a:gd name="T8" fmla="*/ 57 w 62"/>
                  <a:gd name="T9" fmla="*/ 28 h 82"/>
                  <a:gd name="T10" fmla="*/ 50 w 62"/>
                  <a:gd name="T11" fmla="*/ 23 h 82"/>
                  <a:gd name="T12" fmla="*/ 6 w 62"/>
                  <a:gd name="T13" fmla="*/ 82 h 82"/>
                  <a:gd name="T14" fmla="*/ 0 w 62"/>
                  <a:gd name="T15" fmla="*/ 7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82">
                    <a:moveTo>
                      <a:pt x="0" y="78"/>
                    </a:moveTo>
                    <a:lnTo>
                      <a:pt x="44" y="18"/>
                    </a:lnTo>
                    <a:lnTo>
                      <a:pt x="37" y="13"/>
                    </a:lnTo>
                    <a:lnTo>
                      <a:pt x="62" y="0"/>
                    </a:lnTo>
                    <a:lnTo>
                      <a:pt x="57" y="28"/>
                    </a:lnTo>
                    <a:lnTo>
                      <a:pt x="50" y="23"/>
                    </a:lnTo>
                    <a:lnTo>
                      <a:pt x="6" y="82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499" name="Freeform 305"/>
              <p:cNvSpPr>
                <a:spLocks/>
              </p:cNvSpPr>
              <p:nvPr/>
            </p:nvSpPr>
            <p:spPr bwMode="auto">
              <a:xfrm>
                <a:off x="5306" y="1776"/>
                <a:ext cx="37" cy="46"/>
              </a:xfrm>
              <a:custGeom>
                <a:avLst/>
                <a:gdLst>
                  <a:gd name="T0" fmla="*/ 0 w 64"/>
                  <a:gd name="T1" fmla="*/ 74 h 80"/>
                  <a:gd name="T2" fmla="*/ 45 w 64"/>
                  <a:gd name="T3" fmla="*/ 17 h 80"/>
                  <a:gd name="T4" fmla="*/ 39 w 64"/>
                  <a:gd name="T5" fmla="*/ 12 h 80"/>
                  <a:gd name="T6" fmla="*/ 64 w 64"/>
                  <a:gd name="T7" fmla="*/ 0 h 80"/>
                  <a:gd name="T8" fmla="*/ 58 w 64"/>
                  <a:gd name="T9" fmla="*/ 27 h 80"/>
                  <a:gd name="T10" fmla="*/ 52 w 64"/>
                  <a:gd name="T11" fmla="*/ 22 h 80"/>
                  <a:gd name="T12" fmla="*/ 6 w 64"/>
                  <a:gd name="T13" fmla="*/ 80 h 80"/>
                  <a:gd name="T14" fmla="*/ 0 w 64"/>
                  <a:gd name="T15" fmla="*/ 7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80">
                    <a:moveTo>
                      <a:pt x="0" y="74"/>
                    </a:moveTo>
                    <a:lnTo>
                      <a:pt x="45" y="17"/>
                    </a:lnTo>
                    <a:lnTo>
                      <a:pt x="39" y="12"/>
                    </a:lnTo>
                    <a:lnTo>
                      <a:pt x="64" y="0"/>
                    </a:lnTo>
                    <a:lnTo>
                      <a:pt x="58" y="27"/>
                    </a:lnTo>
                    <a:lnTo>
                      <a:pt x="52" y="22"/>
                    </a:lnTo>
                    <a:lnTo>
                      <a:pt x="6" y="8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0" name="Freeform 306"/>
              <p:cNvSpPr>
                <a:spLocks/>
              </p:cNvSpPr>
              <p:nvPr/>
            </p:nvSpPr>
            <p:spPr bwMode="auto">
              <a:xfrm>
                <a:off x="5368" y="1776"/>
                <a:ext cx="39" cy="46"/>
              </a:xfrm>
              <a:custGeom>
                <a:avLst/>
                <a:gdLst>
                  <a:gd name="T0" fmla="*/ 0 w 68"/>
                  <a:gd name="T1" fmla="*/ 75 h 81"/>
                  <a:gd name="T2" fmla="*/ 49 w 68"/>
                  <a:gd name="T3" fmla="*/ 16 h 81"/>
                  <a:gd name="T4" fmla="*/ 43 w 68"/>
                  <a:gd name="T5" fmla="*/ 11 h 81"/>
                  <a:gd name="T6" fmla="*/ 68 w 68"/>
                  <a:gd name="T7" fmla="*/ 0 h 81"/>
                  <a:gd name="T8" fmla="*/ 62 w 68"/>
                  <a:gd name="T9" fmla="*/ 27 h 81"/>
                  <a:gd name="T10" fmla="*/ 55 w 68"/>
                  <a:gd name="T11" fmla="*/ 22 h 81"/>
                  <a:gd name="T12" fmla="*/ 6 w 68"/>
                  <a:gd name="T13" fmla="*/ 81 h 81"/>
                  <a:gd name="T14" fmla="*/ 0 w 68"/>
                  <a:gd name="T15" fmla="*/ 7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81">
                    <a:moveTo>
                      <a:pt x="0" y="75"/>
                    </a:moveTo>
                    <a:lnTo>
                      <a:pt x="49" y="16"/>
                    </a:lnTo>
                    <a:lnTo>
                      <a:pt x="43" y="11"/>
                    </a:lnTo>
                    <a:lnTo>
                      <a:pt x="68" y="0"/>
                    </a:lnTo>
                    <a:lnTo>
                      <a:pt x="62" y="27"/>
                    </a:lnTo>
                    <a:lnTo>
                      <a:pt x="55" y="22"/>
                    </a:lnTo>
                    <a:lnTo>
                      <a:pt x="6" y="8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1" name="Freeform 307"/>
              <p:cNvSpPr>
                <a:spLocks/>
              </p:cNvSpPr>
              <p:nvPr/>
            </p:nvSpPr>
            <p:spPr bwMode="auto">
              <a:xfrm>
                <a:off x="5429" y="1775"/>
                <a:ext cx="40" cy="47"/>
              </a:xfrm>
              <a:custGeom>
                <a:avLst/>
                <a:gdLst>
                  <a:gd name="T0" fmla="*/ 0 w 69"/>
                  <a:gd name="T1" fmla="*/ 76 h 82"/>
                  <a:gd name="T2" fmla="*/ 50 w 69"/>
                  <a:gd name="T3" fmla="*/ 17 h 82"/>
                  <a:gd name="T4" fmla="*/ 43 w 69"/>
                  <a:gd name="T5" fmla="*/ 11 h 82"/>
                  <a:gd name="T6" fmla="*/ 69 w 69"/>
                  <a:gd name="T7" fmla="*/ 0 h 82"/>
                  <a:gd name="T8" fmla="*/ 62 w 69"/>
                  <a:gd name="T9" fmla="*/ 27 h 82"/>
                  <a:gd name="T10" fmla="*/ 56 w 69"/>
                  <a:gd name="T11" fmla="*/ 22 h 82"/>
                  <a:gd name="T12" fmla="*/ 6 w 69"/>
                  <a:gd name="T13" fmla="*/ 82 h 82"/>
                  <a:gd name="T14" fmla="*/ 0 w 69"/>
                  <a:gd name="T15" fmla="*/ 7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82">
                    <a:moveTo>
                      <a:pt x="0" y="76"/>
                    </a:moveTo>
                    <a:lnTo>
                      <a:pt x="50" y="17"/>
                    </a:lnTo>
                    <a:lnTo>
                      <a:pt x="43" y="11"/>
                    </a:lnTo>
                    <a:lnTo>
                      <a:pt x="69" y="0"/>
                    </a:lnTo>
                    <a:lnTo>
                      <a:pt x="62" y="27"/>
                    </a:lnTo>
                    <a:lnTo>
                      <a:pt x="56" y="22"/>
                    </a:lnTo>
                    <a:lnTo>
                      <a:pt x="6" y="8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2" name="Freeform 308"/>
              <p:cNvSpPr>
                <a:spLocks/>
              </p:cNvSpPr>
              <p:nvPr/>
            </p:nvSpPr>
            <p:spPr bwMode="auto">
              <a:xfrm>
                <a:off x="5491" y="1773"/>
                <a:ext cx="41" cy="49"/>
              </a:xfrm>
              <a:custGeom>
                <a:avLst/>
                <a:gdLst>
                  <a:gd name="T0" fmla="*/ 0 w 71"/>
                  <a:gd name="T1" fmla="*/ 79 h 85"/>
                  <a:gd name="T2" fmla="*/ 52 w 71"/>
                  <a:gd name="T3" fmla="*/ 17 h 85"/>
                  <a:gd name="T4" fmla="*/ 46 w 71"/>
                  <a:gd name="T5" fmla="*/ 11 h 85"/>
                  <a:gd name="T6" fmla="*/ 71 w 71"/>
                  <a:gd name="T7" fmla="*/ 0 h 85"/>
                  <a:gd name="T8" fmla="*/ 65 w 71"/>
                  <a:gd name="T9" fmla="*/ 27 h 85"/>
                  <a:gd name="T10" fmla="*/ 58 w 71"/>
                  <a:gd name="T11" fmla="*/ 22 h 85"/>
                  <a:gd name="T12" fmla="*/ 6 w 71"/>
                  <a:gd name="T13" fmla="*/ 85 h 85"/>
                  <a:gd name="T14" fmla="*/ 0 w 71"/>
                  <a:gd name="T15" fmla="*/ 7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85">
                    <a:moveTo>
                      <a:pt x="0" y="79"/>
                    </a:moveTo>
                    <a:lnTo>
                      <a:pt x="52" y="17"/>
                    </a:lnTo>
                    <a:lnTo>
                      <a:pt x="46" y="11"/>
                    </a:lnTo>
                    <a:lnTo>
                      <a:pt x="71" y="0"/>
                    </a:lnTo>
                    <a:lnTo>
                      <a:pt x="65" y="27"/>
                    </a:lnTo>
                    <a:lnTo>
                      <a:pt x="58" y="22"/>
                    </a:lnTo>
                    <a:lnTo>
                      <a:pt x="6" y="85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3" name="Freeform 309"/>
              <p:cNvSpPr>
                <a:spLocks/>
              </p:cNvSpPr>
              <p:nvPr/>
            </p:nvSpPr>
            <p:spPr bwMode="auto">
              <a:xfrm>
                <a:off x="5553" y="1771"/>
                <a:ext cx="42" cy="51"/>
              </a:xfrm>
              <a:custGeom>
                <a:avLst/>
                <a:gdLst>
                  <a:gd name="T0" fmla="*/ 0 w 73"/>
                  <a:gd name="T1" fmla="*/ 83 h 89"/>
                  <a:gd name="T2" fmla="*/ 54 w 73"/>
                  <a:gd name="T3" fmla="*/ 16 h 89"/>
                  <a:gd name="T4" fmla="*/ 48 w 73"/>
                  <a:gd name="T5" fmla="*/ 11 h 89"/>
                  <a:gd name="T6" fmla="*/ 73 w 73"/>
                  <a:gd name="T7" fmla="*/ 0 h 89"/>
                  <a:gd name="T8" fmla="*/ 67 w 73"/>
                  <a:gd name="T9" fmla="*/ 27 h 89"/>
                  <a:gd name="T10" fmla="*/ 61 w 73"/>
                  <a:gd name="T11" fmla="*/ 22 h 89"/>
                  <a:gd name="T12" fmla="*/ 6 w 73"/>
                  <a:gd name="T13" fmla="*/ 89 h 89"/>
                  <a:gd name="T14" fmla="*/ 0 w 73"/>
                  <a:gd name="T15" fmla="*/ 8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89">
                    <a:moveTo>
                      <a:pt x="0" y="83"/>
                    </a:moveTo>
                    <a:lnTo>
                      <a:pt x="54" y="16"/>
                    </a:lnTo>
                    <a:lnTo>
                      <a:pt x="48" y="11"/>
                    </a:lnTo>
                    <a:lnTo>
                      <a:pt x="73" y="0"/>
                    </a:lnTo>
                    <a:lnTo>
                      <a:pt x="67" y="27"/>
                    </a:lnTo>
                    <a:lnTo>
                      <a:pt x="61" y="22"/>
                    </a:lnTo>
                    <a:lnTo>
                      <a:pt x="6" y="89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4" name="Freeform 310"/>
              <p:cNvSpPr>
                <a:spLocks/>
              </p:cNvSpPr>
              <p:nvPr/>
            </p:nvSpPr>
            <p:spPr bwMode="auto">
              <a:xfrm>
                <a:off x="5615" y="1766"/>
                <a:ext cx="41" cy="56"/>
              </a:xfrm>
              <a:custGeom>
                <a:avLst/>
                <a:gdLst>
                  <a:gd name="T0" fmla="*/ 0 w 72"/>
                  <a:gd name="T1" fmla="*/ 92 h 96"/>
                  <a:gd name="T2" fmla="*/ 54 w 72"/>
                  <a:gd name="T3" fmla="*/ 18 h 96"/>
                  <a:gd name="T4" fmla="*/ 47 w 72"/>
                  <a:gd name="T5" fmla="*/ 13 h 96"/>
                  <a:gd name="T6" fmla="*/ 72 w 72"/>
                  <a:gd name="T7" fmla="*/ 0 h 96"/>
                  <a:gd name="T8" fmla="*/ 67 w 72"/>
                  <a:gd name="T9" fmla="*/ 28 h 96"/>
                  <a:gd name="T10" fmla="*/ 61 w 72"/>
                  <a:gd name="T11" fmla="*/ 23 h 96"/>
                  <a:gd name="T12" fmla="*/ 6 w 72"/>
                  <a:gd name="T13" fmla="*/ 96 h 96"/>
                  <a:gd name="T14" fmla="*/ 0 w 72"/>
                  <a:gd name="T15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96">
                    <a:moveTo>
                      <a:pt x="0" y="92"/>
                    </a:moveTo>
                    <a:lnTo>
                      <a:pt x="54" y="18"/>
                    </a:lnTo>
                    <a:lnTo>
                      <a:pt x="47" y="13"/>
                    </a:lnTo>
                    <a:lnTo>
                      <a:pt x="72" y="0"/>
                    </a:lnTo>
                    <a:lnTo>
                      <a:pt x="67" y="28"/>
                    </a:lnTo>
                    <a:lnTo>
                      <a:pt x="61" y="23"/>
                    </a:lnTo>
                    <a:lnTo>
                      <a:pt x="6" y="96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5" name="Freeform 311"/>
              <p:cNvSpPr>
                <a:spLocks/>
              </p:cNvSpPr>
              <p:nvPr/>
            </p:nvSpPr>
            <p:spPr bwMode="auto">
              <a:xfrm>
                <a:off x="5677" y="1764"/>
                <a:ext cx="39" cy="58"/>
              </a:xfrm>
              <a:custGeom>
                <a:avLst/>
                <a:gdLst>
                  <a:gd name="T0" fmla="*/ 0 w 67"/>
                  <a:gd name="T1" fmla="*/ 96 h 100"/>
                  <a:gd name="T2" fmla="*/ 50 w 67"/>
                  <a:gd name="T3" fmla="*/ 19 h 100"/>
                  <a:gd name="T4" fmla="*/ 43 w 67"/>
                  <a:gd name="T5" fmla="*/ 14 h 100"/>
                  <a:gd name="T6" fmla="*/ 67 w 67"/>
                  <a:gd name="T7" fmla="*/ 0 h 100"/>
                  <a:gd name="T8" fmla="*/ 64 w 67"/>
                  <a:gd name="T9" fmla="*/ 28 h 100"/>
                  <a:gd name="T10" fmla="*/ 57 w 67"/>
                  <a:gd name="T11" fmla="*/ 23 h 100"/>
                  <a:gd name="T12" fmla="*/ 6 w 67"/>
                  <a:gd name="T13" fmla="*/ 100 h 100"/>
                  <a:gd name="T14" fmla="*/ 0 w 67"/>
                  <a:gd name="T15" fmla="*/ 9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00">
                    <a:moveTo>
                      <a:pt x="0" y="96"/>
                    </a:moveTo>
                    <a:lnTo>
                      <a:pt x="50" y="19"/>
                    </a:lnTo>
                    <a:lnTo>
                      <a:pt x="43" y="14"/>
                    </a:lnTo>
                    <a:lnTo>
                      <a:pt x="67" y="0"/>
                    </a:lnTo>
                    <a:lnTo>
                      <a:pt x="64" y="28"/>
                    </a:lnTo>
                    <a:lnTo>
                      <a:pt x="57" y="23"/>
                    </a:lnTo>
                    <a:lnTo>
                      <a:pt x="6" y="100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6" name="Freeform 312"/>
              <p:cNvSpPr>
                <a:spLocks/>
              </p:cNvSpPr>
              <p:nvPr/>
            </p:nvSpPr>
            <p:spPr bwMode="auto">
              <a:xfrm>
                <a:off x="5739" y="1761"/>
                <a:ext cx="34" cy="61"/>
              </a:xfrm>
              <a:custGeom>
                <a:avLst/>
                <a:gdLst>
                  <a:gd name="T0" fmla="*/ 0 w 60"/>
                  <a:gd name="T1" fmla="*/ 101 h 105"/>
                  <a:gd name="T2" fmla="*/ 44 w 60"/>
                  <a:gd name="T3" fmla="*/ 20 h 105"/>
                  <a:gd name="T4" fmla="*/ 37 w 60"/>
                  <a:gd name="T5" fmla="*/ 16 h 105"/>
                  <a:gd name="T6" fmla="*/ 60 w 60"/>
                  <a:gd name="T7" fmla="*/ 0 h 105"/>
                  <a:gd name="T8" fmla="*/ 59 w 60"/>
                  <a:gd name="T9" fmla="*/ 28 h 105"/>
                  <a:gd name="T10" fmla="*/ 52 w 60"/>
                  <a:gd name="T11" fmla="*/ 24 h 105"/>
                  <a:gd name="T12" fmla="*/ 8 w 60"/>
                  <a:gd name="T13" fmla="*/ 105 h 105"/>
                  <a:gd name="T14" fmla="*/ 0 w 60"/>
                  <a:gd name="T15" fmla="*/ 101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05">
                    <a:moveTo>
                      <a:pt x="0" y="101"/>
                    </a:moveTo>
                    <a:lnTo>
                      <a:pt x="44" y="20"/>
                    </a:lnTo>
                    <a:lnTo>
                      <a:pt x="37" y="16"/>
                    </a:lnTo>
                    <a:lnTo>
                      <a:pt x="60" y="0"/>
                    </a:lnTo>
                    <a:lnTo>
                      <a:pt x="59" y="28"/>
                    </a:lnTo>
                    <a:lnTo>
                      <a:pt x="52" y="24"/>
                    </a:lnTo>
                    <a:lnTo>
                      <a:pt x="8" y="105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7" name="Freeform 313"/>
              <p:cNvSpPr>
                <a:spLocks/>
              </p:cNvSpPr>
              <p:nvPr/>
            </p:nvSpPr>
            <p:spPr bwMode="auto">
              <a:xfrm>
                <a:off x="5801" y="1762"/>
                <a:ext cx="28" cy="60"/>
              </a:xfrm>
              <a:custGeom>
                <a:avLst/>
                <a:gdLst>
                  <a:gd name="T0" fmla="*/ 0 w 49"/>
                  <a:gd name="T1" fmla="*/ 100 h 104"/>
                  <a:gd name="T2" fmla="*/ 34 w 49"/>
                  <a:gd name="T3" fmla="*/ 21 h 104"/>
                  <a:gd name="T4" fmla="*/ 26 w 49"/>
                  <a:gd name="T5" fmla="*/ 18 h 104"/>
                  <a:gd name="T6" fmla="*/ 47 w 49"/>
                  <a:gd name="T7" fmla="*/ 0 h 104"/>
                  <a:gd name="T8" fmla="*/ 49 w 49"/>
                  <a:gd name="T9" fmla="*/ 28 h 104"/>
                  <a:gd name="T10" fmla="*/ 41 w 49"/>
                  <a:gd name="T11" fmla="*/ 24 h 104"/>
                  <a:gd name="T12" fmla="*/ 8 w 49"/>
                  <a:gd name="T13" fmla="*/ 104 h 104"/>
                  <a:gd name="T14" fmla="*/ 0 w 49"/>
                  <a:gd name="T15" fmla="*/ 10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104">
                    <a:moveTo>
                      <a:pt x="0" y="100"/>
                    </a:moveTo>
                    <a:lnTo>
                      <a:pt x="34" y="21"/>
                    </a:lnTo>
                    <a:lnTo>
                      <a:pt x="26" y="18"/>
                    </a:lnTo>
                    <a:lnTo>
                      <a:pt x="47" y="0"/>
                    </a:lnTo>
                    <a:lnTo>
                      <a:pt x="49" y="28"/>
                    </a:lnTo>
                    <a:lnTo>
                      <a:pt x="41" y="24"/>
                    </a:lnTo>
                    <a:lnTo>
                      <a:pt x="8" y="104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8" name="Freeform 314"/>
              <p:cNvSpPr>
                <a:spLocks/>
              </p:cNvSpPr>
              <p:nvPr/>
            </p:nvSpPr>
            <p:spPr bwMode="auto">
              <a:xfrm>
                <a:off x="5862" y="1755"/>
                <a:ext cx="25" cy="66"/>
              </a:xfrm>
              <a:custGeom>
                <a:avLst/>
                <a:gdLst>
                  <a:gd name="T0" fmla="*/ 0 w 42"/>
                  <a:gd name="T1" fmla="*/ 112 h 114"/>
                  <a:gd name="T2" fmla="*/ 26 w 42"/>
                  <a:gd name="T3" fmla="*/ 22 h 114"/>
                  <a:gd name="T4" fmla="*/ 18 w 42"/>
                  <a:gd name="T5" fmla="*/ 20 h 114"/>
                  <a:gd name="T6" fmla="*/ 38 w 42"/>
                  <a:gd name="T7" fmla="*/ 0 h 114"/>
                  <a:gd name="T8" fmla="*/ 42 w 42"/>
                  <a:gd name="T9" fmla="*/ 27 h 114"/>
                  <a:gd name="T10" fmla="*/ 34 w 42"/>
                  <a:gd name="T11" fmla="*/ 25 h 114"/>
                  <a:gd name="T12" fmla="*/ 8 w 42"/>
                  <a:gd name="T13" fmla="*/ 114 h 114"/>
                  <a:gd name="T14" fmla="*/ 0 w 42"/>
                  <a:gd name="T1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14">
                    <a:moveTo>
                      <a:pt x="0" y="112"/>
                    </a:moveTo>
                    <a:lnTo>
                      <a:pt x="26" y="22"/>
                    </a:lnTo>
                    <a:lnTo>
                      <a:pt x="18" y="20"/>
                    </a:lnTo>
                    <a:lnTo>
                      <a:pt x="38" y="0"/>
                    </a:lnTo>
                    <a:lnTo>
                      <a:pt x="42" y="27"/>
                    </a:lnTo>
                    <a:lnTo>
                      <a:pt x="34" y="25"/>
                    </a:lnTo>
                    <a:lnTo>
                      <a:pt x="8" y="11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09" name="Freeform 315"/>
              <p:cNvSpPr>
                <a:spLocks/>
              </p:cNvSpPr>
              <p:nvPr/>
            </p:nvSpPr>
            <p:spPr bwMode="auto">
              <a:xfrm>
                <a:off x="5924" y="1752"/>
                <a:ext cx="22" cy="69"/>
              </a:xfrm>
              <a:custGeom>
                <a:avLst/>
                <a:gdLst>
                  <a:gd name="T0" fmla="*/ 0 w 37"/>
                  <a:gd name="T1" fmla="*/ 118 h 120"/>
                  <a:gd name="T2" fmla="*/ 21 w 37"/>
                  <a:gd name="T3" fmla="*/ 24 h 120"/>
                  <a:gd name="T4" fmla="*/ 13 w 37"/>
                  <a:gd name="T5" fmla="*/ 22 h 120"/>
                  <a:gd name="T6" fmla="*/ 30 w 37"/>
                  <a:gd name="T7" fmla="*/ 0 h 120"/>
                  <a:gd name="T8" fmla="*/ 37 w 37"/>
                  <a:gd name="T9" fmla="*/ 27 h 120"/>
                  <a:gd name="T10" fmla="*/ 29 w 37"/>
                  <a:gd name="T11" fmla="*/ 26 h 120"/>
                  <a:gd name="T12" fmla="*/ 8 w 37"/>
                  <a:gd name="T13" fmla="*/ 120 h 120"/>
                  <a:gd name="T14" fmla="*/ 0 w 37"/>
                  <a:gd name="T15" fmla="*/ 11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20">
                    <a:moveTo>
                      <a:pt x="0" y="118"/>
                    </a:moveTo>
                    <a:lnTo>
                      <a:pt x="21" y="24"/>
                    </a:lnTo>
                    <a:lnTo>
                      <a:pt x="13" y="22"/>
                    </a:lnTo>
                    <a:lnTo>
                      <a:pt x="30" y="0"/>
                    </a:lnTo>
                    <a:lnTo>
                      <a:pt x="37" y="27"/>
                    </a:lnTo>
                    <a:lnTo>
                      <a:pt x="29" y="26"/>
                    </a:lnTo>
                    <a:lnTo>
                      <a:pt x="8" y="12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0" name="Freeform 316"/>
              <p:cNvSpPr>
                <a:spLocks/>
              </p:cNvSpPr>
              <p:nvPr/>
            </p:nvSpPr>
            <p:spPr bwMode="auto">
              <a:xfrm>
                <a:off x="5986" y="1751"/>
                <a:ext cx="19" cy="70"/>
              </a:xfrm>
              <a:custGeom>
                <a:avLst/>
                <a:gdLst>
                  <a:gd name="T0" fmla="*/ 0 w 32"/>
                  <a:gd name="T1" fmla="*/ 120 h 122"/>
                  <a:gd name="T2" fmla="*/ 16 w 32"/>
                  <a:gd name="T3" fmla="*/ 24 h 122"/>
                  <a:gd name="T4" fmla="*/ 8 w 32"/>
                  <a:gd name="T5" fmla="*/ 22 h 122"/>
                  <a:gd name="T6" fmla="*/ 24 w 32"/>
                  <a:gd name="T7" fmla="*/ 0 h 122"/>
                  <a:gd name="T8" fmla="*/ 32 w 32"/>
                  <a:gd name="T9" fmla="*/ 26 h 122"/>
                  <a:gd name="T10" fmla="*/ 24 w 32"/>
                  <a:gd name="T11" fmla="*/ 25 h 122"/>
                  <a:gd name="T12" fmla="*/ 8 w 32"/>
                  <a:gd name="T13" fmla="*/ 122 h 122"/>
                  <a:gd name="T14" fmla="*/ 0 w 32"/>
                  <a:gd name="T15" fmla="*/ 12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2">
                    <a:moveTo>
                      <a:pt x="0" y="120"/>
                    </a:moveTo>
                    <a:lnTo>
                      <a:pt x="16" y="24"/>
                    </a:lnTo>
                    <a:lnTo>
                      <a:pt x="8" y="22"/>
                    </a:lnTo>
                    <a:lnTo>
                      <a:pt x="24" y="0"/>
                    </a:lnTo>
                    <a:lnTo>
                      <a:pt x="32" y="26"/>
                    </a:lnTo>
                    <a:lnTo>
                      <a:pt x="24" y="25"/>
                    </a:lnTo>
                    <a:lnTo>
                      <a:pt x="8" y="122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1" name="Freeform 317"/>
              <p:cNvSpPr>
                <a:spLocks/>
              </p:cNvSpPr>
              <p:nvPr/>
            </p:nvSpPr>
            <p:spPr bwMode="auto">
              <a:xfrm>
                <a:off x="6048" y="1748"/>
                <a:ext cx="16" cy="73"/>
              </a:xfrm>
              <a:custGeom>
                <a:avLst/>
                <a:gdLst>
                  <a:gd name="T0" fmla="*/ 0 w 29"/>
                  <a:gd name="T1" fmla="*/ 125 h 127"/>
                  <a:gd name="T2" fmla="*/ 12 w 29"/>
                  <a:gd name="T3" fmla="*/ 25 h 127"/>
                  <a:gd name="T4" fmla="*/ 4 w 29"/>
                  <a:gd name="T5" fmla="*/ 24 h 127"/>
                  <a:gd name="T6" fmla="*/ 20 w 29"/>
                  <a:gd name="T7" fmla="*/ 0 h 127"/>
                  <a:gd name="T8" fmla="*/ 29 w 29"/>
                  <a:gd name="T9" fmla="*/ 27 h 127"/>
                  <a:gd name="T10" fmla="*/ 21 w 29"/>
                  <a:gd name="T11" fmla="*/ 26 h 127"/>
                  <a:gd name="T12" fmla="*/ 8 w 29"/>
                  <a:gd name="T13" fmla="*/ 127 h 127"/>
                  <a:gd name="T14" fmla="*/ 0 w 29"/>
                  <a:gd name="T15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27">
                    <a:moveTo>
                      <a:pt x="0" y="125"/>
                    </a:moveTo>
                    <a:lnTo>
                      <a:pt x="12" y="25"/>
                    </a:lnTo>
                    <a:lnTo>
                      <a:pt x="4" y="24"/>
                    </a:lnTo>
                    <a:lnTo>
                      <a:pt x="20" y="0"/>
                    </a:lnTo>
                    <a:lnTo>
                      <a:pt x="29" y="27"/>
                    </a:lnTo>
                    <a:lnTo>
                      <a:pt x="21" y="26"/>
                    </a:lnTo>
                    <a:lnTo>
                      <a:pt x="8" y="127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2" name="Freeform 318"/>
              <p:cNvSpPr>
                <a:spLocks/>
              </p:cNvSpPr>
              <p:nvPr/>
            </p:nvSpPr>
            <p:spPr bwMode="auto">
              <a:xfrm>
                <a:off x="4496" y="1680"/>
                <a:ext cx="14" cy="78"/>
              </a:xfrm>
              <a:custGeom>
                <a:avLst/>
                <a:gdLst>
                  <a:gd name="T0" fmla="*/ 7 w 25"/>
                  <a:gd name="T1" fmla="*/ 136 h 136"/>
                  <a:gd name="T2" fmla="*/ 8 w 25"/>
                  <a:gd name="T3" fmla="*/ 25 h 136"/>
                  <a:gd name="T4" fmla="*/ 0 w 25"/>
                  <a:gd name="T5" fmla="*/ 24 h 136"/>
                  <a:gd name="T6" fmla="*/ 12 w 25"/>
                  <a:gd name="T7" fmla="*/ 0 h 136"/>
                  <a:gd name="T8" fmla="*/ 25 w 25"/>
                  <a:gd name="T9" fmla="*/ 25 h 136"/>
                  <a:gd name="T10" fmla="*/ 16 w 25"/>
                  <a:gd name="T11" fmla="*/ 25 h 136"/>
                  <a:gd name="T12" fmla="*/ 15 w 25"/>
                  <a:gd name="T13" fmla="*/ 136 h 136"/>
                  <a:gd name="T14" fmla="*/ 7 w 25"/>
                  <a:gd name="T1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6">
                    <a:moveTo>
                      <a:pt x="7" y="136"/>
                    </a:moveTo>
                    <a:lnTo>
                      <a:pt x="8" y="25"/>
                    </a:lnTo>
                    <a:lnTo>
                      <a:pt x="0" y="24"/>
                    </a:lnTo>
                    <a:lnTo>
                      <a:pt x="12" y="0"/>
                    </a:lnTo>
                    <a:lnTo>
                      <a:pt x="25" y="25"/>
                    </a:lnTo>
                    <a:lnTo>
                      <a:pt x="16" y="25"/>
                    </a:lnTo>
                    <a:lnTo>
                      <a:pt x="15" y="136"/>
                    </a:lnTo>
                    <a:lnTo>
                      <a:pt x="7" y="13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3" name="Freeform 319"/>
              <p:cNvSpPr>
                <a:spLocks/>
              </p:cNvSpPr>
              <p:nvPr/>
            </p:nvSpPr>
            <p:spPr bwMode="auto">
              <a:xfrm>
                <a:off x="4562" y="1685"/>
                <a:ext cx="14" cy="73"/>
              </a:xfrm>
              <a:custGeom>
                <a:avLst/>
                <a:gdLst>
                  <a:gd name="T0" fmla="*/ 1 w 25"/>
                  <a:gd name="T1" fmla="*/ 127 h 127"/>
                  <a:gd name="T2" fmla="*/ 9 w 25"/>
                  <a:gd name="T3" fmla="*/ 24 h 127"/>
                  <a:gd name="T4" fmla="*/ 0 w 25"/>
                  <a:gd name="T5" fmla="*/ 24 h 127"/>
                  <a:gd name="T6" fmla="*/ 15 w 25"/>
                  <a:gd name="T7" fmla="*/ 0 h 127"/>
                  <a:gd name="T8" fmla="*/ 25 w 25"/>
                  <a:gd name="T9" fmla="*/ 26 h 127"/>
                  <a:gd name="T10" fmla="*/ 17 w 25"/>
                  <a:gd name="T11" fmla="*/ 25 h 127"/>
                  <a:gd name="T12" fmla="*/ 9 w 25"/>
                  <a:gd name="T13" fmla="*/ 127 h 127"/>
                  <a:gd name="T14" fmla="*/ 1 w 25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7">
                    <a:moveTo>
                      <a:pt x="1" y="127"/>
                    </a:moveTo>
                    <a:lnTo>
                      <a:pt x="9" y="24"/>
                    </a:lnTo>
                    <a:lnTo>
                      <a:pt x="0" y="24"/>
                    </a:lnTo>
                    <a:lnTo>
                      <a:pt x="15" y="0"/>
                    </a:lnTo>
                    <a:lnTo>
                      <a:pt x="25" y="26"/>
                    </a:lnTo>
                    <a:lnTo>
                      <a:pt x="17" y="25"/>
                    </a:lnTo>
                    <a:lnTo>
                      <a:pt x="9" y="127"/>
                    </a:lnTo>
                    <a:lnTo>
                      <a:pt x="1" y="12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4" name="Freeform 320"/>
              <p:cNvSpPr>
                <a:spLocks/>
              </p:cNvSpPr>
              <p:nvPr/>
            </p:nvSpPr>
            <p:spPr bwMode="auto">
              <a:xfrm>
                <a:off x="4622" y="1686"/>
                <a:ext cx="15" cy="72"/>
              </a:xfrm>
              <a:custGeom>
                <a:avLst/>
                <a:gdLst>
                  <a:gd name="T0" fmla="*/ 3 w 25"/>
                  <a:gd name="T1" fmla="*/ 126 h 126"/>
                  <a:gd name="T2" fmla="*/ 8 w 25"/>
                  <a:gd name="T3" fmla="*/ 25 h 126"/>
                  <a:gd name="T4" fmla="*/ 0 w 25"/>
                  <a:gd name="T5" fmla="*/ 24 h 126"/>
                  <a:gd name="T6" fmla="*/ 14 w 25"/>
                  <a:gd name="T7" fmla="*/ 0 h 126"/>
                  <a:gd name="T8" fmla="*/ 25 w 25"/>
                  <a:gd name="T9" fmla="*/ 26 h 126"/>
                  <a:gd name="T10" fmla="*/ 16 w 25"/>
                  <a:gd name="T11" fmla="*/ 25 h 126"/>
                  <a:gd name="T12" fmla="*/ 11 w 25"/>
                  <a:gd name="T13" fmla="*/ 126 h 126"/>
                  <a:gd name="T14" fmla="*/ 3 w 25"/>
                  <a:gd name="T15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6">
                    <a:moveTo>
                      <a:pt x="3" y="126"/>
                    </a:moveTo>
                    <a:lnTo>
                      <a:pt x="8" y="25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25" y="26"/>
                    </a:lnTo>
                    <a:lnTo>
                      <a:pt x="16" y="25"/>
                    </a:lnTo>
                    <a:lnTo>
                      <a:pt x="11" y="126"/>
                    </a:ln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5" name="Freeform 321"/>
              <p:cNvSpPr>
                <a:spLocks/>
              </p:cNvSpPr>
              <p:nvPr/>
            </p:nvSpPr>
            <p:spPr bwMode="auto">
              <a:xfrm>
                <a:off x="4686" y="1696"/>
                <a:ext cx="14" cy="62"/>
              </a:xfrm>
              <a:custGeom>
                <a:avLst/>
                <a:gdLst>
                  <a:gd name="T0" fmla="*/ 0 w 25"/>
                  <a:gd name="T1" fmla="*/ 109 h 109"/>
                  <a:gd name="T2" fmla="*/ 9 w 25"/>
                  <a:gd name="T3" fmla="*/ 24 h 109"/>
                  <a:gd name="T4" fmla="*/ 0 w 25"/>
                  <a:gd name="T5" fmla="*/ 23 h 109"/>
                  <a:gd name="T6" fmla="*/ 15 w 25"/>
                  <a:gd name="T7" fmla="*/ 0 h 109"/>
                  <a:gd name="T8" fmla="*/ 25 w 25"/>
                  <a:gd name="T9" fmla="*/ 26 h 109"/>
                  <a:gd name="T10" fmla="*/ 17 w 25"/>
                  <a:gd name="T11" fmla="*/ 25 h 109"/>
                  <a:gd name="T12" fmla="*/ 8 w 25"/>
                  <a:gd name="T13" fmla="*/ 109 h 109"/>
                  <a:gd name="T14" fmla="*/ 0 w 25"/>
                  <a:gd name="T15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09">
                    <a:moveTo>
                      <a:pt x="0" y="109"/>
                    </a:moveTo>
                    <a:lnTo>
                      <a:pt x="9" y="24"/>
                    </a:lnTo>
                    <a:lnTo>
                      <a:pt x="0" y="23"/>
                    </a:lnTo>
                    <a:lnTo>
                      <a:pt x="15" y="0"/>
                    </a:lnTo>
                    <a:lnTo>
                      <a:pt x="25" y="26"/>
                    </a:lnTo>
                    <a:lnTo>
                      <a:pt x="17" y="25"/>
                    </a:lnTo>
                    <a:lnTo>
                      <a:pt x="8" y="109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6" name="Freeform 322"/>
              <p:cNvSpPr>
                <a:spLocks/>
              </p:cNvSpPr>
              <p:nvPr/>
            </p:nvSpPr>
            <p:spPr bwMode="auto">
              <a:xfrm>
                <a:off x="4748" y="1707"/>
                <a:ext cx="18" cy="52"/>
              </a:xfrm>
              <a:custGeom>
                <a:avLst/>
                <a:gdLst>
                  <a:gd name="T0" fmla="*/ 0 w 31"/>
                  <a:gd name="T1" fmla="*/ 89 h 91"/>
                  <a:gd name="T2" fmla="*/ 15 w 31"/>
                  <a:gd name="T3" fmla="*/ 23 h 91"/>
                  <a:gd name="T4" fmla="*/ 7 w 31"/>
                  <a:gd name="T5" fmla="*/ 21 h 91"/>
                  <a:gd name="T6" fmla="*/ 24 w 31"/>
                  <a:gd name="T7" fmla="*/ 0 h 91"/>
                  <a:gd name="T8" fmla="*/ 31 w 31"/>
                  <a:gd name="T9" fmla="*/ 27 h 91"/>
                  <a:gd name="T10" fmla="*/ 23 w 31"/>
                  <a:gd name="T11" fmla="*/ 25 h 91"/>
                  <a:gd name="T12" fmla="*/ 8 w 31"/>
                  <a:gd name="T13" fmla="*/ 91 h 91"/>
                  <a:gd name="T14" fmla="*/ 0 w 31"/>
                  <a:gd name="T15" fmla="*/ 8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91">
                    <a:moveTo>
                      <a:pt x="0" y="89"/>
                    </a:moveTo>
                    <a:lnTo>
                      <a:pt x="15" y="23"/>
                    </a:lnTo>
                    <a:lnTo>
                      <a:pt x="7" y="21"/>
                    </a:lnTo>
                    <a:lnTo>
                      <a:pt x="24" y="0"/>
                    </a:lnTo>
                    <a:lnTo>
                      <a:pt x="31" y="27"/>
                    </a:lnTo>
                    <a:lnTo>
                      <a:pt x="23" y="25"/>
                    </a:lnTo>
                    <a:lnTo>
                      <a:pt x="8" y="91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7" name="Freeform 323"/>
              <p:cNvSpPr>
                <a:spLocks/>
              </p:cNvSpPr>
              <p:nvPr/>
            </p:nvSpPr>
            <p:spPr bwMode="auto">
              <a:xfrm>
                <a:off x="4809" y="1706"/>
                <a:ext cx="21" cy="53"/>
              </a:xfrm>
              <a:custGeom>
                <a:avLst/>
                <a:gdLst>
                  <a:gd name="T0" fmla="*/ 0 w 35"/>
                  <a:gd name="T1" fmla="*/ 90 h 92"/>
                  <a:gd name="T2" fmla="*/ 18 w 35"/>
                  <a:gd name="T3" fmla="*/ 23 h 92"/>
                  <a:gd name="T4" fmla="*/ 10 w 35"/>
                  <a:gd name="T5" fmla="*/ 21 h 92"/>
                  <a:gd name="T6" fmla="*/ 29 w 35"/>
                  <a:gd name="T7" fmla="*/ 0 h 92"/>
                  <a:gd name="T8" fmla="*/ 35 w 35"/>
                  <a:gd name="T9" fmla="*/ 28 h 92"/>
                  <a:gd name="T10" fmla="*/ 26 w 35"/>
                  <a:gd name="T11" fmla="*/ 25 h 92"/>
                  <a:gd name="T12" fmla="*/ 8 w 35"/>
                  <a:gd name="T13" fmla="*/ 92 h 92"/>
                  <a:gd name="T14" fmla="*/ 0 w 35"/>
                  <a:gd name="T15" fmla="*/ 9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92">
                    <a:moveTo>
                      <a:pt x="0" y="90"/>
                    </a:moveTo>
                    <a:lnTo>
                      <a:pt x="18" y="23"/>
                    </a:lnTo>
                    <a:lnTo>
                      <a:pt x="10" y="21"/>
                    </a:lnTo>
                    <a:lnTo>
                      <a:pt x="29" y="0"/>
                    </a:lnTo>
                    <a:lnTo>
                      <a:pt x="35" y="28"/>
                    </a:lnTo>
                    <a:lnTo>
                      <a:pt x="26" y="25"/>
                    </a:lnTo>
                    <a:lnTo>
                      <a:pt x="8" y="92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8" name="Freeform 324"/>
              <p:cNvSpPr>
                <a:spLocks/>
              </p:cNvSpPr>
              <p:nvPr/>
            </p:nvSpPr>
            <p:spPr bwMode="auto">
              <a:xfrm>
                <a:off x="4871" y="1707"/>
                <a:ext cx="23" cy="52"/>
              </a:xfrm>
              <a:custGeom>
                <a:avLst/>
                <a:gdLst>
                  <a:gd name="T0" fmla="*/ 0 w 39"/>
                  <a:gd name="T1" fmla="*/ 89 h 91"/>
                  <a:gd name="T2" fmla="*/ 24 w 39"/>
                  <a:gd name="T3" fmla="*/ 22 h 91"/>
                  <a:gd name="T4" fmla="*/ 16 w 39"/>
                  <a:gd name="T5" fmla="*/ 19 h 91"/>
                  <a:gd name="T6" fmla="*/ 36 w 39"/>
                  <a:gd name="T7" fmla="*/ 0 h 91"/>
                  <a:gd name="T8" fmla="*/ 39 w 39"/>
                  <a:gd name="T9" fmla="*/ 27 h 91"/>
                  <a:gd name="T10" fmla="*/ 31 w 39"/>
                  <a:gd name="T11" fmla="*/ 25 h 91"/>
                  <a:gd name="T12" fmla="*/ 8 w 39"/>
                  <a:gd name="T13" fmla="*/ 91 h 91"/>
                  <a:gd name="T14" fmla="*/ 0 w 39"/>
                  <a:gd name="T15" fmla="*/ 8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91">
                    <a:moveTo>
                      <a:pt x="0" y="89"/>
                    </a:moveTo>
                    <a:lnTo>
                      <a:pt x="24" y="22"/>
                    </a:lnTo>
                    <a:lnTo>
                      <a:pt x="16" y="19"/>
                    </a:lnTo>
                    <a:lnTo>
                      <a:pt x="36" y="0"/>
                    </a:lnTo>
                    <a:lnTo>
                      <a:pt x="39" y="27"/>
                    </a:lnTo>
                    <a:lnTo>
                      <a:pt x="31" y="25"/>
                    </a:lnTo>
                    <a:lnTo>
                      <a:pt x="8" y="91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19" name="Freeform 325"/>
              <p:cNvSpPr>
                <a:spLocks/>
              </p:cNvSpPr>
              <p:nvPr/>
            </p:nvSpPr>
            <p:spPr bwMode="auto">
              <a:xfrm>
                <a:off x="4933" y="1707"/>
                <a:ext cx="26" cy="52"/>
              </a:xfrm>
              <a:custGeom>
                <a:avLst/>
                <a:gdLst>
                  <a:gd name="T0" fmla="*/ 0 w 44"/>
                  <a:gd name="T1" fmla="*/ 88 h 92"/>
                  <a:gd name="T2" fmla="*/ 29 w 44"/>
                  <a:gd name="T3" fmla="*/ 21 h 92"/>
                  <a:gd name="T4" fmla="*/ 21 w 44"/>
                  <a:gd name="T5" fmla="*/ 18 h 92"/>
                  <a:gd name="T6" fmla="*/ 43 w 44"/>
                  <a:gd name="T7" fmla="*/ 0 h 92"/>
                  <a:gd name="T8" fmla="*/ 44 w 44"/>
                  <a:gd name="T9" fmla="*/ 28 h 92"/>
                  <a:gd name="T10" fmla="*/ 37 w 44"/>
                  <a:gd name="T11" fmla="*/ 25 h 92"/>
                  <a:gd name="T12" fmla="*/ 8 w 44"/>
                  <a:gd name="T13" fmla="*/ 92 h 92"/>
                  <a:gd name="T14" fmla="*/ 0 w 44"/>
                  <a:gd name="T1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92">
                    <a:moveTo>
                      <a:pt x="0" y="88"/>
                    </a:moveTo>
                    <a:lnTo>
                      <a:pt x="29" y="21"/>
                    </a:lnTo>
                    <a:lnTo>
                      <a:pt x="21" y="18"/>
                    </a:lnTo>
                    <a:lnTo>
                      <a:pt x="43" y="0"/>
                    </a:lnTo>
                    <a:lnTo>
                      <a:pt x="44" y="28"/>
                    </a:lnTo>
                    <a:lnTo>
                      <a:pt x="37" y="25"/>
                    </a:lnTo>
                    <a:lnTo>
                      <a:pt x="8" y="92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0" name="Freeform 326"/>
              <p:cNvSpPr>
                <a:spLocks/>
              </p:cNvSpPr>
              <p:nvPr/>
            </p:nvSpPr>
            <p:spPr bwMode="auto">
              <a:xfrm>
                <a:off x="4995" y="1708"/>
                <a:ext cx="27" cy="51"/>
              </a:xfrm>
              <a:custGeom>
                <a:avLst/>
                <a:gdLst>
                  <a:gd name="T0" fmla="*/ 0 w 47"/>
                  <a:gd name="T1" fmla="*/ 85 h 89"/>
                  <a:gd name="T2" fmla="*/ 32 w 47"/>
                  <a:gd name="T3" fmla="*/ 21 h 89"/>
                  <a:gd name="T4" fmla="*/ 25 w 47"/>
                  <a:gd name="T5" fmla="*/ 17 h 89"/>
                  <a:gd name="T6" fmla="*/ 47 w 47"/>
                  <a:gd name="T7" fmla="*/ 0 h 89"/>
                  <a:gd name="T8" fmla="*/ 47 w 47"/>
                  <a:gd name="T9" fmla="*/ 28 h 89"/>
                  <a:gd name="T10" fmla="*/ 40 w 47"/>
                  <a:gd name="T11" fmla="*/ 25 h 89"/>
                  <a:gd name="T12" fmla="*/ 8 w 47"/>
                  <a:gd name="T13" fmla="*/ 89 h 89"/>
                  <a:gd name="T14" fmla="*/ 0 w 47"/>
                  <a:gd name="T15" fmla="*/ 8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89">
                    <a:moveTo>
                      <a:pt x="0" y="85"/>
                    </a:moveTo>
                    <a:lnTo>
                      <a:pt x="32" y="21"/>
                    </a:lnTo>
                    <a:lnTo>
                      <a:pt x="25" y="17"/>
                    </a:lnTo>
                    <a:lnTo>
                      <a:pt x="47" y="0"/>
                    </a:lnTo>
                    <a:lnTo>
                      <a:pt x="47" y="28"/>
                    </a:lnTo>
                    <a:lnTo>
                      <a:pt x="40" y="25"/>
                    </a:lnTo>
                    <a:lnTo>
                      <a:pt x="8" y="89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1" name="Freeform 327"/>
              <p:cNvSpPr>
                <a:spLocks/>
              </p:cNvSpPr>
              <p:nvPr/>
            </p:nvSpPr>
            <p:spPr bwMode="auto">
              <a:xfrm>
                <a:off x="5057" y="1711"/>
                <a:ext cx="30" cy="48"/>
              </a:xfrm>
              <a:custGeom>
                <a:avLst/>
                <a:gdLst>
                  <a:gd name="T0" fmla="*/ 0 w 52"/>
                  <a:gd name="T1" fmla="*/ 80 h 84"/>
                  <a:gd name="T2" fmla="*/ 36 w 52"/>
                  <a:gd name="T3" fmla="*/ 19 h 84"/>
                  <a:gd name="T4" fmla="*/ 29 w 52"/>
                  <a:gd name="T5" fmla="*/ 15 h 84"/>
                  <a:gd name="T6" fmla="*/ 52 w 52"/>
                  <a:gd name="T7" fmla="*/ 0 h 84"/>
                  <a:gd name="T8" fmla="*/ 51 w 52"/>
                  <a:gd name="T9" fmla="*/ 27 h 84"/>
                  <a:gd name="T10" fmla="*/ 43 w 52"/>
                  <a:gd name="T11" fmla="*/ 23 h 84"/>
                  <a:gd name="T12" fmla="*/ 8 w 52"/>
                  <a:gd name="T13" fmla="*/ 84 h 84"/>
                  <a:gd name="T14" fmla="*/ 0 w 52"/>
                  <a:gd name="T15" fmla="*/ 8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84">
                    <a:moveTo>
                      <a:pt x="0" y="80"/>
                    </a:moveTo>
                    <a:lnTo>
                      <a:pt x="36" y="19"/>
                    </a:lnTo>
                    <a:lnTo>
                      <a:pt x="29" y="15"/>
                    </a:lnTo>
                    <a:lnTo>
                      <a:pt x="52" y="0"/>
                    </a:lnTo>
                    <a:lnTo>
                      <a:pt x="51" y="27"/>
                    </a:lnTo>
                    <a:lnTo>
                      <a:pt x="43" y="23"/>
                    </a:lnTo>
                    <a:lnTo>
                      <a:pt x="8" y="8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2" name="Freeform 328"/>
              <p:cNvSpPr>
                <a:spLocks/>
              </p:cNvSpPr>
              <p:nvPr/>
            </p:nvSpPr>
            <p:spPr bwMode="auto">
              <a:xfrm>
                <a:off x="5120" y="1713"/>
                <a:ext cx="31" cy="46"/>
              </a:xfrm>
              <a:custGeom>
                <a:avLst/>
                <a:gdLst>
                  <a:gd name="T0" fmla="*/ 0 w 55"/>
                  <a:gd name="T1" fmla="*/ 77 h 81"/>
                  <a:gd name="T2" fmla="*/ 38 w 55"/>
                  <a:gd name="T3" fmla="*/ 19 h 81"/>
                  <a:gd name="T4" fmla="*/ 31 w 55"/>
                  <a:gd name="T5" fmla="*/ 14 h 81"/>
                  <a:gd name="T6" fmla="*/ 55 w 55"/>
                  <a:gd name="T7" fmla="*/ 0 h 81"/>
                  <a:gd name="T8" fmla="*/ 52 w 55"/>
                  <a:gd name="T9" fmla="*/ 28 h 81"/>
                  <a:gd name="T10" fmla="*/ 45 w 55"/>
                  <a:gd name="T11" fmla="*/ 23 h 81"/>
                  <a:gd name="T12" fmla="*/ 6 w 55"/>
                  <a:gd name="T13" fmla="*/ 81 h 81"/>
                  <a:gd name="T14" fmla="*/ 0 w 55"/>
                  <a:gd name="T15" fmla="*/ 7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81">
                    <a:moveTo>
                      <a:pt x="0" y="77"/>
                    </a:moveTo>
                    <a:lnTo>
                      <a:pt x="38" y="19"/>
                    </a:lnTo>
                    <a:lnTo>
                      <a:pt x="31" y="14"/>
                    </a:lnTo>
                    <a:lnTo>
                      <a:pt x="55" y="0"/>
                    </a:lnTo>
                    <a:lnTo>
                      <a:pt x="52" y="28"/>
                    </a:lnTo>
                    <a:lnTo>
                      <a:pt x="45" y="23"/>
                    </a:lnTo>
                    <a:lnTo>
                      <a:pt x="6" y="81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3" name="Freeform 329"/>
              <p:cNvSpPr>
                <a:spLocks/>
              </p:cNvSpPr>
              <p:nvPr/>
            </p:nvSpPr>
            <p:spPr bwMode="auto">
              <a:xfrm>
                <a:off x="5182" y="1713"/>
                <a:ext cx="35" cy="47"/>
              </a:xfrm>
              <a:custGeom>
                <a:avLst/>
                <a:gdLst>
                  <a:gd name="T0" fmla="*/ 0 w 62"/>
                  <a:gd name="T1" fmla="*/ 75 h 81"/>
                  <a:gd name="T2" fmla="*/ 44 w 62"/>
                  <a:gd name="T3" fmla="*/ 17 h 81"/>
                  <a:gd name="T4" fmla="*/ 37 w 62"/>
                  <a:gd name="T5" fmla="*/ 12 h 81"/>
                  <a:gd name="T6" fmla="*/ 62 w 62"/>
                  <a:gd name="T7" fmla="*/ 0 h 81"/>
                  <a:gd name="T8" fmla="*/ 57 w 62"/>
                  <a:gd name="T9" fmla="*/ 27 h 81"/>
                  <a:gd name="T10" fmla="*/ 50 w 62"/>
                  <a:gd name="T11" fmla="*/ 22 h 81"/>
                  <a:gd name="T12" fmla="*/ 6 w 62"/>
                  <a:gd name="T13" fmla="*/ 81 h 81"/>
                  <a:gd name="T14" fmla="*/ 0 w 62"/>
                  <a:gd name="T15" fmla="*/ 7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81">
                    <a:moveTo>
                      <a:pt x="0" y="75"/>
                    </a:moveTo>
                    <a:lnTo>
                      <a:pt x="44" y="17"/>
                    </a:lnTo>
                    <a:lnTo>
                      <a:pt x="37" y="12"/>
                    </a:lnTo>
                    <a:lnTo>
                      <a:pt x="62" y="0"/>
                    </a:lnTo>
                    <a:lnTo>
                      <a:pt x="57" y="27"/>
                    </a:lnTo>
                    <a:lnTo>
                      <a:pt x="50" y="22"/>
                    </a:lnTo>
                    <a:lnTo>
                      <a:pt x="6" y="8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4" name="Freeform 330"/>
              <p:cNvSpPr>
                <a:spLocks/>
              </p:cNvSpPr>
              <p:nvPr/>
            </p:nvSpPr>
            <p:spPr bwMode="auto">
              <a:xfrm>
                <a:off x="5244" y="1714"/>
                <a:ext cx="37" cy="46"/>
              </a:xfrm>
              <a:custGeom>
                <a:avLst/>
                <a:gdLst>
                  <a:gd name="T0" fmla="*/ 0 w 64"/>
                  <a:gd name="T1" fmla="*/ 74 h 80"/>
                  <a:gd name="T2" fmla="*/ 45 w 64"/>
                  <a:gd name="T3" fmla="*/ 17 h 80"/>
                  <a:gd name="T4" fmla="*/ 39 w 64"/>
                  <a:gd name="T5" fmla="*/ 12 h 80"/>
                  <a:gd name="T6" fmla="*/ 64 w 64"/>
                  <a:gd name="T7" fmla="*/ 0 h 80"/>
                  <a:gd name="T8" fmla="*/ 59 w 64"/>
                  <a:gd name="T9" fmla="*/ 28 h 80"/>
                  <a:gd name="T10" fmla="*/ 52 w 64"/>
                  <a:gd name="T11" fmla="*/ 22 h 80"/>
                  <a:gd name="T12" fmla="*/ 6 w 64"/>
                  <a:gd name="T13" fmla="*/ 80 h 80"/>
                  <a:gd name="T14" fmla="*/ 0 w 64"/>
                  <a:gd name="T15" fmla="*/ 7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80">
                    <a:moveTo>
                      <a:pt x="0" y="74"/>
                    </a:moveTo>
                    <a:lnTo>
                      <a:pt x="45" y="17"/>
                    </a:lnTo>
                    <a:lnTo>
                      <a:pt x="39" y="12"/>
                    </a:lnTo>
                    <a:lnTo>
                      <a:pt x="64" y="0"/>
                    </a:lnTo>
                    <a:lnTo>
                      <a:pt x="59" y="28"/>
                    </a:lnTo>
                    <a:lnTo>
                      <a:pt x="52" y="22"/>
                    </a:lnTo>
                    <a:lnTo>
                      <a:pt x="6" y="8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5" name="Freeform 331"/>
              <p:cNvSpPr>
                <a:spLocks/>
              </p:cNvSpPr>
              <p:nvPr/>
            </p:nvSpPr>
            <p:spPr bwMode="auto">
              <a:xfrm>
                <a:off x="5306" y="1715"/>
                <a:ext cx="39" cy="45"/>
              </a:xfrm>
              <a:custGeom>
                <a:avLst/>
                <a:gdLst>
                  <a:gd name="T0" fmla="*/ 0 w 69"/>
                  <a:gd name="T1" fmla="*/ 73 h 79"/>
                  <a:gd name="T2" fmla="*/ 50 w 69"/>
                  <a:gd name="T3" fmla="*/ 16 h 79"/>
                  <a:gd name="T4" fmla="*/ 43 w 69"/>
                  <a:gd name="T5" fmla="*/ 11 h 79"/>
                  <a:gd name="T6" fmla="*/ 69 w 69"/>
                  <a:gd name="T7" fmla="*/ 0 h 79"/>
                  <a:gd name="T8" fmla="*/ 62 w 69"/>
                  <a:gd name="T9" fmla="*/ 27 h 79"/>
                  <a:gd name="T10" fmla="*/ 56 w 69"/>
                  <a:gd name="T11" fmla="*/ 22 h 79"/>
                  <a:gd name="T12" fmla="*/ 6 w 69"/>
                  <a:gd name="T13" fmla="*/ 79 h 79"/>
                  <a:gd name="T14" fmla="*/ 0 w 69"/>
                  <a:gd name="T15" fmla="*/ 7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79">
                    <a:moveTo>
                      <a:pt x="0" y="73"/>
                    </a:moveTo>
                    <a:lnTo>
                      <a:pt x="50" y="16"/>
                    </a:lnTo>
                    <a:lnTo>
                      <a:pt x="43" y="11"/>
                    </a:lnTo>
                    <a:lnTo>
                      <a:pt x="69" y="0"/>
                    </a:lnTo>
                    <a:lnTo>
                      <a:pt x="62" y="27"/>
                    </a:lnTo>
                    <a:lnTo>
                      <a:pt x="56" y="22"/>
                    </a:lnTo>
                    <a:lnTo>
                      <a:pt x="6" y="7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6" name="Freeform 332"/>
              <p:cNvSpPr>
                <a:spLocks/>
              </p:cNvSpPr>
              <p:nvPr/>
            </p:nvSpPr>
            <p:spPr bwMode="auto">
              <a:xfrm>
                <a:off x="5368" y="1715"/>
                <a:ext cx="39" cy="45"/>
              </a:xfrm>
              <a:custGeom>
                <a:avLst/>
                <a:gdLst>
                  <a:gd name="T0" fmla="*/ 0 w 69"/>
                  <a:gd name="T1" fmla="*/ 72 h 78"/>
                  <a:gd name="T2" fmla="*/ 49 w 69"/>
                  <a:gd name="T3" fmla="*/ 16 h 78"/>
                  <a:gd name="T4" fmla="*/ 43 w 69"/>
                  <a:gd name="T5" fmla="*/ 10 h 78"/>
                  <a:gd name="T6" fmla="*/ 69 w 69"/>
                  <a:gd name="T7" fmla="*/ 0 h 78"/>
                  <a:gd name="T8" fmla="*/ 62 w 69"/>
                  <a:gd name="T9" fmla="*/ 27 h 78"/>
                  <a:gd name="T10" fmla="*/ 55 w 69"/>
                  <a:gd name="T11" fmla="*/ 21 h 78"/>
                  <a:gd name="T12" fmla="*/ 6 w 69"/>
                  <a:gd name="T13" fmla="*/ 78 h 78"/>
                  <a:gd name="T14" fmla="*/ 0 w 69"/>
                  <a:gd name="T15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78">
                    <a:moveTo>
                      <a:pt x="0" y="72"/>
                    </a:moveTo>
                    <a:lnTo>
                      <a:pt x="49" y="16"/>
                    </a:lnTo>
                    <a:lnTo>
                      <a:pt x="43" y="10"/>
                    </a:lnTo>
                    <a:lnTo>
                      <a:pt x="69" y="0"/>
                    </a:lnTo>
                    <a:lnTo>
                      <a:pt x="62" y="27"/>
                    </a:lnTo>
                    <a:lnTo>
                      <a:pt x="55" y="21"/>
                    </a:lnTo>
                    <a:lnTo>
                      <a:pt x="6" y="7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7" name="Freeform 333"/>
              <p:cNvSpPr>
                <a:spLocks/>
              </p:cNvSpPr>
              <p:nvPr/>
            </p:nvSpPr>
            <p:spPr bwMode="auto">
              <a:xfrm>
                <a:off x="5429" y="1715"/>
                <a:ext cx="41" cy="45"/>
              </a:xfrm>
              <a:custGeom>
                <a:avLst/>
                <a:gdLst>
                  <a:gd name="T0" fmla="*/ 0 w 71"/>
                  <a:gd name="T1" fmla="*/ 72 h 78"/>
                  <a:gd name="T2" fmla="*/ 51 w 71"/>
                  <a:gd name="T3" fmla="*/ 16 h 78"/>
                  <a:gd name="T4" fmla="*/ 45 w 71"/>
                  <a:gd name="T5" fmla="*/ 10 h 78"/>
                  <a:gd name="T6" fmla="*/ 71 w 71"/>
                  <a:gd name="T7" fmla="*/ 0 h 78"/>
                  <a:gd name="T8" fmla="*/ 64 w 71"/>
                  <a:gd name="T9" fmla="*/ 27 h 78"/>
                  <a:gd name="T10" fmla="*/ 57 w 71"/>
                  <a:gd name="T11" fmla="*/ 21 h 78"/>
                  <a:gd name="T12" fmla="*/ 6 w 71"/>
                  <a:gd name="T13" fmla="*/ 78 h 78"/>
                  <a:gd name="T14" fmla="*/ 0 w 71"/>
                  <a:gd name="T15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8">
                    <a:moveTo>
                      <a:pt x="0" y="72"/>
                    </a:moveTo>
                    <a:lnTo>
                      <a:pt x="51" y="16"/>
                    </a:lnTo>
                    <a:lnTo>
                      <a:pt x="45" y="10"/>
                    </a:lnTo>
                    <a:lnTo>
                      <a:pt x="71" y="0"/>
                    </a:lnTo>
                    <a:lnTo>
                      <a:pt x="64" y="27"/>
                    </a:lnTo>
                    <a:lnTo>
                      <a:pt x="57" y="21"/>
                    </a:lnTo>
                    <a:lnTo>
                      <a:pt x="6" y="7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8" name="Freeform 334"/>
              <p:cNvSpPr>
                <a:spLocks/>
              </p:cNvSpPr>
              <p:nvPr/>
            </p:nvSpPr>
            <p:spPr bwMode="auto">
              <a:xfrm>
                <a:off x="5491" y="1713"/>
                <a:ext cx="43" cy="47"/>
              </a:xfrm>
              <a:custGeom>
                <a:avLst/>
                <a:gdLst>
                  <a:gd name="T0" fmla="*/ 0 w 74"/>
                  <a:gd name="T1" fmla="*/ 75 h 81"/>
                  <a:gd name="T2" fmla="*/ 54 w 74"/>
                  <a:gd name="T3" fmla="*/ 15 h 81"/>
                  <a:gd name="T4" fmla="*/ 48 w 74"/>
                  <a:gd name="T5" fmla="*/ 10 h 81"/>
                  <a:gd name="T6" fmla="*/ 74 w 74"/>
                  <a:gd name="T7" fmla="*/ 0 h 81"/>
                  <a:gd name="T8" fmla="*/ 66 w 74"/>
                  <a:gd name="T9" fmla="*/ 27 h 81"/>
                  <a:gd name="T10" fmla="*/ 60 w 74"/>
                  <a:gd name="T11" fmla="*/ 21 h 81"/>
                  <a:gd name="T12" fmla="*/ 6 w 74"/>
                  <a:gd name="T13" fmla="*/ 81 h 81"/>
                  <a:gd name="T14" fmla="*/ 0 w 74"/>
                  <a:gd name="T15" fmla="*/ 7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81">
                    <a:moveTo>
                      <a:pt x="0" y="75"/>
                    </a:moveTo>
                    <a:lnTo>
                      <a:pt x="54" y="15"/>
                    </a:lnTo>
                    <a:lnTo>
                      <a:pt x="48" y="10"/>
                    </a:lnTo>
                    <a:lnTo>
                      <a:pt x="74" y="0"/>
                    </a:lnTo>
                    <a:lnTo>
                      <a:pt x="66" y="27"/>
                    </a:lnTo>
                    <a:lnTo>
                      <a:pt x="60" y="21"/>
                    </a:lnTo>
                    <a:lnTo>
                      <a:pt x="6" y="8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29" name="Freeform 335"/>
              <p:cNvSpPr>
                <a:spLocks/>
              </p:cNvSpPr>
              <p:nvPr/>
            </p:nvSpPr>
            <p:spPr bwMode="auto">
              <a:xfrm>
                <a:off x="5553" y="1709"/>
                <a:ext cx="44" cy="51"/>
              </a:xfrm>
              <a:custGeom>
                <a:avLst/>
                <a:gdLst>
                  <a:gd name="T0" fmla="*/ 0 w 76"/>
                  <a:gd name="T1" fmla="*/ 82 h 88"/>
                  <a:gd name="T2" fmla="*/ 56 w 76"/>
                  <a:gd name="T3" fmla="*/ 17 h 88"/>
                  <a:gd name="T4" fmla="*/ 50 w 76"/>
                  <a:gd name="T5" fmla="*/ 11 h 88"/>
                  <a:gd name="T6" fmla="*/ 76 w 76"/>
                  <a:gd name="T7" fmla="*/ 0 h 88"/>
                  <a:gd name="T8" fmla="*/ 69 w 76"/>
                  <a:gd name="T9" fmla="*/ 27 h 88"/>
                  <a:gd name="T10" fmla="*/ 62 w 76"/>
                  <a:gd name="T11" fmla="*/ 22 h 88"/>
                  <a:gd name="T12" fmla="*/ 6 w 76"/>
                  <a:gd name="T13" fmla="*/ 88 h 88"/>
                  <a:gd name="T14" fmla="*/ 0 w 76"/>
                  <a:gd name="T15" fmla="*/ 8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88">
                    <a:moveTo>
                      <a:pt x="0" y="82"/>
                    </a:moveTo>
                    <a:lnTo>
                      <a:pt x="56" y="17"/>
                    </a:lnTo>
                    <a:lnTo>
                      <a:pt x="50" y="11"/>
                    </a:lnTo>
                    <a:lnTo>
                      <a:pt x="76" y="0"/>
                    </a:lnTo>
                    <a:lnTo>
                      <a:pt x="69" y="27"/>
                    </a:lnTo>
                    <a:lnTo>
                      <a:pt x="62" y="22"/>
                    </a:lnTo>
                    <a:lnTo>
                      <a:pt x="6" y="88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0" name="Freeform 336"/>
              <p:cNvSpPr>
                <a:spLocks/>
              </p:cNvSpPr>
              <p:nvPr/>
            </p:nvSpPr>
            <p:spPr bwMode="auto">
              <a:xfrm>
                <a:off x="5615" y="1708"/>
                <a:ext cx="43" cy="52"/>
              </a:xfrm>
              <a:custGeom>
                <a:avLst/>
                <a:gdLst>
                  <a:gd name="T0" fmla="*/ 0 w 74"/>
                  <a:gd name="T1" fmla="*/ 84 h 90"/>
                  <a:gd name="T2" fmla="*/ 55 w 74"/>
                  <a:gd name="T3" fmla="*/ 16 h 90"/>
                  <a:gd name="T4" fmla="*/ 49 w 74"/>
                  <a:gd name="T5" fmla="*/ 11 h 90"/>
                  <a:gd name="T6" fmla="*/ 74 w 74"/>
                  <a:gd name="T7" fmla="*/ 0 h 90"/>
                  <a:gd name="T8" fmla="*/ 68 w 74"/>
                  <a:gd name="T9" fmla="*/ 27 h 90"/>
                  <a:gd name="T10" fmla="*/ 62 w 74"/>
                  <a:gd name="T11" fmla="*/ 22 h 90"/>
                  <a:gd name="T12" fmla="*/ 6 w 74"/>
                  <a:gd name="T13" fmla="*/ 90 h 90"/>
                  <a:gd name="T14" fmla="*/ 0 w 74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90">
                    <a:moveTo>
                      <a:pt x="0" y="84"/>
                    </a:moveTo>
                    <a:lnTo>
                      <a:pt x="55" y="16"/>
                    </a:lnTo>
                    <a:lnTo>
                      <a:pt x="49" y="11"/>
                    </a:lnTo>
                    <a:lnTo>
                      <a:pt x="74" y="0"/>
                    </a:lnTo>
                    <a:lnTo>
                      <a:pt x="68" y="27"/>
                    </a:lnTo>
                    <a:lnTo>
                      <a:pt x="62" y="22"/>
                    </a:lnTo>
                    <a:lnTo>
                      <a:pt x="6" y="9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1" name="Freeform 337"/>
              <p:cNvSpPr>
                <a:spLocks/>
              </p:cNvSpPr>
              <p:nvPr/>
            </p:nvSpPr>
            <p:spPr bwMode="auto">
              <a:xfrm>
                <a:off x="5677" y="1703"/>
                <a:ext cx="40" cy="56"/>
              </a:xfrm>
              <a:custGeom>
                <a:avLst/>
                <a:gdLst>
                  <a:gd name="T0" fmla="*/ 0 w 70"/>
                  <a:gd name="T1" fmla="*/ 94 h 98"/>
                  <a:gd name="T2" fmla="*/ 52 w 70"/>
                  <a:gd name="T3" fmla="*/ 18 h 98"/>
                  <a:gd name="T4" fmla="*/ 46 w 70"/>
                  <a:gd name="T5" fmla="*/ 13 h 98"/>
                  <a:gd name="T6" fmla="*/ 70 w 70"/>
                  <a:gd name="T7" fmla="*/ 0 h 98"/>
                  <a:gd name="T8" fmla="*/ 66 w 70"/>
                  <a:gd name="T9" fmla="*/ 27 h 98"/>
                  <a:gd name="T10" fmla="*/ 59 w 70"/>
                  <a:gd name="T11" fmla="*/ 23 h 98"/>
                  <a:gd name="T12" fmla="*/ 6 w 70"/>
                  <a:gd name="T13" fmla="*/ 98 h 98"/>
                  <a:gd name="T14" fmla="*/ 0 w 70"/>
                  <a:gd name="T15" fmla="*/ 9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98">
                    <a:moveTo>
                      <a:pt x="0" y="94"/>
                    </a:moveTo>
                    <a:lnTo>
                      <a:pt x="52" y="18"/>
                    </a:lnTo>
                    <a:lnTo>
                      <a:pt x="46" y="13"/>
                    </a:lnTo>
                    <a:lnTo>
                      <a:pt x="70" y="0"/>
                    </a:lnTo>
                    <a:lnTo>
                      <a:pt x="66" y="27"/>
                    </a:lnTo>
                    <a:lnTo>
                      <a:pt x="59" y="23"/>
                    </a:lnTo>
                    <a:lnTo>
                      <a:pt x="6" y="98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2" name="Freeform 338"/>
              <p:cNvSpPr>
                <a:spLocks/>
              </p:cNvSpPr>
              <p:nvPr/>
            </p:nvSpPr>
            <p:spPr bwMode="auto">
              <a:xfrm>
                <a:off x="5739" y="1700"/>
                <a:ext cx="36" cy="59"/>
              </a:xfrm>
              <a:custGeom>
                <a:avLst/>
                <a:gdLst>
                  <a:gd name="T0" fmla="*/ 0 w 64"/>
                  <a:gd name="T1" fmla="*/ 99 h 103"/>
                  <a:gd name="T2" fmla="*/ 48 w 64"/>
                  <a:gd name="T3" fmla="*/ 19 h 103"/>
                  <a:gd name="T4" fmla="*/ 40 w 64"/>
                  <a:gd name="T5" fmla="*/ 15 h 103"/>
                  <a:gd name="T6" fmla="*/ 64 w 64"/>
                  <a:gd name="T7" fmla="*/ 0 h 103"/>
                  <a:gd name="T8" fmla="*/ 62 w 64"/>
                  <a:gd name="T9" fmla="*/ 28 h 103"/>
                  <a:gd name="T10" fmla="*/ 55 w 64"/>
                  <a:gd name="T11" fmla="*/ 23 h 103"/>
                  <a:gd name="T12" fmla="*/ 8 w 64"/>
                  <a:gd name="T13" fmla="*/ 103 h 103"/>
                  <a:gd name="T14" fmla="*/ 0 w 64"/>
                  <a:gd name="T15" fmla="*/ 9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103">
                    <a:moveTo>
                      <a:pt x="0" y="99"/>
                    </a:moveTo>
                    <a:lnTo>
                      <a:pt x="48" y="19"/>
                    </a:lnTo>
                    <a:lnTo>
                      <a:pt x="40" y="15"/>
                    </a:lnTo>
                    <a:lnTo>
                      <a:pt x="64" y="0"/>
                    </a:lnTo>
                    <a:lnTo>
                      <a:pt x="62" y="28"/>
                    </a:lnTo>
                    <a:lnTo>
                      <a:pt x="55" y="23"/>
                    </a:lnTo>
                    <a:lnTo>
                      <a:pt x="8" y="103"/>
                    </a:lnTo>
                    <a:lnTo>
                      <a:pt x="0" y="9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3" name="Freeform 339"/>
              <p:cNvSpPr>
                <a:spLocks/>
              </p:cNvSpPr>
              <p:nvPr/>
            </p:nvSpPr>
            <p:spPr bwMode="auto">
              <a:xfrm>
                <a:off x="5801" y="1703"/>
                <a:ext cx="26" cy="56"/>
              </a:xfrm>
              <a:custGeom>
                <a:avLst/>
                <a:gdLst>
                  <a:gd name="T0" fmla="*/ 0 w 47"/>
                  <a:gd name="T1" fmla="*/ 94 h 98"/>
                  <a:gd name="T2" fmla="*/ 32 w 47"/>
                  <a:gd name="T3" fmla="*/ 22 h 98"/>
                  <a:gd name="T4" fmla="*/ 24 w 47"/>
                  <a:gd name="T5" fmla="*/ 18 h 98"/>
                  <a:gd name="T6" fmla="*/ 45 w 47"/>
                  <a:gd name="T7" fmla="*/ 0 h 98"/>
                  <a:gd name="T8" fmla="*/ 47 w 47"/>
                  <a:gd name="T9" fmla="*/ 28 h 98"/>
                  <a:gd name="T10" fmla="*/ 39 w 47"/>
                  <a:gd name="T11" fmla="*/ 25 h 98"/>
                  <a:gd name="T12" fmla="*/ 8 w 47"/>
                  <a:gd name="T13" fmla="*/ 98 h 98"/>
                  <a:gd name="T14" fmla="*/ 0 w 47"/>
                  <a:gd name="T15" fmla="*/ 9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98">
                    <a:moveTo>
                      <a:pt x="0" y="94"/>
                    </a:moveTo>
                    <a:lnTo>
                      <a:pt x="32" y="22"/>
                    </a:lnTo>
                    <a:lnTo>
                      <a:pt x="24" y="18"/>
                    </a:lnTo>
                    <a:lnTo>
                      <a:pt x="45" y="0"/>
                    </a:lnTo>
                    <a:lnTo>
                      <a:pt x="47" y="28"/>
                    </a:lnTo>
                    <a:lnTo>
                      <a:pt x="39" y="25"/>
                    </a:lnTo>
                    <a:lnTo>
                      <a:pt x="8" y="98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4" name="Freeform 340"/>
              <p:cNvSpPr>
                <a:spLocks/>
              </p:cNvSpPr>
              <p:nvPr/>
            </p:nvSpPr>
            <p:spPr bwMode="auto">
              <a:xfrm>
                <a:off x="5862" y="1692"/>
                <a:ext cx="26" cy="67"/>
              </a:xfrm>
              <a:custGeom>
                <a:avLst/>
                <a:gdLst>
                  <a:gd name="T0" fmla="*/ 0 w 44"/>
                  <a:gd name="T1" fmla="*/ 114 h 116"/>
                  <a:gd name="T2" fmla="*/ 28 w 44"/>
                  <a:gd name="T3" fmla="*/ 23 h 116"/>
                  <a:gd name="T4" fmla="*/ 20 w 44"/>
                  <a:gd name="T5" fmla="*/ 21 h 116"/>
                  <a:gd name="T6" fmla="*/ 40 w 44"/>
                  <a:gd name="T7" fmla="*/ 0 h 116"/>
                  <a:gd name="T8" fmla="*/ 44 w 44"/>
                  <a:gd name="T9" fmla="*/ 28 h 116"/>
                  <a:gd name="T10" fmla="*/ 36 w 44"/>
                  <a:gd name="T11" fmla="*/ 26 h 116"/>
                  <a:gd name="T12" fmla="*/ 8 w 44"/>
                  <a:gd name="T13" fmla="*/ 116 h 116"/>
                  <a:gd name="T14" fmla="*/ 0 w 44"/>
                  <a:gd name="T15" fmla="*/ 114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16">
                    <a:moveTo>
                      <a:pt x="0" y="114"/>
                    </a:moveTo>
                    <a:lnTo>
                      <a:pt x="28" y="23"/>
                    </a:lnTo>
                    <a:lnTo>
                      <a:pt x="20" y="21"/>
                    </a:lnTo>
                    <a:lnTo>
                      <a:pt x="40" y="0"/>
                    </a:lnTo>
                    <a:lnTo>
                      <a:pt x="44" y="28"/>
                    </a:lnTo>
                    <a:lnTo>
                      <a:pt x="36" y="26"/>
                    </a:lnTo>
                    <a:lnTo>
                      <a:pt x="8" y="116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5" name="Freeform 341"/>
              <p:cNvSpPr>
                <a:spLocks/>
              </p:cNvSpPr>
              <p:nvPr/>
            </p:nvSpPr>
            <p:spPr bwMode="auto">
              <a:xfrm>
                <a:off x="5924" y="1689"/>
                <a:ext cx="22" cy="70"/>
              </a:xfrm>
              <a:custGeom>
                <a:avLst/>
                <a:gdLst>
                  <a:gd name="T0" fmla="*/ 0 w 38"/>
                  <a:gd name="T1" fmla="*/ 119 h 121"/>
                  <a:gd name="T2" fmla="*/ 22 w 38"/>
                  <a:gd name="T3" fmla="*/ 23 h 121"/>
                  <a:gd name="T4" fmla="*/ 14 w 38"/>
                  <a:gd name="T5" fmla="*/ 21 h 121"/>
                  <a:gd name="T6" fmla="*/ 32 w 38"/>
                  <a:gd name="T7" fmla="*/ 0 h 121"/>
                  <a:gd name="T8" fmla="*/ 38 w 38"/>
                  <a:gd name="T9" fmla="*/ 27 h 121"/>
                  <a:gd name="T10" fmla="*/ 30 w 38"/>
                  <a:gd name="T11" fmla="*/ 25 h 121"/>
                  <a:gd name="T12" fmla="*/ 8 w 38"/>
                  <a:gd name="T13" fmla="*/ 121 h 121"/>
                  <a:gd name="T14" fmla="*/ 0 w 38"/>
                  <a:gd name="T15" fmla="*/ 11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21">
                    <a:moveTo>
                      <a:pt x="0" y="119"/>
                    </a:moveTo>
                    <a:lnTo>
                      <a:pt x="22" y="23"/>
                    </a:lnTo>
                    <a:lnTo>
                      <a:pt x="14" y="21"/>
                    </a:lnTo>
                    <a:lnTo>
                      <a:pt x="32" y="0"/>
                    </a:lnTo>
                    <a:lnTo>
                      <a:pt x="38" y="27"/>
                    </a:lnTo>
                    <a:lnTo>
                      <a:pt x="30" y="25"/>
                    </a:lnTo>
                    <a:lnTo>
                      <a:pt x="8" y="121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6" name="Freeform 342"/>
              <p:cNvSpPr>
                <a:spLocks/>
              </p:cNvSpPr>
              <p:nvPr/>
            </p:nvSpPr>
            <p:spPr bwMode="auto">
              <a:xfrm>
                <a:off x="5986" y="1688"/>
                <a:ext cx="19" cy="71"/>
              </a:xfrm>
              <a:custGeom>
                <a:avLst/>
                <a:gdLst>
                  <a:gd name="T0" fmla="*/ 0 w 32"/>
                  <a:gd name="T1" fmla="*/ 122 h 124"/>
                  <a:gd name="T2" fmla="*/ 16 w 32"/>
                  <a:gd name="T3" fmla="*/ 24 h 124"/>
                  <a:gd name="T4" fmla="*/ 7 w 32"/>
                  <a:gd name="T5" fmla="*/ 22 h 124"/>
                  <a:gd name="T6" fmla="*/ 24 w 32"/>
                  <a:gd name="T7" fmla="*/ 0 h 124"/>
                  <a:gd name="T8" fmla="*/ 32 w 32"/>
                  <a:gd name="T9" fmla="*/ 26 h 124"/>
                  <a:gd name="T10" fmla="*/ 24 w 32"/>
                  <a:gd name="T11" fmla="*/ 25 h 124"/>
                  <a:gd name="T12" fmla="*/ 8 w 32"/>
                  <a:gd name="T13" fmla="*/ 124 h 124"/>
                  <a:gd name="T14" fmla="*/ 0 w 32"/>
                  <a:gd name="T15" fmla="*/ 12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4">
                    <a:moveTo>
                      <a:pt x="0" y="122"/>
                    </a:moveTo>
                    <a:lnTo>
                      <a:pt x="16" y="24"/>
                    </a:lnTo>
                    <a:lnTo>
                      <a:pt x="7" y="22"/>
                    </a:lnTo>
                    <a:lnTo>
                      <a:pt x="24" y="0"/>
                    </a:lnTo>
                    <a:lnTo>
                      <a:pt x="32" y="26"/>
                    </a:lnTo>
                    <a:lnTo>
                      <a:pt x="24" y="25"/>
                    </a:lnTo>
                    <a:lnTo>
                      <a:pt x="8" y="124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7" name="Freeform 343"/>
              <p:cNvSpPr>
                <a:spLocks/>
              </p:cNvSpPr>
              <p:nvPr/>
            </p:nvSpPr>
            <p:spPr bwMode="auto">
              <a:xfrm>
                <a:off x="6048" y="1686"/>
                <a:ext cx="18" cy="73"/>
              </a:xfrm>
              <a:custGeom>
                <a:avLst/>
                <a:gdLst>
                  <a:gd name="T0" fmla="*/ 0 w 32"/>
                  <a:gd name="T1" fmla="*/ 125 h 127"/>
                  <a:gd name="T2" fmla="*/ 16 w 32"/>
                  <a:gd name="T3" fmla="*/ 24 h 127"/>
                  <a:gd name="T4" fmla="*/ 8 w 32"/>
                  <a:gd name="T5" fmla="*/ 23 h 127"/>
                  <a:gd name="T6" fmla="*/ 24 w 32"/>
                  <a:gd name="T7" fmla="*/ 0 h 127"/>
                  <a:gd name="T8" fmla="*/ 32 w 32"/>
                  <a:gd name="T9" fmla="*/ 27 h 127"/>
                  <a:gd name="T10" fmla="*/ 24 w 32"/>
                  <a:gd name="T11" fmla="*/ 25 h 127"/>
                  <a:gd name="T12" fmla="*/ 8 w 32"/>
                  <a:gd name="T13" fmla="*/ 127 h 127"/>
                  <a:gd name="T14" fmla="*/ 0 w 32"/>
                  <a:gd name="T15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7">
                    <a:moveTo>
                      <a:pt x="0" y="125"/>
                    </a:moveTo>
                    <a:lnTo>
                      <a:pt x="16" y="24"/>
                    </a:lnTo>
                    <a:lnTo>
                      <a:pt x="8" y="23"/>
                    </a:lnTo>
                    <a:lnTo>
                      <a:pt x="24" y="0"/>
                    </a:lnTo>
                    <a:lnTo>
                      <a:pt x="32" y="27"/>
                    </a:lnTo>
                    <a:lnTo>
                      <a:pt x="24" y="25"/>
                    </a:lnTo>
                    <a:lnTo>
                      <a:pt x="8" y="127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8" name="Freeform 344"/>
              <p:cNvSpPr>
                <a:spLocks/>
              </p:cNvSpPr>
              <p:nvPr/>
            </p:nvSpPr>
            <p:spPr bwMode="auto">
              <a:xfrm>
                <a:off x="4497" y="1619"/>
                <a:ext cx="15" cy="77"/>
              </a:xfrm>
              <a:custGeom>
                <a:avLst/>
                <a:gdLst>
                  <a:gd name="T0" fmla="*/ 5 w 25"/>
                  <a:gd name="T1" fmla="*/ 134 h 134"/>
                  <a:gd name="T2" fmla="*/ 9 w 25"/>
                  <a:gd name="T3" fmla="*/ 24 h 134"/>
                  <a:gd name="T4" fmla="*/ 0 w 25"/>
                  <a:gd name="T5" fmla="*/ 24 h 134"/>
                  <a:gd name="T6" fmla="*/ 14 w 25"/>
                  <a:gd name="T7" fmla="*/ 0 h 134"/>
                  <a:gd name="T8" fmla="*/ 25 w 25"/>
                  <a:gd name="T9" fmla="*/ 25 h 134"/>
                  <a:gd name="T10" fmla="*/ 17 w 25"/>
                  <a:gd name="T11" fmla="*/ 25 h 134"/>
                  <a:gd name="T12" fmla="*/ 13 w 25"/>
                  <a:gd name="T13" fmla="*/ 134 h 134"/>
                  <a:gd name="T14" fmla="*/ 5 w 25"/>
                  <a:gd name="T1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4">
                    <a:moveTo>
                      <a:pt x="5" y="134"/>
                    </a:moveTo>
                    <a:lnTo>
                      <a:pt x="9" y="24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3" y="134"/>
                    </a:lnTo>
                    <a:lnTo>
                      <a:pt x="5" y="13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39" name="Freeform 345"/>
              <p:cNvSpPr>
                <a:spLocks/>
              </p:cNvSpPr>
              <p:nvPr/>
            </p:nvSpPr>
            <p:spPr bwMode="auto">
              <a:xfrm>
                <a:off x="4561" y="1622"/>
                <a:ext cx="14" cy="74"/>
              </a:xfrm>
              <a:custGeom>
                <a:avLst/>
                <a:gdLst>
                  <a:gd name="T0" fmla="*/ 2 w 24"/>
                  <a:gd name="T1" fmla="*/ 129 h 129"/>
                  <a:gd name="T2" fmla="*/ 8 w 24"/>
                  <a:gd name="T3" fmla="*/ 24 h 129"/>
                  <a:gd name="T4" fmla="*/ 0 w 24"/>
                  <a:gd name="T5" fmla="*/ 24 h 129"/>
                  <a:gd name="T6" fmla="*/ 13 w 24"/>
                  <a:gd name="T7" fmla="*/ 0 h 129"/>
                  <a:gd name="T8" fmla="*/ 24 w 24"/>
                  <a:gd name="T9" fmla="*/ 25 h 129"/>
                  <a:gd name="T10" fmla="*/ 16 w 24"/>
                  <a:gd name="T11" fmla="*/ 25 h 129"/>
                  <a:gd name="T12" fmla="*/ 10 w 24"/>
                  <a:gd name="T13" fmla="*/ 129 h 129"/>
                  <a:gd name="T14" fmla="*/ 2 w 24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29">
                    <a:moveTo>
                      <a:pt x="2" y="129"/>
                    </a:moveTo>
                    <a:lnTo>
                      <a:pt x="8" y="24"/>
                    </a:lnTo>
                    <a:lnTo>
                      <a:pt x="0" y="24"/>
                    </a:lnTo>
                    <a:lnTo>
                      <a:pt x="13" y="0"/>
                    </a:lnTo>
                    <a:lnTo>
                      <a:pt x="24" y="25"/>
                    </a:lnTo>
                    <a:lnTo>
                      <a:pt x="16" y="25"/>
                    </a:lnTo>
                    <a:lnTo>
                      <a:pt x="10" y="129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0" name="Freeform 346"/>
              <p:cNvSpPr>
                <a:spLocks/>
              </p:cNvSpPr>
              <p:nvPr/>
            </p:nvSpPr>
            <p:spPr bwMode="auto">
              <a:xfrm>
                <a:off x="4624" y="1625"/>
                <a:ext cx="14" cy="71"/>
              </a:xfrm>
              <a:custGeom>
                <a:avLst/>
                <a:gdLst>
                  <a:gd name="T0" fmla="*/ 0 w 24"/>
                  <a:gd name="T1" fmla="*/ 124 h 124"/>
                  <a:gd name="T2" fmla="*/ 8 w 24"/>
                  <a:gd name="T3" fmla="*/ 25 h 124"/>
                  <a:gd name="T4" fmla="*/ 0 w 24"/>
                  <a:gd name="T5" fmla="*/ 24 h 124"/>
                  <a:gd name="T6" fmla="*/ 14 w 24"/>
                  <a:gd name="T7" fmla="*/ 0 h 124"/>
                  <a:gd name="T8" fmla="*/ 24 w 24"/>
                  <a:gd name="T9" fmla="*/ 26 h 124"/>
                  <a:gd name="T10" fmla="*/ 16 w 24"/>
                  <a:gd name="T11" fmla="*/ 25 h 124"/>
                  <a:gd name="T12" fmla="*/ 8 w 24"/>
                  <a:gd name="T13" fmla="*/ 124 h 124"/>
                  <a:gd name="T14" fmla="*/ 0 w 24"/>
                  <a:gd name="T15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124">
                    <a:moveTo>
                      <a:pt x="0" y="124"/>
                    </a:moveTo>
                    <a:lnTo>
                      <a:pt x="8" y="25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24" y="26"/>
                    </a:lnTo>
                    <a:lnTo>
                      <a:pt x="16" y="25"/>
                    </a:lnTo>
                    <a:lnTo>
                      <a:pt x="8" y="124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1" name="Freeform 347"/>
              <p:cNvSpPr>
                <a:spLocks/>
              </p:cNvSpPr>
              <p:nvPr/>
            </p:nvSpPr>
            <p:spPr bwMode="auto">
              <a:xfrm>
                <a:off x="4686" y="1634"/>
                <a:ext cx="17" cy="63"/>
              </a:xfrm>
              <a:custGeom>
                <a:avLst/>
                <a:gdLst>
                  <a:gd name="T0" fmla="*/ 0 w 29"/>
                  <a:gd name="T1" fmla="*/ 107 h 109"/>
                  <a:gd name="T2" fmla="*/ 12 w 29"/>
                  <a:gd name="T3" fmla="*/ 24 h 109"/>
                  <a:gd name="T4" fmla="*/ 4 w 29"/>
                  <a:gd name="T5" fmla="*/ 23 h 109"/>
                  <a:gd name="T6" fmla="*/ 20 w 29"/>
                  <a:gd name="T7" fmla="*/ 0 h 109"/>
                  <a:gd name="T8" fmla="*/ 29 w 29"/>
                  <a:gd name="T9" fmla="*/ 26 h 109"/>
                  <a:gd name="T10" fmla="*/ 20 w 29"/>
                  <a:gd name="T11" fmla="*/ 25 h 109"/>
                  <a:gd name="T12" fmla="*/ 8 w 29"/>
                  <a:gd name="T13" fmla="*/ 109 h 109"/>
                  <a:gd name="T14" fmla="*/ 0 w 29"/>
                  <a:gd name="T15" fmla="*/ 10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09">
                    <a:moveTo>
                      <a:pt x="0" y="107"/>
                    </a:moveTo>
                    <a:lnTo>
                      <a:pt x="12" y="24"/>
                    </a:lnTo>
                    <a:lnTo>
                      <a:pt x="4" y="23"/>
                    </a:lnTo>
                    <a:lnTo>
                      <a:pt x="20" y="0"/>
                    </a:lnTo>
                    <a:lnTo>
                      <a:pt x="29" y="26"/>
                    </a:lnTo>
                    <a:lnTo>
                      <a:pt x="20" y="25"/>
                    </a:lnTo>
                    <a:lnTo>
                      <a:pt x="8" y="10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2" name="Freeform 348"/>
              <p:cNvSpPr>
                <a:spLocks/>
              </p:cNvSpPr>
              <p:nvPr/>
            </p:nvSpPr>
            <p:spPr bwMode="auto">
              <a:xfrm>
                <a:off x="4748" y="1646"/>
                <a:ext cx="19" cy="51"/>
              </a:xfrm>
              <a:custGeom>
                <a:avLst/>
                <a:gdLst>
                  <a:gd name="T0" fmla="*/ 0 w 33"/>
                  <a:gd name="T1" fmla="*/ 86 h 88"/>
                  <a:gd name="T2" fmla="*/ 17 w 33"/>
                  <a:gd name="T3" fmla="*/ 23 h 88"/>
                  <a:gd name="T4" fmla="*/ 9 w 33"/>
                  <a:gd name="T5" fmla="*/ 21 h 88"/>
                  <a:gd name="T6" fmla="*/ 27 w 33"/>
                  <a:gd name="T7" fmla="*/ 0 h 88"/>
                  <a:gd name="T8" fmla="*/ 33 w 33"/>
                  <a:gd name="T9" fmla="*/ 27 h 88"/>
                  <a:gd name="T10" fmla="*/ 25 w 33"/>
                  <a:gd name="T11" fmla="*/ 25 h 88"/>
                  <a:gd name="T12" fmla="*/ 8 w 33"/>
                  <a:gd name="T13" fmla="*/ 88 h 88"/>
                  <a:gd name="T14" fmla="*/ 0 w 33"/>
                  <a:gd name="T15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88">
                    <a:moveTo>
                      <a:pt x="0" y="86"/>
                    </a:moveTo>
                    <a:lnTo>
                      <a:pt x="17" y="23"/>
                    </a:lnTo>
                    <a:lnTo>
                      <a:pt x="9" y="21"/>
                    </a:lnTo>
                    <a:lnTo>
                      <a:pt x="27" y="0"/>
                    </a:lnTo>
                    <a:lnTo>
                      <a:pt x="33" y="27"/>
                    </a:lnTo>
                    <a:lnTo>
                      <a:pt x="25" y="25"/>
                    </a:lnTo>
                    <a:lnTo>
                      <a:pt x="8" y="88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3" name="Freeform 349"/>
              <p:cNvSpPr>
                <a:spLocks/>
              </p:cNvSpPr>
              <p:nvPr/>
            </p:nvSpPr>
            <p:spPr bwMode="auto">
              <a:xfrm>
                <a:off x="4809" y="1644"/>
                <a:ext cx="23" cy="53"/>
              </a:xfrm>
              <a:custGeom>
                <a:avLst/>
                <a:gdLst>
                  <a:gd name="T0" fmla="*/ 0 w 39"/>
                  <a:gd name="T1" fmla="*/ 90 h 92"/>
                  <a:gd name="T2" fmla="*/ 23 w 39"/>
                  <a:gd name="T3" fmla="*/ 22 h 92"/>
                  <a:gd name="T4" fmla="*/ 16 w 39"/>
                  <a:gd name="T5" fmla="*/ 19 h 92"/>
                  <a:gd name="T6" fmla="*/ 36 w 39"/>
                  <a:gd name="T7" fmla="*/ 0 h 92"/>
                  <a:gd name="T8" fmla="*/ 39 w 39"/>
                  <a:gd name="T9" fmla="*/ 27 h 92"/>
                  <a:gd name="T10" fmla="*/ 31 w 39"/>
                  <a:gd name="T11" fmla="*/ 25 h 92"/>
                  <a:gd name="T12" fmla="*/ 8 w 39"/>
                  <a:gd name="T13" fmla="*/ 92 h 92"/>
                  <a:gd name="T14" fmla="*/ 0 w 39"/>
                  <a:gd name="T15" fmla="*/ 9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92">
                    <a:moveTo>
                      <a:pt x="0" y="90"/>
                    </a:moveTo>
                    <a:lnTo>
                      <a:pt x="23" y="22"/>
                    </a:lnTo>
                    <a:lnTo>
                      <a:pt x="16" y="19"/>
                    </a:lnTo>
                    <a:lnTo>
                      <a:pt x="36" y="0"/>
                    </a:lnTo>
                    <a:lnTo>
                      <a:pt x="39" y="27"/>
                    </a:lnTo>
                    <a:lnTo>
                      <a:pt x="31" y="25"/>
                    </a:lnTo>
                    <a:lnTo>
                      <a:pt x="8" y="92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4" name="Freeform 350"/>
              <p:cNvSpPr>
                <a:spLocks/>
              </p:cNvSpPr>
              <p:nvPr/>
            </p:nvSpPr>
            <p:spPr bwMode="auto">
              <a:xfrm>
                <a:off x="4871" y="1645"/>
                <a:ext cx="25" cy="52"/>
              </a:xfrm>
              <a:custGeom>
                <a:avLst/>
                <a:gdLst>
                  <a:gd name="T0" fmla="*/ 0 w 42"/>
                  <a:gd name="T1" fmla="*/ 87 h 91"/>
                  <a:gd name="T2" fmla="*/ 27 w 42"/>
                  <a:gd name="T3" fmla="*/ 22 h 91"/>
                  <a:gd name="T4" fmla="*/ 19 w 42"/>
                  <a:gd name="T5" fmla="*/ 19 h 91"/>
                  <a:gd name="T6" fmla="*/ 40 w 42"/>
                  <a:gd name="T7" fmla="*/ 0 h 91"/>
                  <a:gd name="T8" fmla="*/ 42 w 42"/>
                  <a:gd name="T9" fmla="*/ 28 h 91"/>
                  <a:gd name="T10" fmla="*/ 35 w 42"/>
                  <a:gd name="T11" fmla="*/ 25 h 91"/>
                  <a:gd name="T12" fmla="*/ 8 w 42"/>
                  <a:gd name="T13" fmla="*/ 91 h 91"/>
                  <a:gd name="T14" fmla="*/ 0 w 42"/>
                  <a:gd name="T15" fmla="*/ 8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91">
                    <a:moveTo>
                      <a:pt x="0" y="87"/>
                    </a:moveTo>
                    <a:lnTo>
                      <a:pt x="27" y="22"/>
                    </a:lnTo>
                    <a:lnTo>
                      <a:pt x="19" y="19"/>
                    </a:lnTo>
                    <a:lnTo>
                      <a:pt x="40" y="0"/>
                    </a:lnTo>
                    <a:lnTo>
                      <a:pt x="42" y="28"/>
                    </a:lnTo>
                    <a:lnTo>
                      <a:pt x="35" y="25"/>
                    </a:lnTo>
                    <a:lnTo>
                      <a:pt x="8" y="91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5" name="Freeform 351"/>
              <p:cNvSpPr>
                <a:spLocks/>
              </p:cNvSpPr>
              <p:nvPr/>
            </p:nvSpPr>
            <p:spPr bwMode="auto">
              <a:xfrm>
                <a:off x="4933" y="1647"/>
                <a:ext cx="26" cy="50"/>
              </a:xfrm>
              <a:custGeom>
                <a:avLst/>
                <a:gdLst>
                  <a:gd name="T0" fmla="*/ 0 w 45"/>
                  <a:gd name="T1" fmla="*/ 84 h 88"/>
                  <a:gd name="T2" fmla="*/ 30 w 45"/>
                  <a:gd name="T3" fmla="*/ 21 h 88"/>
                  <a:gd name="T4" fmla="*/ 22 w 45"/>
                  <a:gd name="T5" fmla="*/ 17 h 88"/>
                  <a:gd name="T6" fmla="*/ 44 w 45"/>
                  <a:gd name="T7" fmla="*/ 0 h 88"/>
                  <a:gd name="T8" fmla="*/ 45 w 45"/>
                  <a:gd name="T9" fmla="*/ 28 h 88"/>
                  <a:gd name="T10" fmla="*/ 37 w 45"/>
                  <a:gd name="T11" fmla="*/ 24 h 88"/>
                  <a:gd name="T12" fmla="*/ 8 w 45"/>
                  <a:gd name="T13" fmla="*/ 88 h 88"/>
                  <a:gd name="T14" fmla="*/ 0 w 45"/>
                  <a:gd name="T15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88">
                    <a:moveTo>
                      <a:pt x="0" y="84"/>
                    </a:moveTo>
                    <a:lnTo>
                      <a:pt x="30" y="21"/>
                    </a:lnTo>
                    <a:lnTo>
                      <a:pt x="22" y="17"/>
                    </a:lnTo>
                    <a:lnTo>
                      <a:pt x="44" y="0"/>
                    </a:lnTo>
                    <a:lnTo>
                      <a:pt x="45" y="28"/>
                    </a:lnTo>
                    <a:lnTo>
                      <a:pt x="37" y="24"/>
                    </a:lnTo>
                    <a:lnTo>
                      <a:pt x="8" y="8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6" name="Freeform 352"/>
              <p:cNvSpPr>
                <a:spLocks/>
              </p:cNvSpPr>
              <p:nvPr/>
            </p:nvSpPr>
            <p:spPr bwMode="auto">
              <a:xfrm>
                <a:off x="4995" y="1650"/>
                <a:ext cx="28" cy="47"/>
              </a:xfrm>
              <a:custGeom>
                <a:avLst/>
                <a:gdLst>
                  <a:gd name="T0" fmla="*/ 0 w 49"/>
                  <a:gd name="T1" fmla="*/ 79 h 83"/>
                  <a:gd name="T2" fmla="*/ 33 w 49"/>
                  <a:gd name="T3" fmla="*/ 20 h 83"/>
                  <a:gd name="T4" fmla="*/ 26 w 49"/>
                  <a:gd name="T5" fmla="*/ 16 h 83"/>
                  <a:gd name="T6" fmla="*/ 49 w 49"/>
                  <a:gd name="T7" fmla="*/ 0 h 83"/>
                  <a:gd name="T8" fmla="*/ 47 w 49"/>
                  <a:gd name="T9" fmla="*/ 28 h 83"/>
                  <a:gd name="T10" fmla="*/ 40 w 49"/>
                  <a:gd name="T11" fmla="*/ 24 h 83"/>
                  <a:gd name="T12" fmla="*/ 8 w 49"/>
                  <a:gd name="T13" fmla="*/ 83 h 83"/>
                  <a:gd name="T14" fmla="*/ 0 w 49"/>
                  <a:gd name="T15" fmla="*/ 7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83">
                    <a:moveTo>
                      <a:pt x="0" y="79"/>
                    </a:moveTo>
                    <a:lnTo>
                      <a:pt x="33" y="20"/>
                    </a:lnTo>
                    <a:lnTo>
                      <a:pt x="26" y="16"/>
                    </a:lnTo>
                    <a:lnTo>
                      <a:pt x="49" y="0"/>
                    </a:lnTo>
                    <a:lnTo>
                      <a:pt x="47" y="28"/>
                    </a:lnTo>
                    <a:lnTo>
                      <a:pt x="40" y="24"/>
                    </a:lnTo>
                    <a:lnTo>
                      <a:pt x="8" y="83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7" name="Freeform 353"/>
              <p:cNvSpPr>
                <a:spLocks/>
              </p:cNvSpPr>
              <p:nvPr/>
            </p:nvSpPr>
            <p:spPr bwMode="auto">
              <a:xfrm>
                <a:off x="5057" y="1650"/>
                <a:ext cx="32" cy="47"/>
              </a:xfrm>
              <a:custGeom>
                <a:avLst/>
                <a:gdLst>
                  <a:gd name="T0" fmla="*/ 0 w 55"/>
                  <a:gd name="T1" fmla="*/ 78 h 82"/>
                  <a:gd name="T2" fmla="*/ 38 w 55"/>
                  <a:gd name="T3" fmla="*/ 19 h 82"/>
                  <a:gd name="T4" fmla="*/ 31 w 55"/>
                  <a:gd name="T5" fmla="*/ 14 h 82"/>
                  <a:gd name="T6" fmla="*/ 55 w 55"/>
                  <a:gd name="T7" fmla="*/ 0 h 82"/>
                  <a:gd name="T8" fmla="*/ 52 w 55"/>
                  <a:gd name="T9" fmla="*/ 28 h 82"/>
                  <a:gd name="T10" fmla="*/ 45 w 55"/>
                  <a:gd name="T11" fmla="*/ 23 h 82"/>
                  <a:gd name="T12" fmla="*/ 8 w 55"/>
                  <a:gd name="T13" fmla="*/ 82 h 82"/>
                  <a:gd name="T14" fmla="*/ 0 w 55"/>
                  <a:gd name="T15" fmla="*/ 7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82">
                    <a:moveTo>
                      <a:pt x="0" y="78"/>
                    </a:moveTo>
                    <a:lnTo>
                      <a:pt x="38" y="19"/>
                    </a:lnTo>
                    <a:lnTo>
                      <a:pt x="31" y="14"/>
                    </a:lnTo>
                    <a:lnTo>
                      <a:pt x="55" y="0"/>
                    </a:lnTo>
                    <a:lnTo>
                      <a:pt x="52" y="28"/>
                    </a:lnTo>
                    <a:lnTo>
                      <a:pt x="45" y="23"/>
                    </a:lnTo>
                    <a:lnTo>
                      <a:pt x="8" y="82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8" name="Freeform 354"/>
              <p:cNvSpPr>
                <a:spLocks/>
              </p:cNvSpPr>
              <p:nvPr/>
            </p:nvSpPr>
            <p:spPr bwMode="auto">
              <a:xfrm>
                <a:off x="5120" y="1652"/>
                <a:ext cx="34" cy="45"/>
              </a:xfrm>
              <a:custGeom>
                <a:avLst/>
                <a:gdLst>
                  <a:gd name="T0" fmla="*/ 0 w 59"/>
                  <a:gd name="T1" fmla="*/ 75 h 79"/>
                  <a:gd name="T2" fmla="*/ 41 w 59"/>
                  <a:gd name="T3" fmla="*/ 18 h 79"/>
                  <a:gd name="T4" fmla="*/ 34 w 59"/>
                  <a:gd name="T5" fmla="*/ 13 h 79"/>
                  <a:gd name="T6" fmla="*/ 59 w 59"/>
                  <a:gd name="T7" fmla="*/ 0 h 79"/>
                  <a:gd name="T8" fmla="*/ 54 w 59"/>
                  <a:gd name="T9" fmla="*/ 28 h 79"/>
                  <a:gd name="T10" fmla="*/ 47 w 59"/>
                  <a:gd name="T11" fmla="*/ 23 h 79"/>
                  <a:gd name="T12" fmla="*/ 6 w 59"/>
                  <a:gd name="T13" fmla="*/ 79 h 79"/>
                  <a:gd name="T14" fmla="*/ 0 w 59"/>
                  <a:gd name="T15" fmla="*/ 7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79">
                    <a:moveTo>
                      <a:pt x="0" y="75"/>
                    </a:moveTo>
                    <a:lnTo>
                      <a:pt x="41" y="18"/>
                    </a:lnTo>
                    <a:lnTo>
                      <a:pt x="34" y="13"/>
                    </a:lnTo>
                    <a:lnTo>
                      <a:pt x="59" y="0"/>
                    </a:lnTo>
                    <a:lnTo>
                      <a:pt x="54" y="28"/>
                    </a:lnTo>
                    <a:lnTo>
                      <a:pt x="47" y="23"/>
                    </a:lnTo>
                    <a:lnTo>
                      <a:pt x="6" y="7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49" name="Freeform 355"/>
              <p:cNvSpPr>
                <a:spLocks/>
              </p:cNvSpPr>
              <p:nvPr/>
            </p:nvSpPr>
            <p:spPr bwMode="auto">
              <a:xfrm>
                <a:off x="5182" y="1653"/>
                <a:ext cx="36" cy="45"/>
              </a:xfrm>
              <a:custGeom>
                <a:avLst/>
                <a:gdLst>
                  <a:gd name="T0" fmla="*/ 0 w 63"/>
                  <a:gd name="T1" fmla="*/ 73 h 79"/>
                  <a:gd name="T2" fmla="*/ 44 w 63"/>
                  <a:gd name="T3" fmla="*/ 17 h 79"/>
                  <a:gd name="T4" fmla="*/ 38 w 63"/>
                  <a:gd name="T5" fmla="*/ 12 h 79"/>
                  <a:gd name="T6" fmla="*/ 63 w 63"/>
                  <a:gd name="T7" fmla="*/ 0 h 79"/>
                  <a:gd name="T8" fmla="*/ 57 w 63"/>
                  <a:gd name="T9" fmla="*/ 28 h 79"/>
                  <a:gd name="T10" fmla="*/ 51 w 63"/>
                  <a:gd name="T11" fmla="*/ 22 h 79"/>
                  <a:gd name="T12" fmla="*/ 6 w 63"/>
                  <a:gd name="T13" fmla="*/ 79 h 79"/>
                  <a:gd name="T14" fmla="*/ 0 w 63"/>
                  <a:gd name="T15" fmla="*/ 7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79">
                    <a:moveTo>
                      <a:pt x="0" y="73"/>
                    </a:moveTo>
                    <a:lnTo>
                      <a:pt x="44" y="17"/>
                    </a:lnTo>
                    <a:lnTo>
                      <a:pt x="38" y="12"/>
                    </a:lnTo>
                    <a:lnTo>
                      <a:pt x="63" y="0"/>
                    </a:lnTo>
                    <a:lnTo>
                      <a:pt x="57" y="28"/>
                    </a:lnTo>
                    <a:lnTo>
                      <a:pt x="51" y="22"/>
                    </a:lnTo>
                    <a:lnTo>
                      <a:pt x="6" y="7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0" name="Freeform 356"/>
              <p:cNvSpPr>
                <a:spLocks/>
              </p:cNvSpPr>
              <p:nvPr/>
            </p:nvSpPr>
            <p:spPr bwMode="auto">
              <a:xfrm>
                <a:off x="5244" y="1655"/>
                <a:ext cx="37" cy="43"/>
              </a:xfrm>
              <a:custGeom>
                <a:avLst/>
                <a:gdLst>
                  <a:gd name="T0" fmla="*/ 0 w 65"/>
                  <a:gd name="T1" fmla="*/ 69 h 75"/>
                  <a:gd name="T2" fmla="*/ 45 w 65"/>
                  <a:gd name="T3" fmla="*/ 16 h 75"/>
                  <a:gd name="T4" fmla="*/ 39 w 65"/>
                  <a:gd name="T5" fmla="*/ 11 h 75"/>
                  <a:gd name="T6" fmla="*/ 65 w 65"/>
                  <a:gd name="T7" fmla="*/ 0 h 75"/>
                  <a:gd name="T8" fmla="*/ 58 w 65"/>
                  <a:gd name="T9" fmla="*/ 27 h 75"/>
                  <a:gd name="T10" fmla="*/ 52 w 65"/>
                  <a:gd name="T11" fmla="*/ 21 h 75"/>
                  <a:gd name="T12" fmla="*/ 6 w 65"/>
                  <a:gd name="T13" fmla="*/ 75 h 75"/>
                  <a:gd name="T14" fmla="*/ 0 w 65"/>
                  <a:gd name="T15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75">
                    <a:moveTo>
                      <a:pt x="0" y="69"/>
                    </a:moveTo>
                    <a:lnTo>
                      <a:pt x="45" y="16"/>
                    </a:lnTo>
                    <a:lnTo>
                      <a:pt x="39" y="11"/>
                    </a:lnTo>
                    <a:lnTo>
                      <a:pt x="65" y="0"/>
                    </a:lnTo>
                    <a:lnTo>
                      <a:pt x="58" y="27"/>
                    </a:lnTo>
                    <a:lnTo>
                      <a:pt x="52" y="21"/>
                    </a:lnTo>
                    <a:lnTo>
                      <a:pt x="6" y="75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1" name="Freeform 357"/>
              <p:cNvSpPr>
                <a:spLocks/>
              </p:cNvSpPr>
              <p:nvPr/>
            </p:nvSpPr>
            <p:spPr bwMode="auto">
              <a:xfrm>
                <a:off x="5306" y="1654"/>
                <a:ext cx="40" cy="44"/>
              </a:xfrm>
              <a:custGeom>
                <a:avLst/>
                <a:gdLst>
                  <a:gd name="T0" fmla="*/ 0 w 70"/>
                  <a:gd name="T1" fmla="*/ 70 h 76"/>
                  <a:gd name="T2" fmla="*/ 50 w 70"/>
                  <a:gd name="T3" fmla="*/ 16 h 76"/>
                  <a:gd name="T4" fmla="*/ 43 w 70"/>
                  <a:gd name="T5" fmla="*/ 10 h 76"/>
                  <a:gd name="T6" fmla="*/ 70 w 70"/>
                  <a:gd name="T7" fmla="*/ 0 h 76"/>
                  <a:gd name="T8" fmla="*/ 62 w 70"/>
                  <a:gd name="T9" fmla="*/ 27 h 76"/>
                  <a:gd name="T10" fmla="*/ 56 w 70"/>
                  <a:gd name="T11" fmla="*/ 22 h 76"/>
                  <a:gd name="T12" fmla="*/ 6 w 70"/>
                  <a:gd name="T13" fmla="*/ 76 h 76"/>
                  <a:gd name="T14" fmla="*/ 0 w 70"/>
                  <a:gd name="T15" fmla="*/ 7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6">
                    <a:moveTo>
                      <a:pt x="0" y="70"/>
                    </a:moveTo>
                    <a:lnTo>
                      <a:pt x="50" y="16"/>
                    </a:lnTo>
                    <a:lnTo>
                      <a:pt x="43" y="10"/>
                    </a:lnTo>
                    <a:lnTo>
                      <a:pt x="70" y="0"/>
                    </a:lnTo>
                    <a:lnTo>
                      <a:pt x="62" y="27"/>
                    </a:lnTo>
                    <a:lnTo>
                      <a:pt x="56" y="22"/>
                    </a:lnTo>
                    <a:lnTo>
                      <a:pt x="6" y="76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2" name="Freeform 358"/>
              <p:cNvSpPr>
                <a:spLocks/>
              </p:cNvSpPr>
              <p:nvPr/>
            </p:nvSpPr>
            <p:spPr bwMode="auto">
              <a:xfrm>
                <a:off x="5368" y="1657"/>
                <a:ext cx="41" cy="41"/>
              </a:xfrm>
              <a:custGeom>
                <a:avLst/>
                <a:gdLst>
                  <a:gd name="T0" fmla="*/ 0 w 72"/>
                  <a:gd name="T1" fmla="*/ 66 h 72"/>
                  <a:gd name="T2" fmla="*/ 51 w 72"/>
                  <a:gd name="T3" fmla="*/ 15 h 72"/>
                  <a:gd name="T4" fmla="*/ 45 w 72"/>
                  <a:gd name="T5" fmla="*/ 9 h 72"/>
                  <a:gd name="T6" fmla="*/ 72 w 72"/>
                  <a:gd name="T7" fmla="*/ 0 h 72"/>
                  <a:gd name="T8" fmla="*/ 63 w 72"/>
                  <a:gd name="T9" fmla="*/ 27 h 72"/>
                  <a:gd name="T10" fmla="*/ 57 w 72"/>
                  <a:gd name="T11" fmla="*/ 21 h 72"/>
                  <a:gd name="T12" fmla="*/ 6 w 72"/>
                  <a:gd name="T13" fmla="*/ 72 h 72"/>
                  <a:gd name="T14" fmla="*/ 0 w 72"/>
                  <a:gd name="T15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72">
                    <a:moveTo>
                      <a:pt x="0" y="66"/>
                    </a:moveTo>
                    <a:lnTo>
                      <a:pt x="51" y="15"/>
                    </a:lnTo>
                    <a:lnTo>
                      <a:pt x="45" y="9"/>
                    </a:lnTo>
                    <a:lnTo>
                      <a:pt x="72" y="0"/>
                    </a:lnTo>
                    <a:lnTo>
                      <a:pt x="63" y="27"/>
                    </a:lnTo>
                    <a:lnTo>
                      <a:pt x="57" y="21"/>
                    </a:lnTo>
                    <a:lnTo>
                      <a:pt x="6" y="7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3" name="Freeform 359"/>
              <p:cNvSpPr>
                <a:spLocks/>
              </p:cNvSpPr>
              <p:nvPr/>
            </p:nvSpPr>
            <p:spPr bwMode="auto">
              <a:xfrm>
                <a:off x="5429" y="1654"/>
                <a:ext cx="42" cy="44"/>
              </a:xfrm>
              <a:custGeom>
                <a:avLst/>
                <a:gdLst>
                  <a:gd name="T0" fmla="*/ 0 w 72"/>
                  <a:gd name="T1" fmla="*/ 70 h 76"/>
                  <a:gd name="T2" fmla="*/ 52 w 72"/>
                  <a:gd name="T3" fmla="*/ 15 h 76"/>
                  <a:gd name="T4" fmla="*/ 46 w 72"/>
                  <a:gd name="T5" fmla="*/ 10 h 76"/>
                  <a:gd name="T6" fmla="*/ 72 w 72"/>
                  <a:gd name="T7" fmla="*/ 0 h 76"/>
                  <a:gd name="T8" fmla="*/ 64 w 72"/>
                  <a:gd name="T9" fmla="*/ 27 h 76"/>
                  <a:gd name="T10" fmla="*/ 58 w 72"/>
                  <a:gd name="T11" fmla="*/ 21 h 76"/>
                  <a:gd name="T12" fmla="*/ 6 w 72"/>
                  <a:gd name="T13" fmla="*/ 76 h 76"/>
                  <a:gd name="T14" fmla="*/ 0 w 72"/>
                  <a:gd name="T15" fmla="*/ 7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76">
                    <a:moveTo>
                      <a:pt x="0" y="70"/>
                    </a:moveTo>
                    <a:lnTo>
                      <a:pt x="52" y="15"/>
                    </a:lnTo>
                    <a:lnTo>
                      <a:pt x="46" y="10"/>
                    </a:lnTo>
                    <a:lnTo>
                      <a:pt x="72" y="0"/>
                    </a:lnTo>
                    <a:lnTo>
                      <a:pt x="64" y="27"/>
                    </a:lnTo>
                    <a:lnTo>
                      <a:pt x="58" y="21"/>
                    </a:lnTo>
                    <a:lnTo>
                      <a:pt x="6" y="76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4" name="Freeform 360"/>
              <p:cNvSpPr>
                <a:spLocks/>
              </p:cNvSpPr>
              <p:nvPr/>
            </p:nvSpPr>
            <p:spPr bwMode="auto">
              <a:xfrm>
                <a:off x="5491" y="1653"/>
                <a:ext cx="43" cy="45"/>
              </a:xfrm>
              <a:custGeom>
                <a:avLst/>
                <a:gdLst>
                  <a:gd name="T0" fmla="*/ 0 w 75"/>
                  <a:gd name="T1" fmla="*/ 72 h 78"/>
                  <a:gd name="T2" fmla="*/ 55 w 75"/>
                  <a:gd name="T3" fmla="*/ 15 h 78"/>
                  <a:gd name="T4" fmla="*/ 49 w 75"/>
                  <a:gd name="T5" fmla="*/ 9 h 78"/>
                  <a:gd name="T6" fmla="*/ 75 w 75"/>
                  <a:gd name="T7" fmla="*/ 0 h 78"/>
                  <a:gd name="T8" fmla="*/ 67 w 75"/>
                  <a:gd name="T9" fmla="*/ 27 h 78"/>
                  <a:gd name="T10" fmla="*/ 61 w 75"/>
                  <a:gd name="T11" fmla="*/ 21 h 78"/>
                  <a:gd name="T12" fmla="*/ 6 w 75"/>
                  <a:gd name="T13" fmla="*/ 78 h 78"/>
                  <a:gd name="T14" fmla="*/ 0 w 75"/>
                  <a:gd name="T15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78">
                    <a:moveTo>
                      <a:pt x="0" y="72"/>
                    </a:moveTo>
                    <a:lnTo>
                      <a:pt x="55" y="15"/>
                    </a:lnTo>
                    <a:lnTo>
                      <a:pt x="49" y="9"/>
                    </a:lnTo>
                    <a:lnTo>
                      <a:pt x="75" y="0"/>
                    </a:lnTo>
                    <a:lnTo>
                      <a:pt x="67" y="27"/>
                    </a:lnTo>
                    <a:lnTo>
                      <a:pt x="61" y="21"/>
                    </a:lnTo>
                    <a:lnTo>
                      <a:pt x="6" y="7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5" name="Freeform 361"/>
              <p:cNvSpPr>
                <a:spLocks/>
              </p:cNvSpPr>
              <p:nvPr/>
            </p:nvSpPr>
            <p:spPr bwMode="auto">
              <a:xfrm>
                <a:off x="5553" y="1651"/>
                <a:ext cx="43" cy="47"/>
              </a:xfrm>
              <a:custGeom>
                <a:avLst/>
                <a:gdLst>
                  <a:gd name="T0" fmla="*/ 0 w 74"/>
                  <a:gd name="T1" fmla="*/ 76 h 82"/>
                  <a:gd name="T2" fmla="*/ 54 w 74"/>
                  <a:gd name="T3" fmla="*/ 16 h 82"/>
                  <a:gd name="T4" fmla="*/ 48 w 74"/>
                  <a:gd name="T5" fmla="*/ 10 h 82"/>
                  <a:gd name="T6" fmla="*/ 74 w 74"/>
                  <a:gd name="T7" fmla="*/ 0 h 82"/>
                  <a:gd name="T8" fmla="*/ 67 w 74"/>
                  <a:gd name="T9" fmla="*/ 27 h 82"/>
                  <a:gd name="T10" fmla="*/ 60 w 74"/>
                  <a:gd name="T11" fmla="*/ 21 h 82"/>
                  <a:gd name="T12" fmla="*/ 6 w 74"/>
                  <a:gd name="T13" fmla="*/ 82 h 82"/>
                  <a:gd name="T14" fmla="*/ 0 w 74"/>
                  <a:gd name="T15" fmla="*/ 7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82">
                    <a:moveTo>
                      <a:pt x="0" y="76"/>
                    </a:moveTo>
                    <a:lnTo>
                      <a:pt x="54" y="16"/>
                    </a:lnTo>
                    <a:lnTo>
                      <a:pt x="48" y="10"/>
                    </a:lnTo>
                    <a:lnTo>
                      <a:pt x="74" y="0"/>
                    </a:lnTo>
                    <a:lnTo>
                      <a:pt x="67" y="27"/>
                    </a:lnTo>
                    <a:lnTo>
                      <a:pt x="60" y="21"/>
                    </a:lnTo>
                    <a:lnTo>
                      <a:pt x="6" y="8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6" name="Freeform 362"/>
              <p:cNvSpPr>
                <a:spLocks/>
              </p:cNvSpPr>
              <p:nvPr/>
            </p:nvSpPr>
            <p:spPr bwMode="auto">
              <a:xfrm>
                <a:off x="5615" y="1648"/>
                <a:ext cx="43" cy="50"/>
              </a:xfrm>
              <a:custGeom>
                <a:avLst/>
                <a:gdLst>
                  <a:gd name="T0" fmla="*/ 0 w 74"/>
                  <a:gd name="T1" fmla="*/ 81 h 87"/>
                  <a:gd name="T2" fmla="*/ 55 w 74"/>
                  <a:gd name="T3" fmla="*/ 16 h 87"/>
                  <a:gd name="T4" fmla="*/ 48 w 74"/>
                  <a:gd name="T5" fmla="*/ 11 h 87"/>
                  <a:gd name="T6" fmla="*/ 74 w 74"/>
                  <a:gd name="T7" fmla="*/ 0 h 87"/>
                  <a:gd name="T8" fmla="*/ 67 w 74"/>
                  <a:gd name="T9" fmla="*/ 27 h 87"/>
                  <a:gd name="T10" fmla="*/ 61 w 74"/>
                  <a:gd name="T11" fmla="*/ 22 h 87"/>
                  <a:gd name="T12" fmla="*/ 6 w 74"/>
                  <a:gd name="T13" fmla="*/ 87 h 87"/>
                  <a:gd name="T14" fmla="*/ 0 w 74"/>
                  <a:gd name="T15" fmla="*/ 8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87">
                    <a:moveTo>
                      <a:pt x="0" y="81"/>
                    </a:moveTo>
                    <a:lnTo>
                      <a:pt x="55" y="16"/>
                    </a:lnTo>
                    <a:lnTo>
                      <a:pt x="48" y="11"/>
                    </a:lnTo>
                    <a:lnTo>
                      <a:pt x="74" y="0"/>
                    </a:lnTo>
                    <a:lnTo>
                      <a:pt x="67" y="27"/>
                    </a:lnTo>
                    <a:lnTo>
                      <a:pt x="61" y="22"/>
                    </a:lnTo>
                    <a:lnTo>
                      <a:pt x="6" y="87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7" name="Freeform 363"/>
              <p:cNvSpPr>
                <a:spLocks/>
              </p:cNvSpPr>
              <p:nvPr/>
            </p:nvSpPr>
            <p:spPr bwMode="auto">
              <a:xfrm>
                <a:off x="5677" y="1642"/>
                <a:ext cx="41" cy="55"/>
              </a:xfrm>
              <a:custGeom>
                <a:avLst/>
                <a:gdLst>
                  <a:gd name="T0" fmla="*/ 0 w 71"/>
                  <a:gd name="T1" fmla="*/ 92 h 96"/>
                  <a:gd name="T2" fmla="*/ 53 w 71"/>
                  <a:gd name="T3" fmla="*/ 17 h 96"/>
                  <a:gd name="T4" fmla="*/ 47 w 71"/>
                  <a:gd name="T5" fmla="*/ 13 h 96"/>
                  <a:gd name="T6" fmla="*/ 71 w 71"/>
                  <a:gd name="T7" fmla="*/ 0 h 96"/>
                  <a:gd name="T8" fmla="*/ 67 w 71"/>
                  <a:gd name="T9" fmla="*/ 27 h 96"/>
                  <a:gd name="T10" fmla="*/ 60 w 71"/>
                  <a:gd name="T11" fmla="*/ 22 h 96"/>
                  <a:gd name="T12" fmla="*/ 6 w 71"/>
                  <a:gd name="T13" fmla="*/ 96 h 96"/>
                  <a:gd name="T14" fmla="*/ 0 w 71"/>
                  <a:gd name="T15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96">
                    <a:moveTo>
                      <a:pt x="0" y="92"/>
                    </a:moveTo>
                    <a:lnTo>
                      <a:pt x="53" y="17"/>
                    </a:lnTo>
                    <a:lnTo>
                      <a:pt x="47" y="13"/>
                    </a:lnTo>
                    <a:lnTo>
                      <a:pt x="71" y="0"/>
                    </a:lnTo>
                    <a:lnTo>
                      <a:pt x="67" y="27"/>
                    </a:lnTo>
                    <a:lnTo>
                      <a:pt x="60" y="22"/>
                    </a:lnTo>
                    <a:lnTo>
                      <a:pt x="6" y="96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8" name="Freeform 364"/>
              <p:cNvSpPr>
                <a:spLocks/>
              </p:cNvSpPr>
              <p:nvPr/>
            </p:nvSpPr>
            <p:spPr bwMode="auto">
              <a:xfrm>
                <a:off x="5739" y="1638"/>
                <a:ext cx="39" cy="59"/>
              </a:xfrm>
              <a:custGeom>
                <a:avLst/>
                <a:gdLst>
                  <a:gd name="T0" fmla="*/ 0 w 68"/>
                  <a:gd name="T1" fmla="*/ 100 h 104"/>
                  <a:gd name="T2" fmla="*/ 51 w 68"/>
                  <a:gd name="T3" fmla="*/ 19 h 104"/>
                  <a:gd name="T4" fmla="*/ 44 w 68"/>
                  <a:gd name="T5" fmla="*/ 14 h 104"/>
                  <a:gd name="T6" fmla="*/ 68 w 68"/>
                  <a:gd name="T7" fmla="*/ 0 h 104"/>
                  <a:gd name="T8" fmla="*/ 66 w 68"/>
                  <a:gd name="T9" fmla="*/ 27 h 104"/>
                  <a:gd name="T10" fmla="*/ 59 w 68"/>
                  <a:gd name="T11" fmla="*/ 23 h 104"/>
                  <a:gd name="T12" fmla="*/ 8 w 68"/>
                  <a:gd name="T13" fmla="*/ 104 h 104"/>
                  <a:gd name="T14" fmla="*/ 0 w 68"/>
                  <a:gd name="T15" fmla="*/ 10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04">
                    <a:moveTo>
                      <a:pt x="0" y="100"/>
                    </a:moveTo>
                    <a:lnTo>
                      <a:pt x="51" y="19"/>
                    </a:lnTo>
                    <a:lnTo>
                      <a:pt x="44" y="14"/>
                    </a:lnTo>
                    <a:lnTo>
                      <a:pt x="68" y="0"/>
                    </a:lnTo>
                    <a:lnTo>
                      <a:pt x="66" y="27"/>
                    </a:lnTo>
                    <a:lnTo>
                      <a:pt x="59" y="23"/>
                    </a:lnTo>
                    <a:lnTo>
                      <a:pt x="8" y="104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59" name="Freeform 365"/>
              <p:cNvSpPr>
                <a:spLocks/>
              </p:cNvSpPr>
              <p:nvPr/>
            </p:nvSpPr>
            <p:spPr bwMode="auto">
              <a:xfrm>
                <a:off x="5801" y="1636"/>
                <a:ext cx="28" cy="61"/>
              </a:xfrm>
              <a:custGeom>
                <a:avLst/>
                <a:gdLst>
                  <a:gd name="T0" fmla="*/ 0 w 49"/>
                  <a:gd name="T1" fmla="*/ 103 h 107"/>
                  <a:gd name="T2" fmla="*/ 34 w 49"/>
                  <a:gd name="T3" fmla="*/ 21 h 107"/>
                  <a:gd name="T4" fmla="*/ 26 w 49"/>
                  <a:gd name="T5" fmla="*/ 18 h 107"/>
                  <a:gd name="T6" fmla="*/ 47 w 49"/>
                  <a:gd name="T7" fmla="*/ 0 h 107"/>
                  <a:gd name="T8" fmla="*/ 49 w 49"/>
                  <a:gd name="T9" fmla="*/ 28 h 107"/>
                  <a:gd name="T10" fmla="*/ 42 w 49"/>
                  <a:gd name="T11" fmla="*/ 24 h 107"/>
                  <a:gd name="T12" fmla="*/ 8 w 49"/>
                  <a:gd name="T13" fmla="*/ 107 h 107"/>
                  <a:gd name="T14" fmla="*/ 0 w 49"/>
                  <a:gd name="T15" fmla="*/ 10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107">
                    <a:moveTo>
                      <a:pt x="0" y="103"/>
                    </a:moveTo>
                    <a:lnTo>
                      <a:pt x="34" y="21"/>
                    </a:lnTo>
                    <a:lnTo>
                      <a:pt x="26" y="18"/>
                    </a:lnTo>
                    <a:lnTo>
                      <a:pt x="47" y="0"/>
                    </a:lnTo>
                    <a:lnTo>
                      <a:pt x="49" y="28"/>
                    </a:lnTo>
                    <a:lnTo>
                      <a:pt x="42" y="24"/>
                    </a:lnTo>
                    <a:lnTo>
                      <a:pt x="8" y="107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0" name="Freeform 366"/>
              <p:cNvSpPr>
                <a:spLocks/>
              </p:cNvSpPr>
              <p:nvPr/>
            </p:nvSpPr>
            <p:spPr bwMode="auto">
              <a:xfrm>
                <a:off x="5862" y="1629"/>
                <a:ext cx="25" cy="68"/>
              </a:xfrm>
              <a:custGeom>
                <a:avLst/>
                <a:gdLst>
                  <a:gd name="T0" fmla="*/ 0 w 43"/>
                  <a:gd name="T1" fmla="*/ 116 h 118"/>
                  <a:gd name="T2" fmla="*/ 27 w 43"/>
                  <a:gd name="T3" fmla="*/ 23 h 118"/>
                  <a:gd name="T4" fmla="*/ 19 w 43"/>
                  <a:gd name="T5" fmla="*/ 21 h 118"/>
                  <a:gd name="T6" fmla="*/ 38 w 43"/>
                  <a:gd name="T7" fmla="*/ 0 h 118"/>
                  <a:gd name="T8" fmla="*/ 43 w 43"/>
                  <a:gd name="T9" fmla="*/ 28 h 118"/>
                  <a:gd name="T10" fmla="*/ 35 w 43"/>
                  <a:gd name="T11" fmla="*/ 26 h 118"/>
                  <a:gd name="T12" fmla="*/ 8 w 43"/>
                  <a:gd name="T13" fmla="*/ 118 h 118"/>
                  <a:gd name="T14" fmla="*/ 0 w 43"/>
                  <a:gd name="T15" fmla="*/ 11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18">
                    <a:moveTo>
                      <a:pt x="0" y="116"/>
                    </a:moveTo>
                    <a:lnTo>
                      <a:pt x="27" y="23"/>
                    </a:lnTo>
                    <a:lnTo>
                      <a:pt x="19" y="21"/>
                    </a:lnTo>
                    <a:lnTo>
                      <a:pt x="38" y="0"/>
                    </a:lnTo>
                    <a:lnTo>
                      <a:pt x="43" y="28"/>
                    </a:lnTo>
                    <a:lnTo>
                      <a:pt x="35" y="26"/>
                    </a:lnTo>
                    <a:lnTo>
                      <a:pt x="8" y="11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1" name="Freeform 367"/>
              <p:cNvSpPr>
                <a:spLocks/>
              </p:cNvSpPr>
              <p:nvPr/>
            </p:nvSpPr>
            <p:spPr bwMode="auto">
              <a:xfrm>
                <a:off x="5924" y="1626"/>
                <a:ext cx="23" cy="71"/>
              </a:xfrm>
              <a:custGeom>
                <a:avLst/>
                <a:gdLst>
                  <a:gd name="T0" fmla="*/ 0 w 40"/>
                  <a:gd name="T1" fmla="*/ 121 h 123"/>
                  <a:gd name="T2" fmla="*/ 24 w 40"/>
                  <a:gd name="T3" fmla="*/ 23 h 123"/>
                  <a:gd name="T4" fmla="*/ 16 w 40"/>
                  <a:gd name="T5" fmla="*/ 21 h 123"/>
                  <a:gd name="T6" fmla="*/ 34 w 40"/>
                  <a:gd name="T7" fmla="*/ 0 h 123"/>
                  <a:gd name="T8" fmla="*/ 40 w 40"/>
                  <a:gd name="T9" fmla="*/ 27 h 123"/>
                  <a:gd name="T10" fmla="*/ 32 w 40"/>
                  <a:gd name="T11" fmla="*/ 25 h 123"/>
                  <a:gd name="T12" fmla="*/ 8 w 40"/>
                  <a:gd name="T13" fmla="*/ 123 h 123"/>
                  <a:gd name="T14" fmla="*/ 0 w 40"/>
                  <a:gd name="T15" fmla="*/ 12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23">
                    <a:moveTo>
                      <a:pt x="0" y="121"/>
                    </a:moveTo>
                    <a:lnTo>
                      <a:pt x="24" y="23"/>
                    </a:lnTo>
                    <a:lnTo>
                      <a:pt x="16" y="21"/>
                    </a:lnTo>
                    <a:lnTo>
                      <a:pt x="34" y="0"/>
                    </a:lnTo>
                    <a:lnTo>
                      <a:pt x="40" y="27"/>
                    </a:lnTo>
                    <a:lnTo>
                      <a:pt x="32" y="25"/>
                    </a:lnTo>
                    <a:lnTo>
                      <a:pt x="8" y="123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2" name="Freeform 368"/>
              <p:cNvSpPr>
                <a:spLocks/>
              </p:cNvSpPr>
              <p:nvPr/>
            </p:nvSpPr>
            <p:spPr bwMode="auto">
              <a:xfrm>
                <a:off x="5986" y="1623"/>
                <a:ext cx="19" cy="74"/>
              </a:xfrm>
              <a:custGeom>
                <a:avLst/>
                <a:gdLst>
                  <a:gd name="T0" fmla="*/ 0 w 33"/>
                  <a:gd name="T1" fmla="*/ 127 h 129"/>
                  <a:gd name="T2" fmla="*/ 17 w 33"/>
                  <a:gd name="T3" fmla="*/ 24 h 129"/>
                  <a:gd name="T4" fmla="*/ 9 w 33"/>
                  <a:gd name="T5" fmla="*/ 22 h 129"/>
                  <a:gd name="T6" fmla="*/ 25 w 33"/>
                  <a:gd name="T7" fmla="*/ 0 h 129"/>
                  <a:gd name="T8" fmla="*/ 33 w 33"/>
                  <a:gd name="T9" fmla="*/ 27 h 129"/>
                  <a:gd name="T10" fmla="*/ 25 w 33"/>
                  <a:gd name="T11" fmla="*/ 25 h 129"/>
                  <a:gd name="T12" fmla="*/ 8 w 33"/>
                  <a:gd name="T13" fmla="*/ 129 h 129"/>
                  <a:gd name="T14" fmla="*/ 0 w 33"/>
                  <a:gd name="T15" fmla="*/ 12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29">
                    <a:moveTo>
                      <a:pt x="0" y="127"/>
                    </a:moveTo>
                    <a:lnTo>
                      <a:pt x="17" y="24"/>
                    </a:lnTo>
                    <a:lnTo>
                      <a:pt x="9" y="22"/>
                    </a:lnTo>
                    <a:lnTo>
                      <a:pt x="25" y="0"/>
                    </a:lnTo>
                    <a:lnTo>
                      <a:pt x="33" y="27"/>
                    </a:lnTo>
                    <a:lnTo>
                      <a:pt x="25" y="25"/>
                    </a:lnTo>
                    <a:lnTo>
                      <a:pt x="8" y="129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3" name="Freeform 369"/>
              <p:cNvSpPr>
                <a:spLocks/>
              </p:cNvSpPr>
              <p:nvPr/>
            </p:nvSpPr>
            <p:spPr bwMode="auto">
              <a:xfrm>
                <a:off x="6048" y="1623"/>
                <a:ext cx="18" cy="74"/>
              </a:xfrm>
              <a:custGeom>
                <a:avLst/>
                <a:gdLst>
                  <a:gd name="T0" fmla="*/ 0 w 32"/>
                  <a:gd name="T1" fmla="*/ 127 h 129"/>
                  <a:gd name="T2" fmla="*/ 15 w 32"/>
                  <a:gd name="T3" fmla="*/ 24 h 129"/>
                  <a:gd name="T4" fmla="*/ 7 w 32"/>
                  <a:gd name="T5" fmla="*/ 23 h 129"/>
                  <a:gd name="T6" fmla="*/ 23 w 32"/>
                  <a:gd name="T7" fmla="*/ 0 h 129"/>
                  <a:gd name="T8" fmla="*/ 32 w 32"/>
                  <a:gd name="T9" fmla="*/ 27 h 129"/>
                  <a:gd name="T10" fmla="*/ 23 w 32"/>
                  <a:gd name="T11" fmla="*/ 26 h 129"/>
                  <a:gd name="T12" fmla="*/ 8 w 32"/>
                  <a:gd name="T13" fmla="*/ 129 h 129"/>
                  <a:gd name="T14" fmla="*/ 0 w 32"/>
                  <a:gd name="T15" fmla="*/ 12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9">
                    <a:moveTo>
                      <a:pt x="0" y="127"/>
                    </a:moveTo>
                    <a:lnTo>
                      <a:pt x="15" y="24"/>
                    </a:lnTo>
                    <a:lnTo>
                      <a:pt x="7" y="23"/>
                    </a:lnTo>
                    <a:lnTo>
                      <a:pt x="23" y="0"/>
                    </a:lnTo>
                    <a:lnTo>
                      <a:pt x="32" y="27"/>
                    </a:lnTo>
                    <a:lnTo>
                      <a:pt x="23" y="26"/>
                    </a:lnTo>
                    <a:lnTo>
                      <a:pt x="8" y="129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4" name="Freeform 370"/>
              <p:cNvSpPr>
                <a:spLocks/>
              </p:cNvSpPr>
              <p:nvPr/>
            </p:nvSpPr>
            <p:spPr bwMode="auto">
              <a:xfrm>
                <a:off x="4498" y="1557"/>
                <a:ext cx="15" cy="77"/>
              </a:xfrm>
              <a:custGeom>
                <a:avLst/>
                <a:gdLst>
                  <a:gd name="T0" fmla="*/ 3 w 25"/>
                  <a:gd name="T1" fmla="*/ 134 h 134"/>
                  <a:gd name="T2" fmla="*/ 8 w 25"/>
                  <a:gd name="T3" fmla="*/ 24 h 134"/>
                  <a:gd name="T4" fmla="*/ 0 w 25"/>
                  <a:gd name="T5" fmla="*/ 24 h 134"/>
                  <a:gd name="T6" fmla="*/ 14 w 25"/>
                  <a:gd name="T7" fmla="*/ 0 h 134"/>
                  <a:gd name="T8" fmla="*/ 25 w 25"/>
                  <a:gd name="T9" fmla="*/ 25 h 134"/>
                  <a:gd name="T10" fmla="*/ 17 w 25"/>
                  <a:gd name="T11" fmla="*/ 25 h 134"/>
                  <a:gd name="T12" fmla="*/ 11 w 25"/>
                  <a:gd name="T13" fmla="*/ 134 h 134"/>
                  <a:gd name="T14" fmla="*/ 3 w 25"/>
                  <a:gd name="T1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4">
                    <a:moveTo>
                      <a:pt x="3" y="134"/>
                    </a:moveTo>
                    <a:lnTo>
                      <a:pt x="8" y="24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1" y="134"/>
                    </a:lnTo>
                    <a:lnTo>
                      <a:pt x="3" y="13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5" name="Freeform 371"/>
              <p:cNvSpPr>
                <a:spLocks/>
              </p:cNvSpPr>
              <p:nvPr/>
            </p:nvSpPr>
            <p:spPr bwMode="auto">
              <a:xfrm>
                <a:off x="4562" y="1561"/>
                <a:ext cx="14" cy="73"/>
              </a:xfrm>
              <a:custGeom>
                <a:avLst/>
                <a:gdLst>
                  <a:gd name="T0" fmla="*/ 0 w 25"/>
                  <a:gd name="T1" fmla="*/ 128 h 128"/>
                  <a:gd name="T2" fmla="*/ 8 w 25"/>
                  <a:gd name="T3" fmla="*/ 24 h 128"/>
                  <a:gd name="T4" fmla="*/ 0 w 25"/>
                  <a:gd name="T5" fmla="*/ 24 h 128"/>
                  <a:gd name="T6" fmla="*/ 14 w 25"/>
                  <a:gd name="T7" fmla="*/ 0 h 128"/>
                  <a:gd name="T8" fmla="*/ 25 w 25"/>
                  <a:gd name="T9" fmla="*/ 26 h 128"/>
                  <a:gd name="T10" fmla="*/ 16 w 25"/>
                  <a:gd name="T11" fmla="*/ 25 h 128"/>
                  <a:gd name="T12" fmla="*/ 8 w 25"/>
                  <a:gd name="T13" fmla="*/ 128 h 128"/>
                  <a:gd name="T14" fmla="*/ 0 w 25"/>
                  <a:gd name="T15" fmla="*/ 12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8">
                    <a:moveTo>
                      <a:pt x="0" y="128"/>
                    </a:moveTo>
                    <a:lnTo>
                      <a:pt x="8" y="24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25" y="26"/>
                    </a:lnTo>
                    <a:lnTo>
                      <a:pt x="16" y="25"/>
                    </a:lnTo>
                    <a:lnTo>
                      <a:pt x="8" y="128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6" name="Freeform 372"/>
              <p:cNvSpPr>
                <a:spLocks/>
              </p:cNvSpPr>
              <p:nvPr/>
            </p:nvSpPr>
            <p:spPr bwMode="auto">
              <a:xfrm>
                <a:off x="4624" y="1564"/>
                <a:ext cx="16" cy="70"/>
              </a:xfrm>
              <a:custGeom>
                <a:avLst/>
                <a:gdLst>
                  <a:gd name="T0" fmla="*/ 0 w 27"/>
                  <a:gd name="T1" fmla="*/ 122 h 122"/>
                  <a:gd name="T2" fmla="*/ 10 w 27"/>
                  <a:gd name="T3" fmla="*/ 24 h 122"/>
                  <a:gd name="T4" fmla="*/ 2 w 27"/>
                  <a:gd name="T5" fmla="*/ 23 h 122"/>
                  <a:gd name="T6" fmla="*/ 17 w 27"/>
                  <a:gd name="T7" fmla="*/ 0 h 122"/>
                  <a:gd name="T8" fmla="*/ 27 w 27"/>
                  <a:gd name="T9" fmla="*/ 26 h 122"/>
                  <a:gd name="T10" fmla="*/ 19 w 27"/>
                  <a:gd name="T11" fmla="*/ 25 h 122"/>
                  <a:gd name="T12" fmla="*/ 8 w 27"/>
                  <a:gd name="T13" fmla="*/ 122 h 122"/>
                  <a:gd name="T14" fmla="*/ 0 w 27"/>
                  <a:gd name="T15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22">
                    <a:moveTo>
                      <a:pt x="0" y="122"/>
                    </a:moveTo>
                    <a:lnTo>
                      <a:pt x="10" y="24"/>
                    </a:lnTo>
                    <a:lnTo>
                      <a:pt x="2" y="23"/>
                    </a:lnTo>
                    <a:lnTo>
                      <a:pt x="17" y="0"/>
                    </a:lnTo>
                    <a:lnTo>
                      <a:pt x="27" y="26"/>
                    </a:lnTo>
                    <a:lnTo>
                      <a:pt x="19" y="25"/>
                    </a:lnTo>
                    <a:lnTo>
                      <a:pt x="8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7" name="Freeform 373"/>
              <p:cNvSpPr>
                <a:spLocks/>
              </p:cNvSpPr>
              <p:nvPr/>
            </p:nvSpPr>
            <p:spPr bwMode="auto">
              <a:xfrm>
                <a:off x="4686" y="1575"/>
                <a:ext cx="18" cy="60"/>
              </a:xfrm>
              <a:custGeom>
                <a:avLst/>
                <a:gdLst>
                  <a:gd name="T0" fmla="*/ 0 w 31"/>
                  <a:gd name="T1" fmla="*/ 101 h 103"/>
                  <a:gd name="T2" fmla="*/ 14 w 31"/>
                  <a:gd name="T3" fmla="*/ 24 h 103"/>
                  <a:gd name="T4" fmla="*/ 6 w 31"/>
                  <a:gd name="T5" fmla="*/ 23 h 103"/>
                  <a:gd name="T6" fmla="*/ 23 w 31"/>
                  <a:gd name="T7" fmla="*/ 0 h 103"/>
                  <a:gd name="T8" fmla="*/ 31 w 31"/>
                  <a:gd name="T9" fmla="*/ 27 h 103"/>
                  <a:gd name="T10" fmla="*/ 23 w 31"/>
                  <a:gd name="T11" fmla="*/ 26 h 103"/>
                  <a:gd name="T12" fmla="*/ 8 w 31"/>
                  <a:gd name="T13" fmla="*/ 103 h 103"/>
                  <a:gd name="T14" fmla="*/ 0 w 31"/>
                  <a:gd name="T15" fmla="*/ 10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03">
                    <a:moveTo>
                      <a:pt x="0" y="101"/>
                    </a:moveTo>
                    <a:lnTo>
                      <a:pt x="14" y="24"/>
                    </a:lnTo>
                    <a:lnTo>
                      <a:pt x="6" y="23"/>
                    </a:lnTo>
                    <a:lnTo>
                      <a:pt x="23" y="0"/>
                    </a:lnTo>
                    <a:lnTo>
                      <a:pt x="31" y="27"/>
                    </a:lnTo>
                    <a:lnTo>
                      <a:pt x="23" y="26"/>
                    </a:lnTo>
                    <a:lnTo>
                      <a:pt x="8" y="103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8" name="Freeform 374"/>
              <p:cNvSpPr>
                <a:spLocks/>
              </p:cNvSpPr>
              <p:nvPr/>
            </p:nvSpPr>
            <p:spPr bwMode="auto">
              <a:xfrm>
                <a:off x="4748" y="1582"/>
                <a:ext cx="21" cy="53"/>
              </a:xfrm>
              <a:custGeom>
                <a:avLst/>
                <a:gdLst>
                  <a:gd name="T0" fmla="*/ 0 w 36"/>
                  <a:gd name="T1" fmla="*/ 90 h 92"/>
                  <a:gd name="T2" fmla="*/ 20 w 36"/>
                  <a:gd name="T3" fmla="*/ 23 h 92"/>
                  <a:gd name="T4" fmla="*/ 12 w 36"/>
                  <a:gd name="T5" fmla="*/ 21 h 92"/>
                  <a:gd name="T6" fmla="*/ 31 w 36"/>
                  <a:gd name="T7" fmla="*/ 0 h 92"/>
                  <a:gd name="T8" fmla="*/ 36 w 36"/>
                  <a:gd name="T9" fmla="*/ 28 h 92"/>
                  <a:gd name="T10" fmla="*/ 28 w 36"/>
                  <a:gd name="T11" fmla="*/ 25 h 92"/>
                  <a:gd name="T12" fmla="*/ 8 w 36"/>
                  <a:gd name="T13" fmla="*/ 92 h 92"/>
                  <a:gd name="T14" fmla="*/ 0 w 36"/>
                  <a:gd name="T15" fmla="*/ 9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92">
                    <a:moveTo>
                      <a:pt x="0" y="90"/>
                    </a:moveTo>
                    <a:lnTo>
                      <a:pt x="20" y="23"/>
                    </a:lnTo>
                    <a:lnTo>
                      <a:pt x="12" y="21"/>
                    </a:lnTo>
                    <a:lnTo>
                      <a:pt x="31" y="0"/>
                    </a:lnTo>
                    <a:lnTo>
                      <a:pt x="36" y="28"/>
                    </a:lnTo>
                    <a:lnTo>
                      <a:pt x="28" y="25"/>
                    </a:lnTo>
                    <a:lnTo>
                      <a:pt x="8" y="92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69" name="Freeform 375"/>
              <p:cNvSpPr>
                <a:spLocks/>
              </p:cNvSpPr>
              <p:nvPr/>
            </p:nvSpPr>
            <p:spPr bwMode="auto">
              <a:xfrm>
                <a:off x="4809" y="1582"/>
                <a:ext cx="23" cy="53"/>
              </a:xfrm>
              <a:custGeom>
                <a:avLst/>
                <a:gdLst>
                  <a:gd name="T0" fmla="*/ 0 w 40"/>
                  <a:gd name="T1" fmla="*/ 89 h 91"/>
                  <a:gd name="T2" fmla="*/ 25 w 40"/>
                  <a:gd name="T3" fmla="*/ 22 h 91"/>
                  <a:gd name="T4" fmla="*/ 17 w 40"/>
                  <a:gd name="T5" fmla="*/ 19 h 91"/>
                  <a:gd name="T6" fmla="*/ 37 w 40"/>
                  <a:gd name="T7" fmla="*/ 0 h 91"/>
                  <a:gd name="T8" fmla="*/ 40 w 40"/>
                  <a:gd name="T9" fmla="*/ 28 h 91"/>
                  <a:gd name="T10" fmla="*/ 33 w 40"/>
                  <a:gd name="T11" fmla="*/ 25 h 91"/>
                  <a:gd name="T12" fmla="*/ 8 w 40"/>
                  <a:gd name="T13" fmla="*/ 91 h 91"/>
                  <a:gd name="T14" fmla="*/ 0 w 40"/>
                  <a:gd name="T15" fmla="*/ 8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91">
                    <a:moveTo>
                      <a:pt x="0" y="89"/>
                    </a:moveTo>
                    <a:lnTo>
                      <a:pt x="25" y="22"/>
                    </a:lnTo>
                    <a:lnTo>
                      <a:pt x="17" y="19"/>
                    </a:lnTo>
                    <a:lnTo>
                      <a:pt x="37" y="0"/>
                    </a:lnTo>
                    <a:lnTo>
                      <a:pt x="40" y="28"/>
                    </a:lnTo>
                    <a:lnTo>
                      <a:pt x="33" y="25"/>
                    </a:lnTo>
                    <a:lnTo>
                      <a:pt x="8" y="91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0" name="Freeform 376"/>
              <p:cNvSpPr>
                <a:spLocks/>
              </p:cNvSpPr>
              <p:nvPr/>
            </p:nvSpPr>
            <p:spPr bwMode="auto">
              <a:xfrm>
                <a:off x="4871" y="1584"/>
                <a:ext cx="26" cy="51"/>
              </a:xfrm>
              <a:custGeom>
                <a:avLst/>
                <a:gdLst>
                  <a:gd name="T0" fmla="*/ 0 w 45"/>
                  <a:gd name="T1" fmla="*/ 85 h 89"/>
                  <a:gd name="T2" fmla="*/ 30 w 45"/>
                  <a:gd name="T3" fmla="*/ 21 h 89"/>
                  <a:gd name="T4" fmla="*/ 22 w 45"/>
                  <a:gd name="T5" fmla="*/ 17 h 89"/>
                  <a:gd name="T6" fmla="*/ 44 w 45"/>
                  <a:gd name="T7" fmla="*/ 0 h 89"/>
                  <a:gd name="T8" fmla="*/ 45 w 45"/>
                  <a:gd name="T9" fmla="*/ 27 h 89"/>
                  <a:gd name="T10" fmla="*/ 37 w 45"/>
                  <a:gd name="T11" fmla="*/ 24 h 89"/>
                  <a:gd name="T12" fmla="*/ 8 w 45"/>
                  <a:gd name="T13" fmla="*/ 89 h 89"/>
                  <a:gd name="T14" fmla="*/ 0 w 45"/>
                  <a:gd name="T15" fmla="*/ 8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89">
                    <a:moveTo>
                      <a:pt x="0" y="85"/>
                    </a:moveTo>
                    <a:lnTo>
                      <a:pt x="30" y="21"/>
                    </a:lnTo>
                    <a:lnTo>
                      <a:pt x="22" y="17"/>
                    </a:lnTo>
                    <a:lnTo>
                      <a:pt x="44" y="0"/>
                    </a:lnTo>
                    <a:lnTo>
                      <a:pt x="45" y="27"/>
                    </a:lnTo>
                    <a:lnTo>
                      <a:pt x="37" y="24"/>
                    </a:lnTo>
                    <a:lnTo>
                      <a:pt x="8" y="89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1" name="Freeform 377"/>
              <p:cNvSpPr>
                <a:spLocks/>
              </p:cNvSpPr>
              <p:nvPr/>
            </p:nvSpPr>
            <p:spPr bwMode="auto">
              <a:xfrm>
                <a:off x="4933" y="1585"/>
                <a:ext cx="28" cy="50"/>
              </a:xfrm>
              <a:custGeom>
                <a:avLst/>
                <a:gdLst>
                  <a:gd name="T0" fmla="*/ 0 w 48"/>
                  <a:gd name="T1" fmla="*/ 83 h 87"/>
                  <a:gd name="T2" fmla="*/ 33 w 48"/>
                  <a:gd name="T3" fmla="*/ 20 h 87"/>
                  <a:gd name="T4" fmla="*/ 25 w 48"/>
                  <a:gd name="T5" fmla="*/ 16 h 87"/>
                  <a:gd name="T6" fmla="*/ 48 w 48"/>
                  <a:gd name="T7" fmla="*/ 0 h 87"/>
                  <a:gd name="T8" fmla="*/ 48 w 48"/>
                  <a:gd name="T9" fmla="*/ 28 h 87"/>
                  <a:gd name="T10" fmla="*/ 40 w 48"/>
                  <a:gd name="T11" fmla="*/ 24 h 87"/>
                  <a:gd name="T12" fmla="*/ 8 w 48"/>
                  <a:gd name="T13" fmla="*/ 87 h 87"/>
                  <a:gd name="T14" fmla="*/ 0 w 48"/>
                  <a:gd name="T15" fmla="*/ 8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83"/>
                    </a:moveTo>
                    <a:lnTo>
                      <a:pt x="33" y="20"/>
                    </a:lnTo>
                    <a:lnTo>
                      <a:pt x="25" y="16"/>
                    </a:lnTo>
                    <a:lnTo>
                      <a:pt x="48" y="0"/>
                    </a:lnTo>
                    <a:lnTo>
                      <a:pt x="48" y="28"/>
                    </a:lnTo>
                    <a:lnTo>
                      <a:pt x="40" y="24"/>
                    </a:lnTo>
                    <a:lnTo>
                      <a:pt x="8" y="87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2" name="Freeform 378"/>
              <p:cNvSpPr>
                <a:spLocks/>
              </p:cNvSpPr>
              <p:nvPr/>
            </p:nvSpPr>
            <p:spPr bwMode="auto">
              <a:xfrm>
                <a:off x="4995" y="1587"/>
                <a:ext cx="31" cy="48"/>
              </a:xfrm>
              <a:custGeom>
                <a:avLst/>
                <a:gdLst>
                  <a:gd name="T0" fmla="*/ 0 w 53"/>
                  <a:gd name="T1" fmla="*/ 80 h 84"/>
                  <a:gd name="T2" fmla="*/ 37 w 53"/>
                  <a:gd name="T3" fmla="*/ 19 h 84"/>
                  <a:gd name="T4" fmla="*/ 29 w 53"/>
                  <a:gd name="T5" fmla="*/ 15 h 84"/>
                  <a:gd name="T6" fmla="*/ 53 w 53"/>
                  <a:gd name="T7" fmla="*/ 0 h 84"/>
                  <a:gd name="T8" fmla="*/ 51 w 53"/>
                  <a:gd name="T9" fmla="*/ 28 h 84"/>
                  <a:gd name="T10" fmla="*/ 44 w 53"/>
                  <a:gd name="T11" fmla="*/ 24 h 84"/>
                  <a:gd name="T12" fmla="*/ 8 w 53"/>
                  <a:gd name="T13" fmla="*/ 84 h 84"/>
                  <a:gd name="T14" fmla="*/ 0 w 53"/>
                  <a:gd name="T15" fmla="*/ 8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84">
                    <a:moveTo>
                      <a:pt x="0" y="80"/>
                    </a:moveTo>
                    <a:lnTo>
                      <a:pt x="37" y="19"/>
                    </a:lnTo>
                    <a:lnTo>
                      <a:pt x="29" y="15"/>
                    </a:lnTo>
                    <a:lnTo>
                      <a:pt x="53" y="0"/>
                    </a:lnTo>
                    <a:lnTo>
                      <a:pt x="51" y="28"/>
                    </a:lnTo>
                    <a:lnTo>
                      <a:pt x="44" y="24"/>
                    </a:lnTo>
                    <a:lnTo>
                      <a:pt x="8" y="8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3" name="Freeform 379"/>
              <p:cNvSpPr>
                <a:spLocks/>
              </p:cNvSpPr>
              <p:nvPr/>
            </p:nvSpPr>
            <p:spPr bwMode="auto">
              <a:xfrm>
                <a:off x="5058" y="1589"/>
                <a:ext cx="33" cy="46"/>
              </a:xfrm>
              <a:custGeom>
                <a:avLst/>
                <a:gdLst>
                  <a:gd name="T0" fmla="*/ 0 w 57"/>
                  <a:gd name="T1" fmla="*/ 76 h 80"/>
                  <a:gd name="T2" fmla="*/ 39 w 57"/>
                  <a:gd name="T3" fmla="*/ 18 h 80"/>
                  <a:gd name="T4" fmla="*/ 32 w 57"/>
                  <a:gd name="T5" fmla="*/ 13 h 80"/>
                  <a:gd name="T6" fmla="*/ 57 w 57"/>
                  <a:gd name="T7" fmla="*/ 0 h 80"/>
                  <a:gd name="T8" fmla="*/ 53 w 57"/>
                  <a:gd name="T9" fmla="*/ 27 h 80"/>
                  <a:gd name="T10" fmla="*/ 46 w 57"/>
                  <a:gd name="T11" fmla="*/ 23 h 80"/>
                  <a:gd name="T12" fmla="*/ 6 w 57"/>
                  <a:gd name="T13" fmla="*/ 80 h 80"/>
                  <a:gd name="T14" fmla="*/ 0 w 57"/>
                  <a:gd name="T15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80">
                    <a:moveTo>
                      <a:pt x="0" y="76"/>
                    </a:moveTo>
                    <a:lnTo>
                      <a:pt x="39" y="18"/>
                    </a:lnTo>
                    <a:lnTo>
                      <a:pt x="32" y="13"/>
                    </a:lnTo>
                    <a:lnTo>
                      <a:pt x="57" y="0"/>
                    </a:lnTo>
                    <a:lnTo>
                      <a:pt x="53" y="27"/>
                    </a:lnTo>
                    <a:lnTo>
                      <a:pt x="46" y="23"/>
                    </a:lnTo>
                    <a:lnTo>
                      <a:pt x="6" y="8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4" name="Freeform 380"/>
              <p:cNvSpPr>
                <a:spLocks/>
              </p:cNvSpPr>
              <p:nvPr/>
            </p:nvSpPr>
            <p:spPr bwMode="auto">
              <a:xfrm>
                <a:off x="5120" y="1590"/>
                <a:ext cx="35" cy="46"/>
              </a:xfrm>
              <a:custGeom>
                <a:avLst/>
                <a:gdLst>
                  <a:gd name="T0" fmla="*/ 0 w 62"/>
                  <a:gd name="T1" fmla="*/ 74 h 80"/>
                  <a:gd name="T2" fmla="*/ 43 w 62"/>
                  <a:gd name="T3" fmla="*/ 18 h 80"/>
                  <a:gd name="T4" fmla="*/ 37 w 62"/>
                  <a:gd name="T5" fmla="*/ 13 h 80"/>
                  <a:gd name="T6" fmla="*/ 62 w 62"/>
                  <a:gd name="T7" fmla="*/ 0 h 80"/>
                  <a:gd name="T8" fmla="*/ 57 w 62"/>
                  <a:gd name="T9" fmla="*/ 28 h 80"/>
                  <a:gd name="T10" fmla="*/ 50 w 62"/>
                  <a:gd name="T11" fmla="*/ 23 h 80"/>
                  <a:gd name="T12" fmla="*/ 6 w 62"/>
                  <a:gd name="T13" fmla="*/ 80 h 80"/>
                  <a:gd name="T14" fmla="*/ 0 w 62"/>
                  <a:gd name="T15" fmla="*/ 7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80">
                    <a:moveTo>
                      <a:pt x="0" y="74"/>
                    </a:moveTo>
                    <a:lnTo>
                      <a:pt x="43" y="18"/>
                    </a:lnTo>
                    <a:lnTo>
                      <a:pt x="37" y="13"/>
                    </a:lnTo>
                    <a:lnTo>
                      <a:pt x="62" y="0"/>
                    </a:lnTo>
                    <a:lnTo>
                      <a:pt x="57" y="28"/>
                    </a:lnTo>
                    <a:lnTo>
                      <a:pt x="50" y="23"/>
                    </a:lnTo>
                    <a:lnTo>
                      <a:pt x="6" y="8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5" name="Freeform 381"/>
              <p:cNvSpPr>
                <a:spLocks/>
              </p:cNvSpPr>
              <p:nvPr/>
            </p:nvSpPr>
            <p:spPr bwMode="auto">
              <a:xfrm>
                <a:off x="5182" y="1593"/>
                <a:ext cx="35" cy="43"/>
              </a:xfrm>
              <a:custGeom>
                <a:avLst/>
                <a:gdLst>
                  <a:gd name="T0" fmla="*/ 0 w 62"/>
                  <a:gd name="T1" fmla="*/ 69 h 75"/>
                  <a:gd name="T2" fmla="*/ 43 w 62"/>
                  <a:gd name="T3" fmla="*/ 17 h 75"/>
                  <a:gd name="T4" fmla="*/ 37 w 62"/>
                  <a:gd name="T5" fmla="*/ 11 h 75"/>
                  <a:gd name="T6" fmla="*/ 62 w 62"/>
                  <a:gd name="T7" fmla="*/ 0 h 75"/>
                  <a:gd name="T8" fmla="*/ 56 w 62"/>
                  <a:gd name="T9" fmla="*/ 27 h 75"/>
                  <a:gd name="T10" fmla="*/ 50 w 62"/>
                  <a:gd name="T11" fmla="*/ 22 h 75"/>
                  <a:gd name="T12" fmla="*/ 6 w 62"/>
                  <a:gd name="T13" fmla="*/ 75 h 75"/>
                  <a:gd name="T14" fmla="*/ 0 w 62"/>
                  <a:gd name="T15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75">
                    <a:moveTo>
                      <a:pt x="0" y="69"/>
                    </a:moveTo>
                    <a:lnTo>
                      <a:pt x="43" y="17"/>
                    </a:lnTo>
                    <a:lnTo>
                      <a:pt x="37" y="11"/>
                    </a:lnTo>
                    <a:lnTo>
                      <a:pt x="62" y="0"/>
                    </a:lnTo>
                    <a:lnTo>
                      <a:pt x="56" y="27"/>
                    </a:lnTo>
                    <a:lnTo>
                      <a:pt x="50" y="22"/>
                    </a:lnTo>
                    <a:lnTo>
                      <a:pt x="6" y="75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6" name="Freeform 382"/>
              <p:cNvSpPr>
                <a:spLocks/>
              </p:cNvSpPr>
              <p:nvPr/>
            </p:nvSpPr>
            <p:spPr bwMode="auto">
              <a:xfrm>
                <a:off x="5244" y="1594"/>
                <a:ext cx="38" cy="42"/>
              </a:xfrm>
              <a:custGeom>
                <a:avLst/>
                <a:gdLst>
                  <a:gd name="T0" fmla="*/ 0 w 66"/>
                  <a:gd name="T1" fmla="*/ 67 h 73"/>
                  <a:gd name="T2" fmla="*/ 46 w 66"/>
                  <a:gd name="T3" fmla="*/ 15 h 73"/>
                  <a:gd name="T4" fmla="*/ 40 w 66"/>
                  <a:gd name="T5" fmla="*/ 10 h 73"/>
                  <a:gd name="T6" fmla="*/ 66 w 66"/>
                  <a:gd name="T7" fmla="*/ 0 h 73"/>
                  <a:gd name="T8" fmla="*/ 59 w 66"/>
                  <a:gd name="T9" fmla="*/ 26 h 73"/>
                  <a:gd name="T10" fmla="*/ 53 w 66"/>
                  <a:gd name="T11" fmla="*/ 21 h 73"/>
                  <a:gd name="T12" fmla="*/ 6 w 66"/>
                  <a:gd name="T13" fmla="*/ 73 h 73"/>
                  <a:gd name="T14" fmla="*/ 0 w 66"/>
                  <a:gd name="T15" fmla="*/ 6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73">
                    <a:moveTo>
                      <a:pt x="0" y="67"/>
                    </a:moveTo>
                    <a:lnTo>
                      <a:pt x="46" y="15"/>
                    </a:lnTo>
                    <a:lnTo>
                      <a:pt x="40" y="10"/>
                    </a:lnTo>
                    <a:lnTo>
                      <a:pt x="66" y="0"/>
                    </a:lnTo>
                    <a:lnTo>
                      <a:pt x="59" y="26"/>
                    </a:lnTo>
                    <a:lnTo>
                      <a:pt x="53" y="21"/>
                    </a:lnTo>
                    <a:lnTo>
                      <a:pt x="6" y="73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7" name="Freeform 383"/>
              <p:cNvSpPr>
                <a:spLocks/>
              </p:cNvSpPr>
              <p:nvPr/>
            </p:nvSpPr>
            <p:spPr bwMode="auto">
              <a:xfrm>
                <a:off x="5306" y="1593"/>
                <a:ext cx="41" cy="43"/>
              </a:xfrm>
              <a:custGeom>
                <a:avLst/>
                <a:gdLst>
                  <a:gd name="T0" fmla="*/ 0 w 71"/>
                  <a:gd name="T1" fmla="*/ 69 h 75"/>
                  <a:gd name="T2" fmla="*/ 51 w 71"/>
                  <a:gd name="T3" fmla="*/ 15 h 75"/>
                  <a:gd name="T4" fmla="*/ 45 w 71"/>
                  <a:gd name="T5" fmla="*/ 9 h 75"/>
                  <a:gd name="T6" fmla="*/ 71 w 71"/>
                  <a:gd name="T7" fmla="*/ 0 h 75"/>
                  <a:gd name="T8" fmla="*/ 63 w 71"/>
                  <a:gd name="T9" fmla="*/ 27 h 75"/>
                  <a:gd name="T10" fmla="*/ 57 w 71"/>
                  <a:gd name="T11" fmla="*/ 21 h 75"/>
                  <a:gd name="T12" fmla="*/ 6 w 71"/>
                  <a:gd name="T13" fmla="*/ 75 h 75"/>
                  <a:gd name="T14" fmla="*/ 0 w 71"/>
                  <a:gd name="T15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5">
                    <a:moveTo>
                      <a:pt x="0" y="69"/>
                    </a:moveTo>
                    <a:lnTo>
                      <a:pt x="51" y="15"/>
                    </a:lnTo>
                    <a:lnTo>
                      <a:pt x="45" y="9"/>
                    </a:lnTo>
                    <a:lnTo>
                      <a:pt x="71" y="0"/>
                    </a:lnTo>
                    <a:lnTo>
                      <a:pt x="63" y="27"/>
                    </a:lnTo>
                    <a:lnTo>
                      <a:pt x="57" y="21"/>
                    </a:lnTo>
                    <a:lnTo>
                      <a:pt x="6" y="75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8" name="Freeform 384"/>
              <p:cNvSpPr>
                <a:spLocks/>
              </p:cNvSpPr>
              <p:nvPr/>
            </p:nvSpPr>
            <p:spPr bwMode="auto">
              <a:xfrm>
                <a:off x="5368" y="1593"/>
                <a:ext cx="40" cy="43"/>
              </a:xfrm>
              <a:custGeom>
                <a:avLst/>
                <a:gdLst>
                  <a:gd name="T0" fmla="*/ 0 w 70"/>
                  <a:gd name="T1" fmla="*/ 68 h 74"/>
                  <a:gd name="T2" fmla="*/ 50 w 70"/>
                  <a:gd name="T3" fmla="*/ 16 h 74"/>
                  <a:gd name="T4" fmla="*/ 44 w 70"/>
                  <a:gd name="T5" fmla="*/ 10 h 74"/>
                  <a:gd name="T6" fmla="*/ 70 w 70"/>
                  <a:gd name="T7" fmla="*/ 0 h 74"/>
                  <a:gd name="T8" fmla="*/ 62 w 70"/>
                  <a:gd name="T9" fmla="*/ 27 h 74"/>
                  <a:gd name="T10" fmla="*/ 56 w 70"/>
                  <a:gd name="T11" fmla="*/ 21 h 74"/>
                  <a:gd name="T12" fmla="*/ 6 w 70"/>
                  <a:gd name="T13" fmla="*/ 74 h 74"/>
                  <a:gd name="T14" fmla="*/ 0 w 70"/>
                  <a:gd name="T15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4">
                    <a:moveTo>
                      <a:pt x="0" y="68"/>
                    </a:moveTo>
                    <a:lnTo>
                      <a:pt x="50" y="16"/>
                    </a:lnTo>
                    <a:lnTo>
                      <a:pt x="44" y="10"/>
                    </a:lnTo>
                    <a:lnTo>
                      <a:pt x="70" y="0"/>
                    </a:lnTo>
                    <a:lnTo>
                      <a:pt x="62" y="27"/>
                    </a:lnTo>
                    <a:lnTo>
                      <a:pt x="56" y="21"/>
                    </a:lnTo>
                    <a:lnTo>
                      <a:pt x="6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79" name="Freeform 385"/>
              <p:cNvSpPr>
                <a:spLocks/>
              </p:cNvSpPr>
              <p:nvPr/>
            </p:nvSpPr>
            <p:spPr bwMode="auto">
              <a:xfrm>
                <a:off x="5429" y="1593"/>
                <a:ext cx="42" cy="43"/>
              </a:xfrm>
              <a:custGeom>
                <a:avLst/>
                <a:gdLst>
                  <a:gd name="T0" fmla="*/ 0 w 72"/>
                  <a:gd name="T1" fmla="*/ 68 h 74"/>
                  <a:gd name="T2" fmla="*/ 51 w 72"/>
                  <a:gd name="T3" fmla="*/ 15 h 74"/>
                  <a:gd name="T4" fmla="*/ 45 w 72"/>
                  <a:gd name="T5" fmla="*/ 10 h 74"/>
                  <a:gd name="T6" fmla="*/ 72 w 72"/>
                  <a:gd name="T7" fmla="*/ 0 h 74"/>
                  <a:gd name="T8" fmla="*/ 63 w 72"/>
                  <a:gd name="T9" fmla="*/ 27 h 74"/>
                  <a:gd name="T10" fmla="*/ 57 w 72"/>
                  <a:gd name="T11" fmla="*/ 21 h 74"/>
                  <a:gd name="T12" fmla="*/ 6 w 72"/>
                  <a:gd name="T13" fmla="*/ 74 h 74"/>
                  <a:gd name="T14" fmla="*/ 0 w 72"/>
                  <a:gd name="T15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74">
                    <a:moveTo>
                      <a:pt x="0" y="68"/>
                    </a:moveTo>
                    <a:lnTo>
                      <a:pt x="51" y="15"/>
                    </a:lnTo>
                    <a:lnTo>
                      <a:pt x="45" y="10"/>
                    </a:lnTo>
                    <a:lnTo>
                      <a:pt x="72" y="0"/>
                    </a:lnTo>
                    <a:lnTo>
                      <a:pt x="63" y="27"/>
                    </a:lnTo>
                    <a:lnTo>
                      <a:pt x="57" y="21"/>
                    </a:lnTo>
                    <a:lnTo>
                      <a:pt x="6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0" name="Freeform 386"/>
              <p:cNvSpPr>
                <a:spLocks/>
              </p:cNvSpPr>
              <p:nvPr/>
            </p:nvSpPr>
            <p:spPr bwMode="auto">
              <a:xfrm>
                <a:off x="5491" y="1591"/>
                <a:ext cx="43" cy="45"/>
              </a:xfrm>
              <a:custGeom>
                <a:avLst/>
                <a:gdLst>
                  <a:gd name="T0" fmla="*/ 0 w 75"/>
                  <a:gd name="T1" fmla="*/ 72 h 78"/>
                  <a:gd name="T2" fmla="*/ 55 w 75"/>
                  <a:gd name="T3" fmla="*/ 15 h 78"/>
                  <a:gd name="T4" fmla="*/ 49 w 75"/>
                  <a:gd name="T5" fmla="*/ 10 h 78"/>
                  <a:gd name="T6" fmla="*/ 75 w 75"/>
                  <a:gd name="T7" fmla="*/ 0 h 78"/>
                  <a:gd name="T8" fmla="*/ 67 w 75"/>
                  <a:gd name="T9" fmla="*/ 27 h 78"/>
                  <a:gd name="T10" fmla="*/ 61 w 75"/>
                  <a:gd name="T11" fmla="*/ 21 h 78"/>
                  <a:gd name="T12" fmla="*/ 6 w 75"/>
                  <a:gd name="T13" fmla="*/ 78 h 78"/>
                  <a:gd name="T14" fmla="*/ 0 w 75"/>
                  <a:gd name="T15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78">
                    <a:moveTo>
                      <a:pt x="0" y="72"/>
                    </a:moveTo>
                    <a:lnTo>
                      <a:pt x="55" y="15"/>
                    </a:lnTo>
                    <a:lnTo>
                      <a:pt x="49" y="10"/>
                    </a:lnTo>
                    <a:lnTo>
                      <a:pt x="75" y="0"/>
                    </a:lnTo>
                    <a:lnTo>
                      <a:pt x="67" y="27"/>
                    </a:lnTo>
                    <a:lnTo>
                      <a:pt x="61" y="21"/>
                    </a:lnTo>
                    <a:lnTo>
                      <a:pt x="6" y="7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1" name="Freeform 387"/>
              <p:cNvSpPr>
                <a:spLocks/>
              </p:cNvSpPr>
              <p:nvPr/>
            </p:nvSpPr>
            <p:spPr bwMode="auto">
              <a:xfrm>
                <a:off x="5553" y="1591"/>
                <a:ext cx="41" cy="45"/>
              </a:xfrm>
              <a:custGeom>
                <a:avLst/>
                <a:gdLst>
                  <a:gd name="T0" fmla="*/ 0 w 72"/>
                  <a:gd name="T1" fmla="*/ 72 h 78"/>
                  <a:gd name="T2" fmla="*/ 52 w 72"/>
                  <a:gd name="T3" fmla="*/ 16 h 78"/>
                  <a:gd name="T4" fmla="*/ 46 w 72"/>
                  <a:gd name="T5" fmla="*/ 10 h 78"/>
                  <a:gd name="T6" fmla="*/ 72 w 72"/>
                  <a:gd name="T7" fmla="*/ 0 h 78"/>
                  <a:gd name="T8" fmla="*/ 64 w 72"/>
                  <a:gd name="T9" fmla="*/ 27 h 78"/>
                  <a:gd name="T10" fmla="*/ 58 w 72"/>
                  <a:gd name="T11" fmla="*/ 22 h 78"/>
                  <a:gd name="T12" fmla="*/ 6 w 72"/>
                  <a:gd name="T13" fmla="*/ 78 h 78"/>
                  <a:gd name="T14" fmla="*/ 0 w 72"/>
                  <a:gd name="T15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78">
                    <a:moveTo>
                      <a:pt x="0" y="72"/>
                    </a:moveTo>
                    <a:lnTo>
                      <a:pt x="52" y="16"/>
                    </a:lnTo>
                    <a:lnTo>
                      <a:pt x="46" y="10"/>
                    </a:lnTo>
                    <a:lnTo>
                      <a:pt x="72" y="0"/>
                    </a:lnTo>
                    <a:lnTo>
                      <a:pt x="64" y="27"/>
                    </a:lnTo>
                    <a:lnTo>
                      <a:pt x="58" y="22"/>
                    </a:lnTo>
                    <a:lnTo>
                      <a:pt x="6" y="7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2" name="Freeform 388"/>
              <p:cNvSpPr>
                <a:spLocks/>
              </p:cNvSpPr>
              <p:nvPr/>
            </p:nvSpPr>
            <p:spPr bwMode="auto">
              <a:xfrm>
                <a:off x="5615" y="1584"/>
                <a:ext cx="43" cy="52"/>
              </a:xfrm>
              <a:custGeom>
                <a:avLst/>
                <a:gdLst>
                  <a:gd name="T0" fmla="*/ 0 w 75"/>
                  <a:gd name="T1" fmla="*/ 84 h 90"/>
                  <a:gd name="T2" fmla="*/ 56 w 75"/>
                  <a:gd name="T3" fmla="*/ 17 h 90"/>
                  <a:gd name="T4" fmla="*/ 50 w 75"/>
                  <a:gd name="T5" fmla="*/ 12 h 90"/>
                  <a:gd name="T6" fmla="*/ 75 w 75"/>
                  <a:gd name="T7" fmla="*/ 0 h 90"/>
                  <a:gd name="T8" fmla="*/ 69 w 75"/>
                  <a:gd name="T9" fmla="*/ 28 h 90"/>
                  <a:gd name="T10" fmla="*/ 62 w 75"/>
                  <a:gd name="T11" fmla="*/ 22 h 90"/>
                  <a:gd name="T12" fmla="*/ 6 w 75"/>
                  <a:gd name="T13" fmla="*/ 90 h 90"/>
                  <a:gd name="T14" fmla="*/ 0 w 75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90">
                    <a:moveTo>
                      <a:pt x="0" y="84"/>
                    </a:moveTo>
                    <a:lnTo>
                      <a:pt x="56" y="17"/>
                    </a:lnTo>
                    <a:lnTo>
                      <a:pt x="50" y="12"/>
                    </a:lnTo>
                    <a:lnTo>
                      <a:pt x="75" y="0"/>
                    </a:lnTo>
                    <a:lnTo>
                      <a:pt x="69" y="28"/>
                    </a:lnTo>
                    <a:lnTo>
                      <a:pt x="62" y="22"/>
                    </a:lnTo>
                    <a:lnTo>
                      <a:pt x="6" y="9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3" name="Freeform 389"/>
              <p:cNvSpPr>
                <a:spLocks/>
              </p:cNvSpPr>
              <p:nvPr/>
            </p:nvSpPr>
            <p:spPr bwMode="auto">
              <a:xfrm>
                <a:off x="5677" y="1582"/>
                <a:ext cx="41" cy="53"/>
              </a:xfrm>
              <a:custGeom>
                <a:avLst/>
                <a:gdLst>
                  <a:gd name="T0" fmla="*/ 0 w 71"/>
                  <a:gd name="T1" fmla="*/ 89 h 93"/>
                  <a:gd name="T2" fmla="*/ 52 w 71"/>
                  <a:gd name="T3" fmla="*/ 17 h 93"/>
                  <a:gd name="T4" fmla="*/ 46 w 71"/>
                  <a:gd name="T5" fmla="*/ 12 h 93"/>
                  <a:gd name="T6" fmla="*/ 71 w 71"/>
                  <a:gd name="T7" fmla="*/ 0 h 93"/>
                  <a:gd name="T8" fmla="*/ 66 w 71"/>
                  <a:gd name="T9" fmla="*/ 27 h 93"/>
                  <a:gd name="T10" fmla="*/ 59 w 71"/>
                  <a:gd name="T11" fmla="*/ 22 h 93"/>
                  <a:gd name="T12" fmla="*/ 6 w 71"/>
                  <a:gd name="T13" fmla="*/ 93 h 93"/>
                  <a:gd name="T14" fmla="*/ 0 w 71"/>
                  <a:gd name="T15" fmla="*/ 8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93">
                    <a:moveTo>
                      <a:pt x="0" y="89"/>
                    </a:moveTo>
                    <a:lnTo>
                      <a:pt x="52" y="17"/>
                    </a:lnTo>
                    <a:lnTo>
                      <a:pt x="46" y="12"/>
                    </a:lnTo>
                    <a:lnTo>
                      <a:pt x="71" y="0"/>
                    </a:lnTo>
                    <a:lnTo>
                      <a:pt x="66" y="27"/>
                    </a:lnTo>
                    <a:lnTo>
                      <a:pt x="59" y="22"/>
                    </a:lnTo>
                    <a:lnTo>
                      <a:pt x="6" y="93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4" name="Freeform 390"/>
              <p:cNvSpPr>
                <a:spLocks/>
              </p:cNvSpPr>
              <p:nvPr/>
            </p:nvSpPr>
            <p:spPr bwMode="auto">
              <a:xfrm>
                <a:off x="5739" y="1573"/>
                <a:ext cx="38" cy="62"/>
              </a:xfrm>
              <a:custGeom>
                <a:avLst/>
                <a:gdLst>
                  <a:gd name="T0" fmla="*/ 0 w 67"/>
                  <a:gd name="T1" fmla="*/ 105 h 109"/>
                  <a:gd name="T2" fmla="*/ 51 w 67"/>
                  <a:gd name="T3" fmla="*/ 20 h 109"/>
                  <a:gd name="T4" fmla="*/ 44 w 67"/>
                  <a:gd name="T5" fmla="*/ 15 h 109"/>
                  <a:gd name="T6" fmla="*/ 67 w 67"/>
                  <a:gd name="T7" fmla="*/ 0 h 109"/>
                  <a:gd name="T8" fmla="*/ 65 w 67"/>
                  <a:gd name="T9" fmla="*/ 28 h 109"/>
                  <a:gd name="T10" fmla="*/ 58 w 67"/>
                  <a:gd name="T11" fmla="*/ 24 h 109"/>
                  <a:gd name="T12" fmla="*/ 8 w 67"/>
                  <a:gd name="T13" fmla="*/ 109 h 109"/>
                  <a:gd name="T14" fmla="*/ 0 w 67"/>
                  <a:gd name="T15" fmla="*/ 10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09">
                    <a:moveTo>
                      <a:pt x="0" y="105"/>
                    </a:moveTo>
                    <a:lnTo>
                      <a:pt x="51" y="20"/>
                    </a:lnTo>
                    <a:lnTo>
                      <a:pt x="44" y="15"/>
                    </a:lnTo>
                    <a:lnTo>
                      <a:pt x="67" y="0"/>
                    </a:lnTo>
                    <a:lnTo>
                      <a:pt x="65" y="28"/>
                    </a:lnTo>
                    <a:lnTo>
                      <a:pt x="58" y="24"/>
                    </a:lnTo>
                    <a:lnTo>
                      <a:pt x="8" y="109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5" name="Freeform 391"/>
              <p:cNvSpPr>
                <a:spLocks/>
              </p:cNvSpPr>
              <p:nvPr/>
            </p:nvSpPr>
            <p:spPr bwMode="auto">
              <a:xfrm>
                <a:off x="5801" y="1577"/>
                <a:ext cx="26" cy="58"/>
              </a:xfrm>
              <a:custGeom>
                <a:avLst/>
                <a:gdLst>
                  <a:gd name="T0" fmla="*/ 0 w 47"/>
                  <a:gd name="T1" fmla="*/ 98 h 102"/>
                  <a:gd name="T2" fmla="*/ 32 w 47"/>
                  <a:gd name="T3" fmla="*/ 22 h 102"/>
                  <a:gd name="T4" fmla="*/ 24 w 47"/>
                  <a:gd name="T5" fmla="*/ 18 h 102"/>
                  <a:gd name="T6" fmla="*/ 45 w 47"/>
                  <a:gd name="T7" fmla="*/ 0 h 102"/>
                  <a:gd name="T8" fmla="*/ 47 w 47"/>
                  <a:gd name="T9" fmla="*/ 28 h 102"/>
                  <a:gd name="T10" fmla="*/ 40 w 47"/>
                  <a:gd name="T11" fmla="*/ 25 h 102"/>
                  <a:gd name="T12" fmla="*/ 8 w 47"/>
                  <a:gd name="T13" fmla="*/ 102 h 102"/>
                  <a:gd name="T14" fmla="*/ 0 w 47"/>
                  <a:gd name="T15" fmla="*/ 9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102">
                    <a:moveTo>
                      <a:pt x="0" y="98"/>
                    </a:moveTo>
                    <a:lnTo>
                      <a:pt x="32" y="22"/>
                    </a:lnTo>
                    <a:lnTo>
                      <a:pt x="24" y="18"/>
                    </a:lnTo>
                    <a:lnTo>
                      <a:pt x="45" y="0"/>
                    </a:lnTo>
                    <a:lnTo>
                      <a:pt x="47" y="28"/>
                    </a:lnTo>
                    <a:lnTo>
                      <a:pt x="40" y="25"/>
                    </a:lnTo>
                    <a:lnTo>
                      <a:pt x="8" y="102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6" name="Freeform 392"/>
              <p:cNvSpPr>
                <a:spLocks/>
              </p:cNvSpPr>
              <p:nvPr/>
            </p:nvSpPr>
            <p:spPr bwMode="auto">
              <a:xfrm>
                <a:off x="5862" y="1566"/>
                <a:ext cx="25" cy="69"/>
              </a:xfrm>
              <a:custGeom>
                <a:avLst/>
                <a:gdLst>
                  <a:gd name="T0" fmla="*/ 0 w 43"/>
                  <a:gd name="T1" fmla="*/ 117 h 119"/>
                  <a:gd name="T2" fmla="*/ 27 w 43"/>
                  <a:gd name="T3" fmla="*/ 23 h 119"/>
                  <a:gd name="T4" fmla="*/ 19 w 43"/>
                  <a:gd name="T5" fmla="*/ 21 h 119"/>
                  <a:gd name="T6" fmla="*/ 38 w 43"/>
                  <a:gd name="T7" fmla="*/ 0 h 119"/>
                  <a:gd name="T8" fmla="*/ 43 w 43"/>
                  <a:gd name="T9" fmla="*/ 28 h 119"/>
                  <a:gd name="T10" fmla="*/ 35 w 43"/>
                  <a:gd name="T11" fmla="*/ 25 h 119"/>
                  <a:gd name="T12" fmla="*/ 8 w 43"/>
                  <a:gd name="T13" fmla="*/ 119 h 119"/>
                  <a:gd name="T14" fmla="*/ 0 w 43"/>
                  <a:gd name="T15" fmla="*/ 11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19">
                    <a:moveTo>
                      <a:pt x="0" y="117"/>
                    </a:moveTo>
                    <a:lnTo>
                      <a:pt x="27" y="23"/>
                    </a:lnTo>
                    <a:lnTo>
                      <a:pt x="19" y="21"/>
                    </a:lnTo>
                    <a:lnTo>
                      <a:pt x="38" y="0"/>
                    </a:lnTo>
                    <a:lnTo>
                      <a:pt x="43" y="28"/>
                    </a:lnTo>
                    <a:lnTo>
                      <a:pt x="35" y="25"/>
                    </a:lnTo>
                    <a:lnTo>
                      <a:pt x="8" y="119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7" name="Freeform 393"/>
              <p:cNvSpPr>
                <a:spLocks/>
              </p:cNvSpPr>
              <p:nvPr/>
            </p:nvSpPr>
            <p:spPr bwMode="auto">
              <a:xfrm>
                <a:off x="5924" y="1562"/>
                <a:ext cx="23" cy="73"/>
              </a:xfrm>
              <a:custGeom>
                <a:avLst/>
                <a:gdLst>
                  <a:gd name="T0" fmla="*/ 0 w 39"/>
                  <a:gd name="T1" fmla="*/ 124 h 126"/>
                  <a:gd name="T2" fmla="*/ 23 w 39"/>
                  <a:gd name="T3" fmla="*/ 23 h 126"/>
                  <a:gd name="T4" fmla="*/ 15 w 39"/>
                  <a:gd name="T5" fmla="*/ 22 h 126"/>
                  <a:gd name="T6" fmla="*/ 33 w 39"/>
                  <a:gd name="T7" fmla="*/ 0 h 126"/>
                  <a:gd name="T8" fmla="*/ 39 w 39"/>
                  <a:gd name="T9" fmla="*/ 27 h 126"/>
                  <a:gd name="T10" fmla="*/ 31 w 39"/>
                  <a:gd name="T11" fmla="*/ 25 h 126"/>
                  <a:gd name="T12" fmla="*/ 8 w 39"/>
                  <a:gd name="T13" fmla="*/ 126 h 126"/>
                  <a:gd name="T14" fmla="*/ 0 w 39"/>
                  <a:gd name="T15" fmla="*/ 12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26">
                    <a:moveTo>
                      <a:pt x="0" y="124"/>
                    </a:moveTo>
                    <a:lnTo>
                      <a:pt x="23" y="23"/>
                    </a:lnTo>
                    <a:lnTo>
                      <a:pt x="15" y="22"/>
                    </a:lnTo>
                    <a:lnTo>
                      <a:pt x="33" y="0"/>
                    </a:lnTo>
                    <a:lnTo>
                      <a:pt x="39" y="27"/>
                    </a:lnTo>
                    <a:lnTo>
                      <a:pt x="31" y="25"/>
                    </a:lnTo>
                    <a:lnTo>
                      <a:pt x="8" y="126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8" name="Freeform 394"/>
              <p:cNvSpPr>
                <a:spLocks/>
              </p:cNvSpPr>
              <p:nvPr/>
            </p:nvSpPr>
            <p:spPr bwMode="auto">
              <a:xfrm>
                <a:off x="5986" y="1562"/>
                <a:ext cx="19" cy="73"/>
              </a:xfrm>
              <a:custGeom>
                <a:avLst/>
                <a:gdLst>
                  <a:gd name="T0" fmla="*/ 0 w 33"/>
                  <a:gd name="T1" fmla="*/ 125 h 127"/>
                  <a:gd name="T2" fmla="*/ 16 w 33"/>
                  <a:gd name="T3" fmla="*/ 24 h 127"/>
                  <a:gd name="T4" fmla="*/ 8 w 33"/>
                  <a:gd name="T5" fmla="*/ 23 h 127"/>
                  <a:gd name="T6" fmla="*/ 24 w 33"/>
                  <a:gd name="T7" fmla="*/ 0 h 127"/>
                  <a:gd name="T8" fmla="*/ 33 w 33"/>
                  <a:gd name="T9" fmla="*/ 27 h 127"/>
                  <a:gd name="T10" fmla="*/ 25 w 33"/>
                  <a:gd name="T11" fmla="*/ 26 h 127"/>
                  <a:gd name="T12" fmla="*/ 8 w 33"/>
                  <a:gd name="T13" fmla="*/ 127 h 127"/>
                  <a:gd name="T14" fmla="*/ 0 w 33"/>
                  <a:gd name="T15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27">
                    <a:moveTo>
                      <a:pt x="0" y="125"/>
                    </a:moveTo>
                    <a:lnTo>
                      <a:pt x="16" y="24"/>
                    </a:lnTo>
                    <a:lnTo>
                      <a:pt x="8" y="23"/>
                    </a:lnTo>
                    <a:lnTo>
                      <a:pt x="24" y="0"/>
                    </a:lnTo>
                    <a:lnTo>
                      <a:pt x="33" y="27"/>
                    </a:lnTo>
                    <a:lnTo>
                      <a:pt x="25" y="26"/>
                    </a:lnTo>
                    <a:lnTo>
                      <a:pt x="8" y="127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89" name="Freeform 395"/>
              <p:cNvSpPr>
                <a:spLocks/>
              </p:cNvSpPr>
              <p:nvPr/>
            </p:nvSpPr>
            <p:spPr bwMode="auto">
              <a:xfrm>
                <a:off x="6048" y="1559"/>
                <a:ext cx="17" cy="76"/>
              </a:xfrm>
              <a:custGeom>
                <a:avLst/>
                <a:gdLst>
                  <a:gd name="T0" fmla="*/ 0 w 30"/>
                  <a:gd name="T1" fmla="*/ 130 h 132"/>
                  <a:gd name="T2" fmla="*/ 14 w 30"/>
                  <a:gd name="T3" fmla="*/ 24 h 132"/>
                  <a:gd name="T4" fmla="*/ 6 w 30"/>
                  <a:gd name="T5" fmla="*/ 23 h 132"/>
                  <a:gd name="T6" fmla="*/ 21 w 30"/>
                  <a:gd name="T7" fmla="*/ 0 h 132"/>
                  <a:gd name="T8" fmla="*/ 30 w 30"/>
                  <a:gd name="T9" fmla="*/ 27 h 132"/>
                  <a:gd name="T10" fmla="*/ 22 w 30"/>
                  <a:gd name="T11" fmla="*/ 25 h 132"/>
                  <a:gd name="T12" fmla="*/ 8 w 30"/>
                  <a:gd name="T13" fmla="*/ 132 h 132"/>
                  <a:gd name="T14" fmla="*/ 0 w 30"/>
                  <a:gd name="T15" fmla="*/ 13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32">
                    <a:moveTo>
                      <a:pt x="0" y="130"/>
                    </a:moveTo>
                    <a:lnTo>
                      <a:pt x="14" y="24"/>
                    </a:lnTo>
                    <a:lnTo>
                      <a:pt x="6" y="23"/>
                    </a:lnTo>
                    <a:lnTo>
                      <a:pt x="21" y="0"/>
                    </a:lnTo>
                    <a:lnTo>
                      <a:pt x="30" y="27"/>
                    </a:lnTo>
                    <a:lnTo>
                      <a:pt x="22" y="25"/>
                    </a:lnTo>
                    <a:lnTo>
                      <a:pt x="8" y="13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0" name="Freeform 396"/>
              <p:cNvSpPr>
                <a:spLocks/>
              </p:cNvSpPr>
              <p:nvPr/>
            </p:nvSpPr>
            <p:spPr bwMode="auto">
              <a:xfrm>
                <a:off x="4500" y="1495"/>
                <a:ext cx="14" cy="77"/>
              </a:xfrm>
              <a:custGeom>
                <a:avLst/>
                <a:gdLst>
                  <a:gd name="T0" fmla="*/ 0 w 25"/>
                  <a:gd name="T1" fmla="*/ 134 h 134"/>
                  <a:gd name="T2" fmla="*/ 9 w 25"/>
                  <a:gd name="T3" fmla="*/ 25 h 134"/>
                  <a:gd name="T4" fmla="*/ 0 w 25"/>
                  <a:gd name="T5" fmla="*/ 24 h 134"/>
                  <a:gd name="T6" fmla="*/ 15 w 25"/>
                  <a:gd name="T7" fmla="*/ 0 h 134"/>
                  <a:gd name="T8" fmla="*/ 25 w 25"/>
                  <a:gd name="T9" fmla="*/ 26 h 134"/>
                  <a:gd name="T10" fmla="*/ 17 w 25"/>
                  <a:gd name="T11" fmla="*/ 26 h 134"/>
                  <a:gd name="T12" fmla="*/ 8 w 25"/>
                  <a:gd name="T13" fmla="*/ 134 h 134"/>
                  <a:gd name="T14" fmla="*/ 0 w 25"/>
                  <a:gd name="T15" fmla="*/ 134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4">
                    <a:moveTo>
                      <a:pt x="0" y="134"/>
                    </a:moveTo>
                    <a:lnTo>
                      <a:pt x="9" y="25"/>
                    </a:lnTo>
                    <a:lnTo>
                      <a:pt x="0" y="24"/>
                    </a:lnTo>
                    <a:lnTo>
                      <a:pt x="15" y="0"/>
                    </a:lnTo>
                    <a:lnTo>
                      <a:pt x="25" y="26"/>
                    </a:lnTo>
                    <a:lnTo>
                      <a:pt x="17" y="26"/>
                    </a:lnTo>
                    <a:lnTo>
                      <a:pt x="8" y="134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1" name="Freeform 397"/>
              <p:cNvSpPr>
                <a:spLocks/>
              </p:cNvSpPr>
              <p:nvPr/>
            </p:nvSpPr>
            <p:spPr bwMode="auto">
              <a:xfrm>
                <a:off x="4562" y="1499"/>
                <a:ext cx="16" cy="73"/>
              </a:xfrm>
              <a:custGeom>
                <a:avLst/>
                <a:gdLst>
                  <a:gd name="T0" fmla="*/ 0 w 28"/>
                  <a:gd name="T1" fmla="*/ 127 h 127"/>
                  <a:gd name="T2" fmla="*/ 11 w 28"/>
                  <a:gd name="T3" fmla="*/ 24 h 127"/>
                  <a:gd name="T4" fmla="*/ 3 w 28"/>
                  <a:gd name="T5" fmla="*/ 23 h 127"/>
                  <a:gd name="T6" fmla="*/ 18 w 28"/>
                  <a:gd name="T7" fmla="*/ 0 h 127"/>
                  <a:gd name="T8" fmla="*/ 28 w 28"/>
                  <a:gd name="T9" fmla="*/ 26 h 127"/>
                  <a:gd name="T10" fmla="*/ 20 w 28"/>
                  <a:gd name="T11" fmla="*/ 25 h 127"/>
                  <a:gd name="T12" fmla="*/ 8 w 28"/>
                  <a:gd name="T13" fmla="*/ 127 h 127"/>
                  <a:gd name="T14" fmla="*/ 0 w 28"/>
                  <a:gd name="T15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7">
                    <a:moveTo>
                      <a:pt x="0" y="127"/>
                    </a:moveTo>
                    <a:lnTo>
                      <a:pt x="11" y="24"/>
                    </a:lnTo>
                    <a:lnTo>
                      <a:pt x="3" y="23"/>
                    </a:lnTo>
                    <a:lnTo>
                      <a:pt x="18" y="0"/>
                    </a:lnTo>
                    <a:lnTo>
                      <a:pt x="28" y="26"/>
                    </a:lnTo>
                    <a:lnTo>
                      <a:pt x="20" y="25"/>
                    </a:lnTo>
                    <a:lnTo>
                      <a:pt x="8" y="127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2" name="Freeform 398"/>
              <p:cNvSpPr>
                <a:spLocks/>
              </p:cNvSpPr>
              <p:nvPr/>
            </p:nvSpPr>
            <p:spPr bwMode="auto">
              <a:xfrm>
                <a:off x="4624" y="1502"/>
                <a:ext cx="17" cy="71"/>
              </a:xfrm>
              <a:custGeom>
                <a:avLst/>
                <a:gdLst>
                  <a:gd name="T0" fmla="*/ 0 w 29"/>
                  <a:gd name="T1" fmla="*/ 120 h 122"/>
                  <a:gd name="T2" fmla="*/ 13 w 29"/>
                  <a:gd name="T3" fmla="*/ 25 h 122"/>
                  <a:gd name="T4" fmla="*/ 5 w 29"/>
                  <a:gd name="T5" fmla="*/ 23 h 122"/>
                  <a:gd name="T6" fmla="*/ 20 w 29"/>
                  <a:gd name="T7" fmla="*/ 0 h 122"/>
                  <a:gd name="T8" fmla="*/ 29 w 29"/>
                  <a:gd name="T9" fmla="*/ 27 h 122"/>
                  <a:gd name="T10" fmla="*/ 21 w 29"/>
                  <a:gd name="T11" fmla="*/ 26 h 122"/>
                  <a:gd name="T12" fmla="*/ 8 w 29"/>
                  <a:gd name="T13" fmla="*/ 122 h 122"/>
                  <a:gd name="T14" fmla="*/ 0 w 29"/>
                  <a:gd name="T15" fmla="*/ 12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22">
                    <a:moveTo>
                      <a:pt x="0" y="120"/>
                    </a:moveTo>
                    <a:lnTo>
                      <a:pt x="13" y="25"/>
                    </a:lnTo>
                    <a:lnTo>
                      <a:pt x="5" y="23"/>
                    </a:lnTo>
                    <a:lnTo>
                      <a:pt x="20" y="0"/>
                    </a:lnTo>
                    <a:lnTo>
                      <a:pt x="29" y="27"/>
                    </a:lnTo>
                    <a:lnTo>
                      <a:pt x="21" y="26"/>
                    </a:lnTo>
                    <a:lnTo>
                      <a:pt x="8" y="122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3" name="Freeform 399"/>
              <p:cNvSpPr>
                <a:spLocks/>
              </p:cNvSpPr>
              <p:nvPr/>
            </p:nvSpPr>
            <p:spPr bwMode="auto">
              <a:xfrm>
                <a:off x="4686" y="1517"/>
                <a:ext cx="19" cy="56"/>
              </a:xfrm>
              <a:custGeom>
                <a:avLst/>
                <a:gdLst>
                  <a:gd name="T0" fmla="*/ 0 w 33"/>
                  <a:gd name="T1" fmla="*/ 95 h 97"/>
                  <a:gd name="T2" fmla="*/ 16 w 33"/>
                  <a:gd name="T3" fmla="*/ 24 h 97"/>
                  <a:gd name="T4" fmla="*/ 8 w 33"/>
                  <a:gd name="T5" fmla="*/ 22 h 97"/>
                  <a:gd name="T6" fmla="*/ 26 w 33"/>
                  <a:gd name="T7" fmla="*/ 0 h 97"/>
                  <a:gd name="T8" fmla="*/ 33 w 33"/>
                  <a:gd name="T9" fmla="*/ 28 h 97"/>
                  <a:gd name="T10" fmla="*/ 25 w 33"/>
                  <a:gd name="T11" fmla="*/ 26 h 97"/>
                  <a:gd name="T12" fmla="*/ 8 w 33"/>
                  <a:gd name="T13" fmla="*/ 97 h 97"/>
                  <a:gd name="T14" fmla="*/ 0 w 33"/>
                  <a:gd name="T15" fmla="*/ 9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97">
                    <a:moveTo>
                      <a:pt x="0" y="95"/>
                    </a:moveTo>
                    <a:lnTo>
                      <a:pt x="16" y="24"/>
                    </a:lnTo>
                    <a:lnTo>
                      <a:pt x="8" y="22"/>
                    </a:lnTo>
                    <a:lnTo>
                      <a:pt x="26" y="0"/>
                    </a:lnTo>
                    <a:lnTo>
                      <a:pt x="33" y="28"/>
                    </a:lnTo>
                    <a:lnTo>
                      <a:pt x="25" y="26"/>
                    </a:lnTo>
                    <a:lnTo>
                      <a:pt x="8" y="97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4" name="Freeform 400"/>
              <p:cNvSpPr>
                <a:spLocks/>
              </p:cNvSpPr>
              <p:nvPr/>
            </p:nvSpPr>
            <p:spPr bwMode="auto">
              <a:xfrm>
                <a:off x="4748" y="1520"/>
                <a:ext cx="22" cy="53"/>
              </a:xfrm>
              <a:custGeom>
                <a:avLst/>
                <a:gdLst>
                  <a:gd name="T0" fmla="*/ 0 w 38"/>
                  <a:gd name="T1" fmla="*/ 90 h 92"/>
                  <a:gd name="T2" fmla="*/ 22 w 38"/>
                  <a:gd name="T3" fmla="*/ 23 h 92"/>
                  <a:gd name="T4" fmla="*/ 14 w 38"/>
                  <a:gd name="T5" fmla="*/ 20 h 92"/>
                  <a:gd name="T6" fmla="*/ 34 w 38"/>
                  <a:gd name="T7" fmla="*/ 0 h 92"/>
                  <a:gd name="T8" fmla="*/ 38 w 38"/>
                  <a:gd name="T9" fmla="*/ 28 h 92"/>
                  <a:gd name="T10" fmla="*/ 30 w 38"/>
                  <a:gd name="T11" fmla="*/ 25 h 92"/>
                  <a:gd name="T12" fmla="*/ 8 w 38"/>
                  <a:gd name="T13" fmla="*/ 92 h 92"/>
                  <a:gd name="T14" fmla="*/ 0 w 38"/>
                  <a:gd name="T15" fmla="*/ 9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92">
                    <a:moveTo>
                      <a:pt x="0" y="90"/>
                    </a:moveTo>
                    <a:lnTo>
                      <a:pt x="22" y="23"/>
                    </a:lnTo>
                    <a:lnTo>
                      <a:pt x="14" y="20"/>
                    </a:lnTo>
                    <a:lnTo>
                      <a:pt x="34" y="0"/>
                    </a:lnTo>
                    <a:lnTo>
                      <a:pt x="38" y="28"/>
                    </a:lnTo>
                    <a:lnTo>
                      <a:pt x="30" y="25"/>
                    </a:lnTo>
                    <a:lnTo>
                      <a:pt x="8" y="92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5" name="Freeform 401"/>
              <p:cNvSpPr>
                <a:spLocks/>
              </p:cNvSpPr>
              <p:nvPr/>
            </p:nvSpPr>
            <p:spPr bwMode="auto">
              <a:xfrm>
                <a:off x="4809" y="1521"/>
                <a:ext cx="25" cy="52"/>
              </a:xfrm>
              <a:custGeom>
                <a:avLst/>
                <a:gdLst>
                  <a:gd name="T0" fmla="*/ 0 w 42"/>
                  <a:gd name="T1" fmla="*/ 87 h 91"/>
                  <a:gd name="T2" fmla="*/ 27 w 42"/>
                  <a:gd name="T3" fmla="*/ 22 h 91"/>
                  <a:gd name="T4" fmla="*/ 19 w 42"/>
                  <a:gd name="T5" fmla="*/ 19 h 91"/>
                  <a:gd name="T6" fmla="*/ 40 w 42"/>
                  <a:gd name="T7" fmla="*/ 0 h 91"/>
                  <a:gd name="T8" fmla="*/ 42 w 42"/>
                  <a:gd name="T9" fmla="*/ 28 h 91"/>
                  <a:gd name="T10" fmla="*/ 34 w 42"/>
                  <a:gd name="T11" fmla="*/ 25 h 91"/>
                  <a:gd name="T12" fmla="*/ 8 w 42"/>
                  <a:gd name="T13" fmla="*/ 91 h 91"/>
                  <a:gd name="T14" fmla="*/ 0 w 42"/>
                  <a:gd name="T15" fmla="*/ 8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91">
                    <a:moveTo>
                      <a:pt x="0" y="87"/>
                    </a:moveTo>
                    <a:lnTo>
                      <a:pt x="27" y="22"/>
                    </a:lnTo>
                    <a:lnTo>
                      <a:pt x="19" y="19"/>
                    </a:lnTo>
                    <a:lnTo>
                      <a:pt x="40" y="0"/>
                    </a:lnTo>
                    <a:lnTo>
                      <a:pt x="42" y="28"/>
                    </a:lnTo>
                    <a:lnTo>
                      <a:pt x="34" y="25"/>
                    </a:lnTo>
                    <a:lnTo>
                      <a:pt x="8" y="91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6" name="Freeform 402"/>
              <p:cNvSpPr>
                <a:spLocks/>
              </p:cNvSpPr>
              <p:nvPr/>
            </p:nvSpPr>
            <p:spPr bwMode="auto">
              <a:xfrm>
                <a:off x="4871" y="1523"/>
                <a:ext cx="27" cy="50"/>
              </a:xfrm>
              <a:custGeom>
                <a:avLst/>
                <a:gdLst>
                  <a:gd name="T0" fmla="*/ 0 w 46"/>
                  <a:gd name="T1" fmla="*/ 84 h 88"/>
                  <a:gd name="T2" fmla="*/ 31 w 46"/>
                  <a:gd name="T3" fmla="*/ 21 h 88"/>
                  <a:gd name="T4" fmla="*/ 23 w 46"/>
                  <a:gd name="T5" fmla="*/ 17 h 88"/>
                  <a:gd name="T6" fmla="*/ 45 w 46"/>
                  <a:gd name="T7" fmla="*/ 0 h 88"/>
                  <a:gd name="T8" fmla="*/ 46 w 46"/>
                  <a:gd name="T9" fmla="*/ 28 h 88"/>
                  <a:gd name="T10" fmla="*/ 38 w 46"/>
                  <a:gd name="T11" fmla="*/ 24 h 88"/>
                  <a:gd name="T12" fmla="*/ 8 w 46"/>
                  <a:gd name="T13" fmla="*/ 88 h 88"/>
                  <a:gd name="T14" fmla="*/ 0 w 46"/>
                  <a:gd name="T15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88">
                    <a:moveTo>
                      <a:pt x="0" y="84"/>
                    </a:moveTo>
                    <a:lnTo>
                      <a:pt x="31" y="21"/>
                    </a:lnTo>
                    <a:lnTo>
                      <a:pt x="23" y="17"/>
                    </a:lnTo>
                    <a:lnTo>
                      <a:pt x="45" y="0"/>
                    </a:lnTo>
                    <a:lnTo>
                      <a:pt x="46" y="28"/>
                    </a:lnTo>
                    <a:lnTo>
                      <a:pt x="38" y="24"/>
                    </a:lnTo>
                    <a:lnTo>
                      <a:pt x="8" y="8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7" name="Freeform 403"/>
              <p:cNvSpPr>
                <a:spLocks/>
              </p:cNvSpPr>
              <p:nvPr/>
            </p:nvSpPr>
            <p:spPr bwMode="auto">
              <a:xfrm>
                <a:off x="4933" y="1524"/>
                <a:ext cx="29" cy="49"/>
              </a:xfrm>
              <a:custGeom>
                <a:avLst/>
                <a:gdLst>
                  <a:gd name="T0" fmla="*/ 0 w 50"/>
                  <a:gd name="T1" fmla="*/ 82 h 86"/>
                  <a:gd name="T2" fmla="*/ 34 w 50"/>
                  <a:gd name="T3" fmla="*/ 20 h 86"/>
                  <a:gd name="T4" fmla="*/ 27 w 50"/>
                  <a:gd name="T5" fmla="*/ 16 h 86"/>
                  <a:gd name="T6" fmla="*/ 50 w 50"/>
                  <a:gd name="T7" fmla="*/ 0 h 86"/>
                  <a:gd name="T8" fmla="*/ 49 w 50"/>
                  <a:gd name="T9" fmla="*/ 28 h 86"/>
                  <a:gd name="T10" fmla="*/ 41 w 50"/>
                  <a:gd name="T11" fmla="*/ 24 h 86"/>
                  <a:gd name="T12" fmla="*/ 8 w 50"/>
                  <a:gd name="T13" fmla="*/ 86 h 86"/>
                  <a:gd name="T14" fmla="*/ 0 w 50"/>
                  <a:gd name="T15" fmla="*/ 8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86">
                    <a:moveTo>
                      <a:pt x="0" y="82"/>
                    </a:moveTo>
                    <a:lnTo>
                      <a:pt x="34" y="20"/>
                    </a:lnTo>
                    <a:lnTo>
                      <a:pt x="27" y="16"/>
                    </a:lnTo>
                    <a:lnTo>
                      <a:pt x="50" y="0"/>
                    </a:lnTo>
                    <a:lnTo>
                      <a:pt x="49" y="28"/>
                    </a:lnTo>
                    <a:lnTo>
                      <a:pt x="41" y="24"/>
                    </a:lnTo>
                    <a:lnTo>
                      <a:pt x="8" y="86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8" name="Freeform 404"/>
              <p:cNvSpPr>
                <a:spLocks/>
              </p:cNvSpPr>
              <p:nvPr/>
            </p:nvSpPr>
            <p:spPr bwMode="auto">
              <a:xfrm>
                <a:off x="4995" y="1526"/>
                <a:ext cx="31" cy="47"/>
              </a:xfrm>
              <a:custGeom>
                <a:avLst/>
                <a:gdLst>
                  <a:gd name="T0" fmla="*/ 0 w 54"/>
                  <a:gd name="T1" fmla="*/ 78 h 82"/>
                  <a:gd name="T2" fmla="*/ 37 w 54"/>
                  <a:gd name="T3" fmla="*/ 19 h 82"/>
                  <a:gd name="T4" fmla="*/ 30 w 54"/>
                  <a:gd name="T5" fmla="*/ 15 h 82"/>
                  <a:gd name="T6" fmla="*/ 54 w 54"/>
                  <a:gd name="T7" fmla="*/ 0 h 82"/>
                  <a:gd name="T8" fmla="*/ 51 w 54"/>
                  <a:gd name="T9" fmla="*/ 28 h 82"/>
                  <a:gd name="T10" fmla="*/ 44 w 54"/>
                  <a:gd name="T11" fmla="*/ 24 h 82"/>
                  <a:gd name="T12" fmla="*/ 8 w 54"/>
                  <a:gd name="T13" fmla="*/ 82 h 82"/>
                  <a:gd name="T14" fmla="*/ 0 w 54"/>
                  <a:gd name="T15" fmla="*/ 7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82">
                    <a:moveTo>
                      <a:pt x="0" y="78"/>
                    </a:moveTo>
                    <a:lnTo>
                      <a:pt x="37" y="19"/>
                    </a:lnTo>
                    <a:lnTo>
                      <a:pt x="30" y="15"/>
                    </a:lnTo>
                    <a:lnTo>
                      <a:pt x="54" y="0"/>
                    </a:lnTo>
                    <a:lnTo>
                      <a:pt x="51" y="28"/>
                    </a:lnTo>
                    <a:lnTo>
                      <a:pt x="44" y="24"/>
                    </a:lnTo>
                    <a:lnTo>
                      <a:pt x="8" y="82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99" name="Freeform 405"/>
              <p:cNvSpPr>
                <a:spLocks/>
              </p:cNvSpPr>
              <p:nvPr/>
            </p:nvSpPr>
            <p:spPr bwMode="auto">
              <a:xfrm>
                <a:off x="5058" y="1528"/>
                <a:ext cx="33" cy="45"/>
              </a:xfrm>
              <a:custGeom>
                <a:avLst/>
                <a:gdLst>
                  <a:gd name="T0" fmla="*/ 0 w 57"/>
                  <a:gd name="T1" fmla="*/ 74 h 78"/>
                  <a:gd name="T2" fmla="*/ 39 w 57"/>
                  <a:gd name="T3" fmla="*/ 18 h 78"/>
                  <a:gd name="T4" fmla="*/ 32 w 57"/>
                  <a:gd name="T5" fmla="*/ 13 h 78"/>
                  <a:gd name="T6" fmla="*/ 57 w 57"/>
                  <a:gd name="T7" fmla="*/ 0 h 78"/>
                  <a:gd name="T8" fmla="*/ 53 w 57"/>
                  <a:gd name="T9" fmla="*/ 28 h 78"/>
                  <a:gd name="T10" fmla="*/ 46 w 57"/>
                  <a:gd name="T11" fmla="*/ 23 h 78"/>
                  <a:gd name="T12" fmla="*/ 6 w 57"/>
                  <a:gd name="T13" fmla="*/ 78 h 78"/>
                  <a:gd name="T14" fmla="*/ 0 w 57"/>
                  <a:gd name="T15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78">
                    <a:moveTo>
                      <a:pt x="0" y="74"/>
                    </a:moveTo>
                    <a:lnTo>
                      <a:pt x="39" y="18"/>
                    </a:lnTo>
                    <a:lnTo>
                      <a:pt x="32" y="13"/>
                    </a:lnTo>
                    <a:lnTo>
                      <a:pt x="57" y="0"/>
                    </a:lnTo>
                    <a:lnTo>
                      <a:pt x="53" y="28"/>
                    </a:lnTo>
                    <a:lnTo>
                      <a:pt x="46" y="23"/>
                    </a:lnTo>
                    <a:lnTo>
                      <a:pt x="6" y="78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grpSp>
          <p:nvGrpSpPr>
            <p:cNvPr id="45" name="Group 607"/>
            <p:cNvGrpSpPr>
              <a:grpSpLocks/>
            </p:cNvGrpSpPr>
            <p:nvPr/>
          </p:nvGrpSpPr>
          <p:grpSpPr bwMode="auto">
            <a:xfrm>
              <a:off x="4500" y="1007"/>
              <a:ext cx="1564" cy="567"/>
              <a:chOff x="4500" y="1007"/>
              <a:chExt cx="1564" cy="567"/>
            </a:xfrm>
          </p:grpSpPr>
          <p:sp>
            <p:nvSpPr>
              <p:cNvPr id="183" name="Freeform 407"/>
              <p:cNvSpPr>
                <a:spLocks/>
              </p:cNvSpPr>
              <p:nvPr/>
            </p:nvSpPr>
            <p:spPr bwMode="auto">
              <a:xfrm>
                <a:off x="5120" y="1529"/>
                <a:ext cx="34" cy="45"/>
              </a:xfrm>
              <a:custGeom>
                <a:avLst/>
                <a:gdLst>
                  <a:gd name="T0" fmla="*/ 0 w 60"/>
                  <a:gd name="T1" fmla="*/ 71 h 77"/>
                  <a:gd name="T2" fmla="*/ 42 w 60"/>
                  <a:gd name="T3" fmla="*/ 18 h 77"/>
                  <a:gd name="T4" fmla="*/ 35 w 60"/>
                  <a:gd name="T5" fmla="*/ 12 h 77"/>
                  <a:gd name="T6" fmla="*/ 60 w 60"/>
                  <a:gd name="T7" fmla="*/ 0 h 77"/>
                  <a:gd name="T8" fmla="*/ 55 w 60"/>
                  <a:gd name="T9" fmla="*/ 28 h 77"/>
                  <a:gd name="T10" fmla="*/ 48 w 60"/>
                  <a:gd name="T11" fmla="*/ 23 h 77"/>
                  <a:gd name="T12" fmla="*/ 6 w 60"/>
                  <a:gd name="T13" fmla="*/ 77 h 77"/>
                  <a:gd name="T14" fmla="*/ 0 w 60"/>
                  <a:gd name="T15" fmla="*/ 7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77">
                    <a:moveTo>
                      <a:pt x="0" y="71"/>
                    </a:moveTo>
                    <a:lnTo>
                      <a:pt x="42" y="18"/>
                    </a:lnTo>
                    <a:lnTo>
                      <a:pt x="35" y="12"/>
                    </a:lnTo>
                    <a:lnTo>
                      <a:pt x="60" y="0"/>
                    </a:lnTo>
                    <a:lnTo>
                      <a:pt x="55" y="28"/>
                    </a:lnTo>
                    <a:lnTo>
                      <a:pt x="48" y="23"/>
                    </a:lnTo>
                    <a:lnTo>
                      <a:pt x="6" y="77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4" name="Freeform 408"/>
              <p:cNvSpPr>
                <a:spLocks/>
              </p:cNvSpPr>
              <p:nvPr/>
            </p:nvSpPr>
            <p:spPr bwMode="auto">
              <a:xfrm>
                <a:off x="5182" y="1531"/>
                <a:ext cx="37" cy="43"/>
              </a:xfrm>
              <a:custGeom>
                <a:avLst/>
                <a:gdLst>
                  <a:gd name="T0" fmla="*/ 0 w 65"/>
                  <a:gd name="T1" fmla="*/ 69 h 75"/>
                  <a:gd name="T2" fmla="*/ 45 w 65"/>
                  <a:gd name="T3" fmla="*/ 17 h 75"/>
                  <a:gd name="T4" fmla="*/ 39 w 65"/>
                  <a:gd name="T5" fmla="*/ 11 h 75"/>
                  <a:gd name="T6" fmla="*/ 65 w 65"/>
                  <a:gd name="T7" fmla="*/ 0 h 75"/>
                  <a:gd name="T8" fmla="*/ 58 w 65"/>
                  <a:gd name="T9" fmla="*/ 28 h 75"/>
                  <a:gd name="T10" fmla="*/ 52 w 65"/>
                  <a:gd name="T11" fmla="*/ 22 h 75"/>
                  <a:gd name="T12" fmla="*/ 6 w 65"/>
                  <a:gd name="T13" fmla="*/ 75 h 75"/>
                  <a:gd name="T14" fmla="*/ 0 w 65"/>
                  <a:gd name="T15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75">
                    <a:moveTo>
                      <a:pt x="0" y="69"/>
                    </a:moveTo>
                    <a:lnTo>
                      <a:pt x="45" y="17"/>
                    </a:lnTo>
                    <a:lnTo>
                      <a:pt x="39" y="11"/>
                    </a:lnTo>
                    <a:lnTo>
                      <a:pt x="65" y="0"/>
                    </a:lnTo>
                    <a:lnTo>
                      <a:pt x="58" y="28"/>
                    </a:lnTo>
                    <a:lnTo>
                      <a:pt x="52" y="22"/>
                    </a:lnTo>
                    <a:lnTo>
                      <a:pt x="6" y="75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5" name="Freeform 409"/>
              <p:cNvSpPr>
                <a:spLocks/>
              </p:cNvSpPr>
              <p:nvPr/>
            </p:nvSpPr>
            <p:spPr bwMode="auto">
              <a:xfrm>
                <a:off x="5244" y="1532"/>
                <a:ext cx="38" cy="42"/>
              </a:xfrm>
              <a:custGeom>
                <a:avLst/>
                <a:gdLst>
                  <a:gd name="T0" fmla="*/ 0 w 66"/>
                  <a:gd name="T1" fmla="*/ 67 h 73"/>
                  <a:gd name="T2" fmla="*/ 47 w 66"/>
                  <a:gd name="T3" fmla="*/ 16 h 73"/>
                  <a:gd name="T4" fmla="*/ 40 w 66"/>
                  <a:gd name="T5" fmla="*/ 10 h 73"/>
                  <a:gd name="T6" fmla="*/ 66 w 66"/>
                  <a:gd name="T7" fmla="*/ 0 h 73"/>
                  <a:gd name="T8" fmla="*/ 59 w 66"/>
                  <a:gd name="T9" fmla="*/ 27 h 73"/>
                  <a:gd name="T10" fmla="*/ 53 w 66"/>
                  <a:gd name="T11" fmla="*/ 21 h 73"/>
                  <a:gd name="T12" fmla="*/ 6 w 66"/>
                  <a:gd name="T13" fmla="*/ 73 h 73"/>
                  <a:gd name="T14" fmla="*/ 0 w 66"/>
                  <a:gd name="T15" fmla="*/ 6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73">
                    <a:moveTo>
                      <a:pt x="0" y="67"/>
                    </a:moveTo>
                    <a:lnTo>
                      <a:pt x="47" y="16"/>
                    </a:lnTo>
                    <a:lnTo>
                      <a:pt x="40" y="10"/>
                    </a:lnTo>
                    <a:lnTo>
                      <a:pt x="66" y="0"/>
                    </a:lnTo>
                    <a:lnTo>
                      <a:pt x="59" y="27"/>
                    </a:lnTo>
                    <a:lnTo>
                      <a:pt x="53" y="21"/>
                    </a:lnTo>
                    <a:lnTo>
                      <a:pt x="6" y="73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6" name="Freeform 410"/>
              <p:cNvSpPr>
                <a:spLocks/>
              </p:cNvSpPr>
              <p:nvPr/>
            </p:nvSpPr>
            <p:spPr bwMode="auto">
              <a:xfrm>
                <a:off x="5306" y="1532"/>
                <a:ext cx="39" cy="42"/>
              </a:xfrm>
              <a:custGeom>
                <a:avLst/>
                <a:gdLst>
                  <a:gd name="T0" fmla="*/ 0 w 69"/>
                  <a:gd name="T1" fmla="*/ 67 h 73"/>
                  <a:gd name="T2" fmla="*/ 49 w 69"/>
                  <a:gd name="T3" fmla="*/ 15 h 73"/>
                  <a:gd name="T4" fmla="*/ 43 w 69"/>
                  <a:gd name="T5" fmla="*/ 10 h 73"/>
                  <a:gd name="T6" fmla="*/ 69 w 69"/>
                  <a:gd name="T7" fmla="*/ 0 h 73"/>
                  <a:gd name="T8" fmla="*/ 61 w 69"/>
                  <a:gd name="T9" fmla="*/ 27 h 73"/>
                  <a:gd name="T10" fmla="*/ 55 w 69"/>
                  <a:gd name="T11" fmla="*/ 21 h 73"/>
                  <a:gd name="T12" fmla="*/ 6 w 69"/>
                  <a:gd name="T13" fmla="*/ 73 h 73"/>
                  <a:gd name="T14" fmla="*/ 0 w 69"/>
                  <a:gd name="T15" fmla="*/ 6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73">
                    <a:moveTo>
                      <a:pt x="0" y="67"/>
                    </a:moveTo>
                    <a:lnTo>
                      <a:pt x="49" y="15"/>
                    </a:lnTo>
                    <a:lnTo>
                      <a:pt x="43" y="10"/>
                    </a:lnTo>
                    <a:lnTo>
                      <a:pt x="69" y="0"/>
                    </a:lnTo>
                    <a:lnTo>
                      <a:pt x="61" y="27"/>
                    </a:lnTo>
                    <a:lnTo>
                      <a:pt x="55" y="21"/>
                    </a:lnTo>
                    <a:lnTo>
                      <a:pt x="6" y="73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7" name="Freeform 411"/>
              <p:cNvSpPr>
                <a:spLocks/>
              </p:cNvSpPr>
              <p:nvPr/>
            </p:nvSpPr>
            <p:spPr bwMode="auto">
              <a:xfrm>
                <a:off x="5368" y="1532"/>
                <a:ext cx="41" cy="42"/>
              </a:xfrm>
              <a:custGeom>
                <a:avLst/>
                <a:gdLst>
                  <a:gd name="T0" fmla="*/ 0 w 72"/>
                  <a:gd name="T1" fmla="*/ 66 h 72"/>
                  <a:gd name="T2" fmla="*/ 51 w 72"/>
                  <a:gd name="T3" fmla="*/ 14 h 72"/>
                  <a:gd name="T4" fmla="*/ 45 w 72"/>
                  <a:gd name="T5" fmla="*/ 9 h 72"/>
                  <a:gd name="T6" fmla="*/ 72 w 72"/>
                  <a:gd name="T7" fmla="*/ 0 h 72"/>
                  <a:gd name="T8" fmla="*/ 63 w 72"/>
                  <a:gd name="T9" fmla="*/ 26 h 72"/>
                  <a:gd name="T10" fmla="*/ 57 w 72"/>
                  <a:gd name="T11" fmla="*/ 20 h 72"/>
                  <a:gd name="T12" fmla="*/ 6 w 72"/>
                  <a:gd name="T13" fmla="*/ 72 h 72"/>
                  <a:gd name="T14" fmla="*/ 0 w 72"/>
                  <a:gd name="T15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72">
                    <a:moveTo>
                      <a:pt x="0" y="66"/>
                    </a:moveTo>
                    <a:lnTo>
                      <a:pt x="51" y="14"/>
                    </a:lnTo>
                    <a:lnTo>
                      <a:pt x="45" y="9"/>
                    </a:lnTo>
                    <a:lnTo>
                      <a:pt x="72" y="0"/>
                    </a:lnTo>
                    <a:lnTo>
                      <a:pt x="63" y="26"/>
                    </a:lnTo>
                    <a:lnTo>
                      <a:pt x="57" y="20"/>
                    </a:lnTo>
                    <a:lnTo>
                      <a:pt x="6" y="7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8" name="Freeform 412"/>
              <p:cNvSpPr>
                <a:spLocks/>
              </p:cNvSpPr>
              <p:nvPr/>
            </p:nvSpPr>
            <p:spPr bwMode="auto">
              <a:xfrm>
                <a:off x="5429" y="1531"/>
                <a:ext cx="42" cy="43"/>
              </a:xfrm>
              <a:custGeom>
                <a:avLst/>
                <a:gdLst>
                  <a:gd name="T0" fmla="*/ 0 w 72"/>
                  <a:gd name="T1" fmla="*/ 68 h 74"/>
                  <a:gd name="T2" fmla="*/ 52 w 72"/>
                  <a:gd name="T3" fmla="*/ 15 h 74"/>
                  <a:gd name="T4" fmla="*/ 46 w 72"/>
                  <a:gd name="T5" fmla="*/ 10 h 74"/>
                  <a:gd name="T6" fmla="*/ 72 w 72"/>
                  <a:gd name="T7" fmla="*/ 0 h 74"/>
                  <a:gd name="T8" fmla="*/ 64 w 72"/>
                  <a:gd name="T9" fmla="*/ 27 h 74"/>
                  <a:gd name="T10" fmla="*/ 58 w 72"/>
                  <a:gd name="T11" fmla="*/ 21 h 74"/>
                  <a:gd name="T12" fmla="*/ 6 w 72"/>
                  <a:gd name="T13" fmla="*/ 74 h 74"/>
                  <a:gd name="T14" fmla="*/ 0 w 72"/>
                  <a:gd name="T15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74">
                    <a:moveTo>
                      <a:pt x="0" y="68"/>
                    </a:moveTo>
                    <a:lnTo>
                      <a:pt x="52" y="15"/>
                    </a:lnTo>
                    <a:lnTo>
                      <a:pt x="46" y="10"/>
                    </a:lnTo>
                    <a:lnTo>
                      <a:pt x="72" y="0"/>
                    </a:lnTo>
                    <a:lnTo>
                      <a:pt x="64" y="27"/>
                    </a:lnTo>
                    <a:lnTo>
                      <a:pt x="58" y="21"/>
                    </a:lnTo>
                    <a:lnTo>
                      <a:pt x="6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9" name="Freeform 413"/>
              <p:cNvSpPr>
                <a:spLocks/>
              </p:cNvSpPr>
              <p:nvPr/>
            </p:nvSpPr>
            <p:spPr bwMode="auto">
              <a:xfrm>
                <a:off x="5491" y="1531"/>
                <a:ext cx="43" cy="43"/>
              </a:xfrm>
              <a:custGeom>
                <a:avLst/>
                <a:gdLst>
                  <a:gd name="T0" fmla="*/ 0 w 74"/>
                  <a:gd name="T1" fmla="*/ 69 h 75"/>
                  <a:gd name="T2" fmla="*/ 53 w 74"/>
                  <a:gd name="T3" fmla="*/ 15 h 75"/>
                  <a:gd name="T4" fmla="*/ 48 w 74"/>
                  <a:gd name="T5" fmla="*/ 9 h 75"/>
                  <a:gd name="T6" fmla="*/ 74 w 74"/>
                  <a:gd name="T7" fmla="*/ 0 h 75"/>
                  <a:gd name="T8" fmla="*/ 65 w 74"/>
                  <a:gd name="T9" fmla="*/ 26 h 75"/>
                  <a:gd name="T10" fmla="*/ 59 w 74"/>
                  <a:gd name="T11" fmla="*/ 20 h 75"/>
                  <a:gd name="T12" fmla="*/ 6 w 74"/>
                  <a:gd name="T13" fmla="*/ 75 h 75"/>
                  <a:gd name="T14" fmla="*/ 0 w 74"/>
                  <a:gd name="T15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75">
                    <a:moveTo>
                      <a:pt x="0" y="69"/>
                    </a:moveTo>
                    <a:lnTo>
                      <a:pt x="53" y="15"/>
                    </a:lnTo>
                    <a:lnTo>
                      <a:pt x="48" y="9"/>
                    </a:lnTo>
                    <a:lnTo>
                      <a:pt x="74" y="0"/>
                    </a:lnTo>
                    <a:lnTo>
                      <a:pt x="65" y="26"/>
                    </a:lnTo>
                    <a:lnTo>
                      <a:pt x="59" y="20"/>
                    </a:lnTo>
                    <a:lnTo>
                      <a:pt x="6" y="75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0" name="Freeform 414"/>
              <p:cNvSpPr>
                <a:spLocks/>
              </p:cNvSpPr>
              <p:nvPr/>
            </p:nvSpPr>
            <p:spPr bwMode="auto">
              <a:xfrm>
                <a:off x="5553" y="1527"/>
                <a:ext cx="43" cy="47"/>
              </a:xfrm>
              <a:custGeom>
                <a:avLst/>
                <a:gdLst>
                  <a:gd name="T0" fmla="*/ 0 w 75"/>
                  <a:gd name="T1" fmla="*/ 75 h 81"/>
                  <a:gd name="T2" fmla="*/ 55 w 75"/>
                  <a:gd name="T3" fmla="*/ 15 h 81"/>
                  <a:gd name="T4" fmla="*/ 49 w 75"/>
                  <a:gd name="T5" fmla="*/ 10 h 81"/>
                  <a:gd name="T6" fmla="*/ 75 w 75"/>
                  <a:gd name="T7" fmla="*/ 0 h 81"/>
                  <a:gd name="T8" fmla="*/ 67 w 75"/>
                  <a:gd name="T9" fmla="*/ 27 h 81"/>
                  <a:gd name="T10" fmla="*/ 61 w 75"/>
                  <a:gd name="T11" fmla="*/ 21 h 81"/>
                  <a:gd name="T12" fmla="*/ 6 w 75"/>
                  <a:gd name="T13" fmla="*/ 81 h 81"/>
                  <a:gd name="T14" fmla="*/ 0 w 75"/>
                  <a:gd name="T15" fmla="*/ 7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81">
                    <a:moveTo>
                      <a:pt x="0" y="75"/>
                    </a:moveTo>
                    <a:lnTo>
                      <a:pt x="55" y="15"/>
                    </a:lnTo>
                    <a:lnTo>
                      <a:pt x="49" y="10"/>
                    </a:lnTo>
                    <a:lnTo>
                      <a:pt x="75" y="0"/>
                    </a:lnTo>
                    <a:lnTo>
                      <a:pt x="67" y="27"/>
                    </a:lnTo>
                    <a:lnTo>
                      <a:pt x="61" y="21"/>
                    </a:lnTo>
                    <a:lnTo>
                      <a:pt x="6" y="8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1" name="Freeform 415"/>
              <p:cNvSpPr>
                <a:spLocks/>
              </p:cNvSpPr>
              <p:nvPr/>
            </p:nvSpPr>
            <p:spPr bwMode="auto">
              <a:xfrm>
                <a:off x="5615" y="1525"/>
                <a:ext cx="41" cy="49"/>
              </a:xfrm>
              <a:custGeom>
                <a:avLst/>
                <a:gdLst>
                  <a:gd name="T0" fmla="*/ 0 w 71"/>
                  <a:gd name="T1" fmla="*/ 78 h 84"/>
                  <a:gd name="T2" fmla="*/ 52 w 71"/>
                  <a:gd name="T3" fmla="*/ 17 h 84"/>
                  <a:gd name="T4" fmla="*/ 45 w 71"/>
                  <a:gd name="T5" fmla="*/ 12 h 84"/>
                  <a:gd name="T6" fmla="*/ 71 w 71"/>
                  <a:gd name="T7" fmla="*/ 0 h 84"/>
                  <a:gd name="T8" fmla="*/ 64 w 71"/>
                  <a:gd name="T9" fmla="*/ 28 h 84"/>
                  <a:gd name="T10" fmla="*/ 58 w 71"/>
                  <a:gd name="T11" fmla="*/ 22 h 84"/>
                  <a:gd name="T12" fmla="*/ 6 w 71"/>
                  <a:gd name="T13" fmla="*/ 84 h 84"/>
                  <a:gd name="T14" fmla="*/ 0 w 71"/>
                  <a:gd name="T15" fmla="*/ 7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84">
                    <a:moveTo>
                      <a:pt x="0" y="78"/>
                    </a:moveTo>
                    <a:lnTo>
                      <a:pt x="52" y="17"/>
                    </a:lnTo>
                    <a:lnTo>
                      <a:pt x="45" y="12"/>
                    </a:lnTo>
                    <a:lnTo>
                      <a:pt x="71" y="0"/>
                    </a:lnTo>
                    <a:lnTo>
                      <a:pt x="64" y="28"/>
                    </a:lnTo>
                    <a:lnTo>
                      <a:pt x="58" y="22"/>
                    </a:lnTo>
                    <a:lnTo>
                      <a:pt x="6" y="84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2" name="Freeform 416"/>
              <p:cNvSpPr>
                <a:spLocks/>
              </p:cNvSpPr>
              <p:nvPr/>
            </p:nvSpPr>
            <p:spPr bwMode="auto">
              <a:xfrm>
                <a:off x="5677" y="1519"/>
                <a:ext cx="41" cy="54"/>
              </a:xfrm>
              <a:custGeom>
                <a:avLst/>
                <a:gdLst>
                  <a:gd name="T0" fmla="*/ 0 w 72"/>
                  <a:gd name="T1" fmla="*/ 90 h 94"/>
                  <a:gd name="T2" fmla="*/ 54 w 72"/>
                  <a:gd name="T3" fmla="*/ 17 h 94"/>
                  <a:gd name="T4" fmla="*/ 47 w 72"/>
                  <a:gd name="T5" fmla="*/ 12 h 94"/>
                  <a:gd name="T6" fmla="*/ 72 w 72"/>
                  <a:gd name="T7" fmla="*/ 0 h 94"/>
                  <a:gd name="T8" fmla="*/ 67 w 72"/>
                  <a:gd name="T9" fmla="*/ 27 h 94"/>
                  <a:gd name="T10" fmla="*/ 60 w 72"/>
                  <a:gd name="T11" fmla="*/ 22 h 94"/>
                  <a:gd name="T12" fmla="*/ 6 w 72"/>
                  <a:gd name="T13" fmla="*/ 94 h 94"/>
                  <a:gd name="T14" fmla="*/ 0 w 72"/>
                  <a:gd name="T15" fmla="*/ 9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94">
                    <a:moveTo>
                      <a:pt x="0" y="90"/>
                    </a:moveTo>
                    <a:lnTo>
                      <a:pt x="54" y="17"/>
                    </a:lnTo>
                    <a:lnTo>
                      <a:pt x="47" y="12"/>
                    </a:lnTo>
                    <a:lnTo>
                      <a:pt x="72" y="0"/>
                    </a:lnTo>
                    <a:lnTo>
                      <a:pt x="67" y="27"/>
                    </a:lnTo>
                    <a:lnTo>
                      <a:pt x="60" y="22"/>
                    </a:lnTo>
                    <a:lnTo>
                      <a:pt x="6" y="94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3" name="Freeform 417"/>
              <p:cNvSpPr>
                <a:spLocks/>
              </p:cNvSpPr>
              <p:nvPr/>
            </p:nvSpPr>
            <p:spPr bwMode="auto">
              <a:xfrm>
                <a:off x="5739" y="1511"/>
                <a:ext cx="37" cy="62"/>
              </a:xfrm>
              <a:custGeom>
                <a:avLst/>
                <a:gdLst>
                  <a:gd name="T0" fmla="*/ 0 w 65"/>
                  <a:gd name="T1" fmla="*/ 104 h 108"/>
                  <a:gd name="T2" fmla="*/ 49 w 65"/>
                  <a:gd name="T3" fmla="*/ 20 h 108"/>
                  <a:gd name="T4" fmla="*/ 42 w 65"/>
                  <a:gd name="T5" fmla="*/ 16 h 108"/>
                  <a:gd name="T6" fmla="*/ 65 w 65"/>
                  <a:gd name="T7" fmla="*/ 0 h 108"/>
                  <a:gd name="T8" fmla="*/ 63 w 65"/>
                  <a:gd name="T9" fmla="*/ 28 h 108"/>
                  <a:gd name="T10" fmla="*/ 56 w 65"/>
                  <a:gd name="T11" fmla="*/ 24 h 108"/>
                  <a:gd name="T12" fmla="*/ 8 w 65"/>
                  <a:gd name="T13" fmla="*/ 108 h 108"/>
                  <a:gd name="T14" fmla="*/ 0 w 65"/>
                  <a:gd name="T15" fmla="*/ 10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08">
                    <a:moveTo>
                      <a:pt x="0" y="104"/>
                    </a:moveTo>
                    <a:lnTo>
                      <a:pt x="49" y="20"/>
                    </a:lnTo>
                    <a:lnTo>
                      <a:pt x="42" y="16"/>
                    </a:lnTo>
                    <a:lnTo>
                      <a:pt x="65" y="0"/>
                    </a:lnTo>
                    <a:lnTo>
                      <a:pt x="63" y="28"/>
                    </a:lnTo>
                    <a:lnTo>
                      <a:pt x="56" y="24"/>
                    </a:lnTo>
                    <a:lnTo>
                      <a:pt x="8" y="108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5" name="Freeform 418"/>
              <p:cNvSpPr>
                <a:spLocks/>
              </p:cNvSpPr>
              <p:nvPr/>
            </p:nvSpPr>
            <p:spPr bwMode="auto">
              <a:xfrm>
                <a:off x="5801" y="1507"/>
                <a:ext cx="28" cy="66"/>
              </a:xfrm>
              <a:custGeom>
                <a:avLst/>
                <a:gdLst>
                  <a:gd name="T0" fmla="*/ 0 w 50"/>
                  <a:gd name="T1" fmla="*/ 112 h 114"/>
                  <a:gd name="T2" fmla="*/ 34 w 50"/>
                  <a:gd name="T3" fmla="*/ 22 h 114"/>
                  <a:gd name="T4" fmla="*/ 26 w 50"/>
                  <a:gd name="T5" fmla="*/ 19 h 114"/>
                  <a:gd name="T6" fmla="*/ 47 w 50"/>
                  <a:gd name="T7" fmla="*/ 0 h 114"/>
                  <a:gd name="T8" fmla="*/ 50 w 50"/>
                  <a:gd name="T9" fmla="*/ 28 h 114"/>
                  <a:gd name="T10" fmla="*/ 42 w 50"/>
                  <a:gd name="T11" fmla="*/ 25 h 114"/>
                  <a:gd name="T12" fmla="*/ 8 w 50"/>
                  <a:gd name="T13" fmla="*/ 114 h 114"/>
                  <a:gd name="T14" fmla="*/ 0 w 50"/>
                  <a:gd name="T1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114">
                    <a:moveTo>
                      <a:pt x="0" y="112"/>
                    </a:moveTo>
                    <a:lnTo>
                      <a:pt x="34" y="22"/>
                    </a:lnTo>
                    <a:lnTo>
                      <a:pt x="26" y="19"/>
                    </a:lnTo>
                    <a:lnTo>
                      <a:pt x="47" y="0"/>
                    </a:lnTo>
                    <a:lnTo>
                      <a:pt x="50" y="28"/>
                    </a:lnTo>
                    <a:lnTo>
                      <a:pt x="42" y="25"/>
                    </a:lnTo>
                    <a:lnTo>
                      <a:pt x="8" y="11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7" name="Freeform 419"/>
              <p:cNvSpPr>
                <a:spLocks/>
              </p:cNvSpPr>
              <p:nvPr/>
            </p:nvSpPr>
            <p:spPr bwMode="auto">
              <a:xfrm>
                <a:off x="5862" y="1502"/>
                <a:ext cx="25" cy="71"/>
              </a:xfrm>
              <a:custGeom>
                <a:avLst/>
                <a:gdLst>
                  <a:gd name="T0" fmla="*/ 0 w 42"/>
                  <a:gd name="T1" fmla="*/ 121 h 123"/>
                  <a:gd name="T2" fmla="*/ 25 w 42"/>
                  <a:gd name="T3" fmla="*/ 24 h 123"/>
                  <a:gd name="T4" fmla="*/ 17 w 42"/>
                  <a:gd name="T5" fmla="*/ 21 h 123"/>
                  <a:gd name="T6" fmla="*/ 36 w 42"/>
                  <a:gd name="T7" fmla="*/ 0 h 123"/>
                  <a:gd name="T8" fmla="*/ 42 w 42"/>
                  <a:gd name="T9" fmla="*/ 28 h 123"/>
                  <a:gd name="T10" fmla="*/ 34 w 42"/>
                  <a:gd name="T11" fmla="*/ 26 h 123"/>
                  <a:gd name="T12" fmla="*/ 8 w 42"/>
                  <a:gd name="T13" fmla="*/ 123 h 123"/>
                  <a:gd name="T14" fmla="*/ 0 w 42"/>
                  <a:gd name="T15" fmla="*/ 12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23">
                    <a:moveTo>
                      <a:pt x="0" y="121"/>
                    </a:moveTo>
                    <a:lnTo>
                      <a:pt x="25" y="24"/>
                    </a:lnTo>
                    <a:lnTo>
                      <a:pt x="17" y="21"/>
                    </a:lnTo>
                    <a:lnTo>
                      <a:pt x="36" y="0"/>
                    </a:lnTo>
                    <a:lnTo>
                      <a:pt x="42" y="28"/>
                    </a:lnTo>
                    <a:lnTo>
                      <a:pt x="34" y="26"/>
                    </a:lnTo>
                    <a:lnTo>
                      <a:pt x="8" y="123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8" name="Freeform 420"/>
              <p:cNvSpPr>
                <a:spLocks/>
              </p:cNvSpPr>
              <p:nvPr/>
            </p:nvSpPr>
            <p:spPr bwMode="auto">
              <a:xfrm>
                <a:off x="5924" y="1501"/>
                <a:ext cx="22" cy="72"/>
              </a:xfrm>
              <a:custGeom>
                <a:avLst/>
                <a:gdLst>
                  <a:gd name="T0" fmla="*/ 0 w 37"/>
                  <a:gd name="T1" fmla="*/ 122 h 124"/>
                  <a:gd name="T2" fmla="*/ 20 w 37"/>
                  <a:gd name="T3" fmla="*/ 24 h 124"/>
                  <a:gd name="T4" fmla="*/ 12 w 37"/>
                  <a:gd name="T5" fmla="*/ 22 h 124"/>
                  <a:gd name="T6" fmla="*/ 30 w 37"/>
                  <a:gd name="T7" fmla="*/ 0 h 124"/>
                  <a:gd name="T8" fmla="*/ 37 w 37"/>
                  <a:gd name="T9" fmla="*/ 27 h 124"/>
                  <a:gd name="T10" fmla="*/ 29 w 37"/>
                  <a:gd name="T11" fmla="*/ 26 h 124"/>
                  <a:gd name="T12" fmla="*/ 8 w 37"/>
                  <a:gd name="T13" fmla="*/ 124 h 124"/>
                  <a:gd name="T14" fmla="*/ 0 w 37"/>
                  <a:gd name="T15" fmla="*/ 12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24">
                    <a:moveTo>
                      <a:pt x="0" y="122"/>
                    </a:moveTo>
                    <a:lnTo>
                      <a:pt x="20" y="24"/>
                    </a:lnTo>
                    <a:lnTo>
                      <a:pt x="12" y="22"/>
                    </a:lnTo>
                    <a:lnTo>
                      <a:pt x="30" y="0"/>
                    </a:lnTo>
                    <a:lnTo>
                      <a:pt x="37" y="27"/>
                    </a:lnTo>
                    <a:lnTo>
                      <a:pt x="29" y="26"/>
                    </a:lnTo>
                    <a:lnTo>
                      <a:pt x="8" y="124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9" name="Freeform 421"/>
              <p:cNvSpPr>
                <a:spLocks/>
              </p:cNvSpPr>
              <p:nvPr/>
            </p:nvSpPr>
            <p:spPr bwMode="auto">
              <a:xfrm>
                <a:off x="5986" y="1497"/>
                <a:ext cx="18" cy="76"/>
              </a:xfrm>
              <a:custGeom>
                <a:avLst/>
                <a:gdLst>
                  <a:gd name="T0" fmla="*/ 0 w 31"/>
                  <a:gd name="T1" fmla="*/ 129 h 131"/>
                  <a:gd name="T2" fmla="*/ 15 w 31"/>
                  <a:gd name="T3" fmla="*/ 24 h 131"/>
                  <a:gd name="T4" fmla="*/ 7 w 31"/>
                  <a:gd name="T5" fmla="*/ 23 h 131"/>
                  <a:gd name="T6" fmla="*/ 23 w 31"/>
                  <a:gd name="T7" fmla="*/ 0 h 131"/>
                  <a:gd name="T8" fmla="*/ 31 w 31"/>
                  <a:gd name="T9" fmla="*/ 27 h 131"/>
                  <a:gd name="T10" fmla="*/ 23 w 31"/>
                  <a:gd name="T11" fmla="*/ 26 h 131"/>
                  <a:gd name="T12" fmla="*/ 8 w 31"/>
                  <a:gd name="T13" fmla="*/ 131 h 131"/>
                  <a:gd name="T14" fmla="*/ 0 w 31"/>
                  <a:gd name="T15" fmla="*/ 12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1">
                    <a:moveTo>
                      <a:pt x="0" y="129"/>
                    </a:moveTo>
                    <a:lnTo>
                      <a:pt x="15" y="24"/>
                    </a:lnTo>
                    <a:lnTo>
                      <a:pt x="7" y="23"/>
                    </a:lnTo>
                    <a:lnTo>
                      <a:pt x="23" y="0"/>
                    </a:lnTo>
                    <a:lnTo>
                      <a:pt x="31" y="27"/>
                    </a:lnTo>
                    <a:lnTo>
                      <a:pt x="23" y="26"/>
                    </a:lnTo>
                    <a:lnTo>
                      <a:pt x="8" y="131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0" name="Freeform 422"/>
              <p:cNvSpPr>
                <a:spLocks/>
              </p:cNvSpPr>
              <p:nvPr/>
            </p:nvSpPr>
            <p:spPr bwMode="auto">
              <a:xfrm>
                <a:off x="6048" y="1498"/>
                <a:ext cx="16" cy="74"/>
              </a:xfrm>
              <a:custGeom>
                <a:avLst/>
                <a:gdLst>
                  <a:gd name="T0" fmla="*/ 0 w 28"/>
                  <a:gd name="T1" fmla="*/ 129 h 129"/>
                  <a:gd name="T2" fmla="*/ 11 w 28"/>
                  <a:gd name="T3" fmla="*/ 24 h 129"/>
                  <a:gd name="T4" fmla="*/ 3 w 28"/>
                  <a:gd name="T5" fmla="*/ 23 h 129"/>
                  <a:gd name="T6" fmla="*/ 18 w 28"/>
                  <a:gd name="T7" fmla="*/ 0 h 129"/>
                  <a:gd name="T8" fmla="*/ 28 w 28"/>
                  <a:gd name="T9" fmla="*/ 26 h 129"/>
                  <a:gd name="T10" fmla="*/ 19 w 28"/>
                  <a:gd name="T11" fmla="*/ 25 h 129"/>
                  <a:gd name="T12" fmla="*/ 8 w 28"/>
                  <a:gd name="T13" fmla="*/ 129 h 129"/>
                  <a:gd name="T14" fmla="*/ 0 w 28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9">
                    <a:moveTo>
                      <a:pt x="0" y="129"/>
                    </a:moveTo>
                    <a:lnTo>
                      <a:pt x="11" y="24"/>
                    </a:lnTo>
                    <a:lnTo>
                      <a:pt x="3" y="23"/>
                    </a:lnTo>
                    <a:lnTo>
                      <a:pt x="18" y="0"/>
                    </a:lnTo>
                    <a:lnTo>
                      <a:pt x="28" y="26"/>
                    </a:lnTo>
                    <a:lnTo>
                      <a:pt x="19" y="25"/>
                    </a:lnTo>
                    <a:lnTo>
                      <a:pt x="8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1" name="Freeform 423"/>
              <p:cNvSpPr>
                <a:spLocks/>
              </p:cNvSpPr>
              <p:nvPr/>
            </p:nvSpPr>
            <p:spPr bwMode="auto">
              <a:xfrm>
                <a:off x="4500" y="1435"/>
                <a:ext cx="16" cy="75"/>
              </a:xfrm>
              <a:custGeom>
                <a:avLst/>
                <a:gdLst>
                  <a:gd name="T0" fmla="*/ 0 w 28"/>
                  <a:gd name="T1" fmla="*/ 131 h 131"/>
                  <a:gd name="T2" fmla="*/ 12 w 28"/>
                  <a:gd name="T3" fmla="*/ 25 h 131"/>
                  <a:gd name="T4" fmla="*/ 3 w 28"/>
                  <a:gd name="T5" fmla="*/ 24 h 131"/>
                  <a:gd name="T6" fmla="*/ 19 w 28"/>
                  <a:gd name="T7" fmla="*/ 0 h 131"/>
                  <a:gd name="T8" fmla="*/ 28 w 28"/>
                  <a:gd name="T9" fmla="*/ 27 h 131"/>
                  <a:gd name="T10" fmla="*/ 20 w 28"/>
                  <a:gd name="T11" fmla="*/ 26 h 131"/>
                  <a:gd name="T12" fmla="*/ 8 w 28"/>
                  <a:gd name="T13" fmla="*/ 131 h 131"/>
                  <a:gd name="T14" fmla="*/ 0 w 28"/>
                  <a:gd name="T1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31">
                    <a:moveTo>
                      <a:pt x="0" y="131"/>
                    </a:moveTo>
                    <a:lnTo>
                      <a:pt x="12" y="25"/>
                    </a:lnTo>
                    <a:lnTo>
                      <a:pt x="3" y="24"/>
                    </a:lnTo>
                    <a:lnTo>
                      <a:pt x="19" y="0"/>
                    </a:lnTo>
                    <a:lnTo>
                      <a:pt x="28" y="27"/>
                    </a:lnTo>
                    <a:lnTo>
                      <a:pt x="20" y="26"/>
                    </a:lnTo>
                    <a:lnTo>
                      <a:pt x="8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2" name="Freeform 424"/>
              <p:cNvSpPr>
                <a:spLocks/>
              </p:cNvSpPr>
              <p:nvPr/>
            </p:nvSpPr>
            <p:spPr bwMode="auto">
              <a:xfrm>
                <a:off x="4562" y="1437"/>
                <a:ext cx="17" cy="73"/>
              </a:xfrm>
              <a:custGeom>
                <a:avLst/>
                <a:gdLst>
                  <a:gd name="T0" fmla="*/ 0 w 29"/>
                  <a:gd name="T1" fmla="*/ 126 h 128"/>
                  <a:gd name="T2" fmla="*/ 12 w 29"/>
                  <a:gd name="T3" fmla="*/ 25 h 128"/>
                  <a:gd name="T4" fmla="*/ 4 w 29"/>
                  <a:gd name="T5" fmla="*/ 24 h 128"/>
                  <a:gd name="T6" fmla="*/ 19 w 29"/>
                  <a:gd name="T7" fmla="*/ 0 h 128"/>
                  <a:gd name="T8" fmla="*/ 29 w 29"/>
                  <a:gd name="T9" fmla="*/ 27 h 128"/>
                  <a:gd name="T10" fmla="*/ 20 w 29"/>
                  <a:gd name="T11" fmla="*/ 26 h 128"/>
                  <a:gd name="T12" fmla="*/ 8 w 29"/>
                  <a:gd name="T13" fmla="*/ 128 h 128"/>
                  <a:gd name="T14" fmla="*/ 0 w 29"/>
                  <a:gd name="T15" fmla="*/ 12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28">
                    <a:moveTo>
                      <a:pt x="0" y="126"/>
                    </a:moveTo>
                    <a:lnTo>
                      <a:pt x="12" y="25"/>
                    </a:lnTo>
                    <a:lnTo>
                      <a:pt x="4" y="24"/>
                    </a:lnTo>
                    <a:lnTo>
                      <a:pt x="19" y="0"/>
                    </a:lnTo>
                    <a:lnTo>
                      <a:pt x="29" y="27"/>
                    </a:lnTo>
                    <a:lnTo>
                      <a:pt x="20" y="26"/>
                    </a:lnTo>
                    <a:lnTo>
                      <a:pt x="8" y="128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3" name="Freeform 425"/>
              <p:cNvSpPr>
                <a:spLocks/>
              </p:cNvSpPr>
              <p:nvPr/>
            </p:nvSpPr>
            <p:spPr bwMode="auto">
              <a:xfrm>
                <a:off x="4624" y="1443"/>
                <a:ext cx="18" cy="67"/>
              </a:xfrm>
              <a:custGeom>
                <a:avLst/>
                <a:gdLst>
                  <a:gd name="T0" fmla="*/ 0 w 32"/>
                  <a:gd name="T1" fmla="*/ 116 h 118"/>
                  <a:gd name="T2" fmla="*/ 16 w 32"/>
                  <a:gd name="T3" fmla="*/ 24 h 118"/>
                  <a:gd name="T4" fmla="*/ 7 w 32"/>
                  <a:gd name="T5" fmla="*/ 23 h 118"/>
                  <a:gd name="T6" fmla="*/ 24 w 32"/>
                  <a:gd name="T7" fmla="*/ 0 h 118"/>
                  <a:gd name="T8" fmla="*/ 32 w 32"/>
                  <a:gd name="T9" fmla="*/ 27 h 118"/>
                  <a:gd name="T10" fmla="*/ 24 w 32"/>
                  <a:gd name="T11" fmla="*/ 25 h 118"/>
                  <a:gd name="T12" fmla="*/ 8 w 32"/>
                  <a:gd name="T13" fmla="*/ 118 h 118"/>
                  <a:gd name="T14" fmla="*/ 0 w 32"/>
                  <a:gd name="T15" fmla="*/ 11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18">
                    <a:moveTo>
                      <a:pt x="0" y="116"/>
                    </a:moveTo>
                    <a:lnTo>
                      <a:pt x="16" y="24"/>
                    </a:lnTo>
                    <a:lnTo>
                      <a:pt x="7" y="23"/>
                    </a:lnTo>
                    <a:lnTo>
                      <a:pt x="24" y="0"/>
                    </a:lnTo>
                    <a:lnTo>
                      <a:pt x="32" y="27"/>
                    </a:lnTo>
                    <a:lnTo>
                      <a:pt x="24" y="25"/>
                    </a:lnTo>
                    <a:lnTo>
                      <a:pt x="8" y="11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" name="Freeform 426"/>
              <p:cNvSpPr>
                <a:spLocks/>
              </p:cNvSpPr>
              <p:nvPr/>
            </p:nvSpPr>
            <p:spPr bwMode="auto">
              <a:xfrm>
                <a:off x="4686" y="1454"/>
                <a:ext cx="20" cy="56"/>
              </a:xfrm>
              <a:custGeom>
                <a:avLst/>
                <a:gdLst>
                  <a:gd name="T0" fmla="*/ 0 w 34"/>
                  <a:gd name="T1" fmla="*/ 96 h 98"/>
                  <a:gd name="T2" fmla="*/ 18 w 34"/>
                  <a:gd name="T3" fmla="*/ 23 h 98"/>
                  <a:gd name="T4" fmla="*/ 9 w 34"/>
                  <a:gd name="T5" fmla="*/ 22 h 98"/>
                  <a:gd name="T6" fmla="*/ 27 w 34"/>
                  <a:gd name="T7" fmla="*/ 0 h 98"/>
                  <a:gd name="T8" fmla="*/ 34 w 34"/>
                  <a:gd name="T9" fmla="*/ 27 h 98"/>
                  <a:gd name="T10" fmla="*/ 26 w 34"/>
                  <a:gd name="T11" fmla="*/ 25 h 98"/>
                  <a:gd name="T12" fmla="*/ 8 w 34"/>
                  <a:gd name="T13" fmla="*/ 98 h 98"/>
                  <a:gd name="T14" fmla="*/ 0 w 34"/>
                  <a:gd name="T15" fmla="*/ 9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98">
                    <a:moveTo>
                      <a:pt x="0" y="96"/>
                    </a:moveTo>
                    <a:lnTo>
                      <a:pt x="18" y="23"/>
                    </a:lnTo>
                    <a:lnTo>
                      <a:pt x="9" y="22"/>
                    </a:lnTo>
                    <a:lnTo>
                      <a:pt x="27" y="0"/>
                    </a:lnTo>
                    <a:lnTo>
                      <a:pt x="34" y="27"/>
                    </a:lnTo>
                    <a:lnTo>
                      <a:pt x="26" y="25"/>
                    </a:lnTo>
                    <a:lnTo>
                      <a:pt x="8" y="98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" name="Freeform 427"/>
              <p:cNvSpPr>
                <a:spLocks/>
              </p:cNvSpPr>
              <p:nvPr/>
            </p:nvSpPr>
            <p:spPr bwMode="auto">
              <a:xfrm>
                <a:off x="4748" y="1458"/>
                <a:ext cx="22" cy="52"/>
              </a:xfrm>
              <a:custGeom>
                <a:avLst/>
                <a:gdLst>
                  <a:gd name="T0" fmla="*/ 0 w 39"/>
                  <a:gd name="T1" fmla="*/ 89 h 91"/>
                  <a:gd name="T2" fmla="*/ 23 w 39"/>
                  <a:gd name="T3" fmla="*/ 22 h 91"/>
                  <a:gd name="T4" fmla="*/ 16 w 39"/>
                  <a:gd name="T5" fmla="*/ 20 h 91"/>
                  <a:gd name="T6" fmla="*/ 36 w 39"/>
                  <a:gd name="T7" fmla="*/ 0 h 91"/>
                  <a:gd name="T8" fmla="*/ 39 w 39"/>
                  <a:gd name="T9" fmla="*/ 28 h 91"/>
                  <a:gd name="T10" fmla="*/ 31 w 39"/>
                  <a:gd name="T11" fmla="*/ 25 h 91"/>
                  <a:gd name="T12" fmla="*/ 8 w 39"/>
                  <a:gd name="T13" fmla="*/ 91 h 91"/>
                  <a:gd name="T14" fmla="*/ 0 w 39"/>
                  <a:gd name="T15" fmla="*/ 89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91">
                    <a:moveTo>
                      <a:pt x="0" y="89"/>
                    </a:moveTo>
                    <a:lnTo>
                      <a:pt x="23" y="22"/>
                    </a:lnTo>
                    <a:lnTo>
                      <a:pt x="16" y="20"/>
                    </a:lnTo>
                    <a:lnTo>
                      <a:pt x="36" y="0"/>
                    </a:lnTo>
                    <a:lnTo>
                      <a:pt x="39" y="28"/>
                    </a:lnTo>
                    <a:lnTo>
                      <a:pt x="31" y="25"/>
                    </a:lnTo>
                    <a:lnTo>
                      <a:pt x="8" y="91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Freeform 428"/>
              <p:cNvSpPr>
                <a:spLocks/>
              </p:cNvSpPr>
              <p:nvPr/>
            </p:nvSpPr>
            <p:spPr bwMode="auto">
              <a:xfrm>
                <a:off x="4809" y="1459"/>
                <a:ext cx="25" cy="52"/>
              </a:xfrm>
              <a:custGeom>
                <a:avLst/>
                <a:gdLst>
                  <a:gd name="T0" fmla="*/ 0 w 43"/>
                  <a:gd name="T1" fmla="*/ 86 h 90"/>
                  <a:gd name="T2" fmla="*/ 28 w 43"/>
                  <a:gd name="T3" fmla="*/ 21 h 90"/>
                  <a:gd name="T4" fmla="*/ 20 w 43"/>
                  <a:gd name="T5" fmla="*/ 18 h 90"/>
                  <a:gd name="T6" fmla="*/ 41 w 43"/>
                  <a:gd name="T7" fmla="*/ 0 h 90"/>
                  <a:gd name="T8" fmla="*/ 43 w 43"/>
                  <a:gd name="T9" fmla="*/ 28 h 90"/>
                  <a:gd name="T10" fmla="*/ 35 w 43"/>
                  <a:gd name="T11" fmla="*/ 25 h 90"/>
                  <a:gd name="T12" fmla="*/ 8 w 43"/>
                  <a:gd name="T13" fmla="*/ 90 h 90"/>
                  <a:gd name="T14" fmla="*/ 0 w 43"/>
                  <a:gd name="T15" fmla="*/ 8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90">
                    <a:moveTo>
                      <a:pt x="0" y="86"/>
                    </a:moveTo>
                    <a:lnTo>
                      <a:pt x="28" y="21"/>
                    </a:lnTo>
                    <a:lnTo>
                      <a:pt x="20" y="18"/>
                    </a:lnTo>
                    <a:lnTo>
                      <a:pt x="41" y="0"/>
                    </a:lnTo>
                    <a:lnTo>
                      <a:pt x="43" y="28"/>
                    </a:lnTo>
                    <a:lnTo>
                      <a:pt x="35" y="25"/>
                    </a:lnTo>
                    <a:lnTo>
                      <a:pt x="8" y="9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Freeform 429"/>
              <p:cNvSpPr>
                <a:spLocks/>
              </p:cNvSpPr>
              <p:nvPr/>
            </p:nvSpPr>
            <p:spPr bwMode="auto">
              <a:xfrm>
                <a:off x="4871" y="1460"/>
                <a:ext cx="27" cy="51"/>
              </a:xfrm>
              <a:custGeom>
                <a:avLst/>
                <a:gdLst>
                  <a:gd name="T0" fmla="*/ 0 w 46"/>
                  <a:gd name="T1" fmla="*/ 84 h 88"/>
                  <a:gd name="T2" fmla="*/ 31 w 46"/>
                  <a:gd name="T3" fmla="*/ 20 h 88"/>
                  <a:gd name="T4" fmla="*/ 24 w 46"/>
                  <a:gd name="T5" fmla="*/ 17 h 88"/>
                  <a:gd name="T6" fmla="*/ 46 w 46"/>
                  <a:gd name="T7" fmla="*/ 0 h 88"/>
                  <a:gd name="T8" fmla="*/ 46 w 46"/>
                  <a:gd name="T9" fmla="*/ 28 h 88"/>
                  <a:gd name="T10" fmla="*/ 39 w 46"/>
                  <a:gd name="T11" fmla="*/ 24 h 88"/>
                  <a:gd name="T12" fmla="*/ 8 w 46"/>
                  <a:gd name="T13" fmla="*/ 88 h 88"/>
                  <a:gd name="T14" fmla="*/ 0 w 46"/>
                  <a:gd name="T15" fmla="*/ 8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88">
                    <a:moveTo>
                      <a:pt x="0" y="84"/>
                    </a:moveTo>
                    <a:lnTo>
                      <a:pt x="31" y="20"/>
                    </a:lnTo>
                    <a:lnTo>
                      <a:pt x="24" y="17"/>
                    </a:lnTo>
                    <a:lnTo>
                      <a:pt x="46" y="0"/>
                    </a:lnTo>
                    <a:lnTo>
                      <a:pt x="46" y="28"/>
                    </a:lnTo>
                    <a:lnTo>
                      <a:pt x="39" y="24"/>
                    </a:lnTo>
                    <a:lnTo>
                      <a:pt x="8" y="88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" name="Freeform 430"/>
              <p:cNvSpPr>
                <a:spLocks/>
              </p:cNvSpPr>
              <p:nvPr/>
            </p:nvSpPr>
            <p:spPr bwMode="auto">
              <a:xfrm>
                <a:off x="4933" y="1462"/>
                <a:ext cx="30" cy="49"/>
              </a:xfrm>
              <a:custGeom>
                <a:avLst/>
                <a:gdLst>
                  <a:gd name="T0" fmla="*/ 0 w 51"/>
                  <a:gd name="T1" fmla="*/ 81 h 85"/>
                  <a:gd name="T2" fmla="*/ 35 w 51"/>
                  <a:gd name="T3" fmla="*/ 19 h 85"/>
                  <a:gd name="T4" fmla="*/ 28 w 51"/>
                  <a:gd name="T5" fmla="*/ 15 h 85"/>
                  <a:gd name="T6" fmla="*/ 51 w 51"/>
                  <a:gd name="T7" fmla="*/ 0 h 85"/>
                  <a:gd name="T8" fmla="*/ 50 w 51"/>
                  <a:gd name="T9" fmla="*/ 28 h 85"/>
                  <a:gd name="T10" fmla="*/ 43 w 51"/>
                  <a:gd name="T11" fmla="*/ 24 h 85"/>
                  <a:gd name="T12" fmla="*/ 8 w 51"/>
                  <a:gd name="T13" fmla="*/ 85 h 85"/>
                  <a:gd name="T14" fmla="*/ 0 w 51"/>
                  <a:gd name="T15" fmla="*/ 8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85">
                    <a:moveTo>
                      <a:pt x="0" y="81"/>
                    </a:moveTo>
                    <a:lnTo>
                      <a:pt x="35" y="19"/>
                    </a:lnTo>
                    <a:lnTo>
                      <a:pt x="28" y="15"/>
                    </a:lnTo>
                    <a:lnTo>
                      <a:pt x="51" y="0"/>
                    </a:lnTo>
                    <a:lnTo>
                      <a:pt x="50" y="28"/>
                    </a:lnTo>
                    <a:lnTo>
                      <a:pt x="43" y="24"/>
                    </a:lnTo>
                    <a:lnTo>
                      <a:pt x="8" y="8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" name="Freeform 431"/>
              <p:cNvSpPr>
                <a:spLocks/>
              </p:cNvSpPr>
              <p:nvPr/>
            </p:nvSpPr>
            <p:spPr bwMode="auto">
              <a:xfrm>
                <a:off x="4995" y="1463"/>
                <a:ext cx="32" cy="48"/>
              </a:xfrm>
              <a:custGeom>
                <a:avLst/>
                <a:gdLst>
                  <a:gd name="T0" fmla="*/ 0 w 56"/>
                  <a:gd name="T1" fmla="*/ 79 h 83"/>
                  <a:gd name="T2" fmla="*/ 39 w 56"/>
                  <a:gd name="T3" fmla="*/ 19 h 83"/>
                  <a:gd name="T4" fmla="*/ 32 w 56"/>
                  <a:gd name="T5" fmla="*/ 15 h 83"/>
                  <a:gd name="T6" fmla="*/ 56 w 56"/>
                  <a:gd name="T7" fmla="*/ 0 h 83"/>
                  <a:gd name="T8" fmla="*/ 53 w 56"/>
                  <a:gd name="T9" fmla="*/ 28 h 83"/>
                  <a:gd name="T10" fmla="*/ 46 w 56"/>
                  <a:gd name="T11" fmla="*/ 24 h 83"/>
                  <a:gd name="T12" fmla="*/ 8 w 56"/>
                  <a:gd name="T13" fmla="*/ 83 h 83"/>
                  <a:gd name="T14" fmla="*/ 0 w 56"/>
                  <a:gd name="T15" fmla="*/ 7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83">
                    <a:moveTo>
                      <a:pt x="0" y="79"/>
                    </a:moveTo>
                    <a:lnTo>
                      <a:pt x="39" y="19"/>
                    </a:lnTo>
                    <a:lnTo>
                      <a:pt x="32" y="15"/>
                    </a:lnTo>
                    <a:lnTo>
                      <a:pt x="56" y="0"/>
                    </a:lnTo>
                    <a:lnTo>
                      <a:pt x="53" y="28"/>
                    </a:lnTo>
                    <a:lnTo>
                      <a:pt x="46" y="24"/>
                    </a:lnTo>
                    <a:lnTo>
                      <a:pt x="8" y="83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" name="Freeform 432"/>
              <p:cNvSpPr>
                <a:spLocks/>
              </p:cNvSpPr>
              <p:nvPr/>
            </p:nvSpPr>
            <p:spPr bwMode="auto">
              <a:xfrm>
                <a:off x="5058" y="1466"/>
                <a:ext cx="33" cy="45"/>
              </a:xfrm>
              <a:custGeom>
                <a:avLst/>
                <a:gdLst>
                  <a:gd name="T0" fmla="*/ 0 w 58"/>
                  <a:gd name="T1" fmla="*/ 74 h 78"/>
                  <a:gd name="T2" fmla="*/ 40 w 58"/>
                  <a:gd name="T3" fmla="*/ 17 h 78"/>
                  <a:gd name="T4" fmla="*/ 34 w 58"/>
                  <a:gd name="T5" fmla="*/ 13 h 78"/>
                  <a:gd name="T6" fmla="*/ 58 w 58"/>
                  <a:gd name="T7" fmla="*/ 0 h 78"/>
                  <a:gd name="T8" fmla="*/ 54 w 58"/>
                  <a:gd name="T9" fmla="*/ 27 h 78"/>
                  <a:gd name="T10" fmla="*/ 47 w 58"/>
                  <a:gd name="T11" fmla="*/ 22 h 78"/>
                  <a:gd name="T12" fmla="*/ 6 w 58"/>
                  <a:gd name="T13" fmla="*/ 78 h 78"/>
                  <a:gd name="T14" fmla="*/ 0 w 58"/>
                  <a:gd name="T15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78">
                    <a:moveTo>
                      <a:pt x="0" y="74"/>
                    </a:moveTo>
                    <a:lnTo>
                      <a:pt x="40" y="17"/>
                    </a:lnTo>
                    <a:lnTo>
                      <a:pt x="34" y="13"/>
                    </a:lnTo>
                    <a:lnTo>
                      <a:pt x="58" y="0"/>
                    </a:lnTo>
                    <a:lnTo>
                      <a:pt x="54" y="27"/>
                    </a:lnTo>
                    <a:lnTo>
                      <a:pt x="47" y="22"/>
                    </a:lnTo>
                    <a:lnTo>
                      <a:pt x="6" y="78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" name="Freeform 433"/>
              <p:cNvSpPr>
                <a:spLocks/>
              </p:cNvSpPr>
              <p:nvPr/>
            </p:nvSpPr>
            <p:spPr bwMode="auto">
              <a:xfrm>
                <a:off x="5120" y="1468"/>
                <a:ext cx="36" cy="44"/>
              </a:xfrm>
              <a:custGeom>
                <a:avLst/>
                <a:gdLst>
                  <a:gd name="T0" fmla="*/ 0 w 63"/>
                  <a:gd name="T1" fmla="*/ 70 h 76"/>
                  <a:gd name="T2" fmla="*/ 44 w 63"/>
                  <a:gd name="T3" fmla="*/ 17 h 76"/>
                  <a:gd name="T4" fmla="*/ 37 w 63"/>
                  <a:gd name="T5" fmla="*/ 11 h 76"/>
                  <a:gd name="T6" fmla="*/ 63 w 63"/>
                  <a:gd name="T7" fmla="*/ 0 h 76"/>
                  <a:gd name="T8" fmla="*/ 57 w 63"/>
                  <a:gd name="T9" fmla="*/ 27 h 76"/>
                  <a:gd name="T10" fmla="*/ 50 w 63"/>
                  <a:gd name="T11" fmla="*/ 22 h 76"/>
                  <a:gd name="T12" fmla="*/ 6 w 63"/>
                  <a:gd name="T13" fmla="*/ 76 h 76"/>
                  <a:gd name="T14" fmla="*/ 0 w 63"/>
                  <a:gd name="T15" fmla="*/ 7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76">
                    <a:moveTo>
                      <a:pt x="0" y="70"/>
                    </a:moveTo>
                    <a:lnTo>
                      <a:pt x="44" y="17"/>
                    </a:lnTo>
                    <a:lnTo>
                      <a:pt x="37" y="11"/>
                    </a:lnTo>
                    <a:lnTo>
                      <a:pt x="63" y="0"/>
                    </a:lnTo>
                    <a:lnTo>
                      <a:pt x="57" y="27"/>
                    </a:lnTo>
                    <a:lnTo>
                      <a:pt x="50" y="22"/>
                    </a:lnTo>
                    <a:lnTo>
                      <a:pt x="6" y="76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4" name="Freeform 434"/>
              <p:cNvSpPr>
                <a:spLocks/>
              </p:cNvSpPr>
              <p:nvPr/>
            </p:nvSpPr>
            <p:spPr bwMode="auto">
              <a:xfrm>
                <a:off x="5182" y="1469"/>
                <a:ext cx="37" cy="43"/>
              </a:xfrm>
              <a:custGeom>
                <a:avLst/>
                <a:gdLst>
                  <a:gd name="T0" fmla="*/ 0 w 64"/>
                  <a:gd name="T1" fmla="*/ 68 h 74"/>
                  <a:gd name="T2" fmla="*/ 44 w 64"/>
                  <a:gd name="T3" fmla="*/ 17 h 74"/>
                  <a:gd name="T4" fmla="*/ 38 w 64"/>
                  <a:gd name="T5" fmla="*/ 11 h 74"/>
                  <a:gd name="T6" fmla="*/ 64 w 64"/>
                  <a:gd name="T7" fmla="*/ 0 h 74"/>
                  <a:gd name="T8" fmla="*/ 57 w 64"/>
                  <a:gd name="T9" fmla="*/ 27 h 74"/>
                  <a:gd name="T10" fmla="*/ 50 w 64"/>
                  <a:gd name="T11" fmla="*/ 22 h 74"/>
                  <a:gd name="T12" fmla="*/ 6 w 64"/>
                  <a:gd name="T13" fmla="*/ 74 h 74"/>
                  <a:gd name="T14" fmla="*/ 0 w 64"/>
                  <a:gd name="T15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74">
                    <a:moveTo>
                      <a:pt x="0" y="68"/>
                    </a:moveTo>
                    <a:lnTo>
                      <a:pt x="44" y="17"/>
                    </a:lnTo>
                    <a:lnTo>
                      <a:pt x="38" y="11"/>
                    </a:lnTo>
                    <a:lnTo>
                      <a:pt x="64" y="0"/>
                    </a:lnTo>
                    <a:lnTo>
                      <a:pt x="57" y="27"/>
                    </a:lnTo>
                    <a:lnTo>
                      <a:pt x="50" y="22"/>
                    </a:lnTo>
                    <a:lnTo>
                      <a:pt x="6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" name="Freeform 435"/>
              <p:cNvSpPr>
                <a:spLocks/>
              </p:cNvSpPr>
              <p:nvPr/>
            </p:nvSpPr>
            <p:spPr bwMode="auto">
              <a:xfrm>
                <a:off x="5244" y="1470"/>
                <a:ext cx="39" cy="42"/>
              </a:xfrm>
              <a:custGeom>
                <a:avLst/>
                <a:gdLst>
                  <a:gd name="T0" fmla="*/ 0 w 68"/>
                  <a:gd name="T1" fmla="*/ 67 h 73"/>
                  <a:gd name="T2" fmla="*/ 48 w 68"/>
                  <a:gd name="T3" fmla="*/ 16 h 73"/>
                  <a:gd name="T4" fmla="*/ 42 w 68"/>
                  <a:gd name="T5" fmla="*/ 10 h 73"/>
                  <a:gd name="T6" fmla="*/ 68 w 68"/>
                  <a:gd name="T7" fmla="*/ 0 h 73"/>
                  <a:gd name="T8" fmla="*/ 60 w 68"/>
                  <a:gd name="T9" fmla="*/ 27 h 73"/>
                  <a:gd name="T10" fmla="*/ 54 w 68"/>
                  <a:gd name="T11" fmla="*/ 22 h 73"/>
                  <a:gd name="T12" fmla="*/ 6 w 68"/>
                  <a:gd name="T13" fmla="*/ 73 h 73"/>
                  <a:gd name="T14" fmla="*/ 0 w 68"/>
                  <a:gd name="T15" fmla="*/ 6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73">
                    <a:moveTo>
                      <a:pt x="0" y="67"/>
                    </a:moveTo>
                    <a:lnTo>
                      <a:pt x="48" y="16"/>
                    </a:lnTo>
                    <a:lnTo>
                      <a:pt x="42" y="10"/>
                    </a:lnTo>
                    <a:lnTo>
                      <a:pt x="68" y="0"/>
                    </a:lnTo>
                    <a:lnTo>
                      <a:pt x="60" y="27"/>
                    </a:lnTo>
                    <a:lnTo>
                      <a:pt x="54" y="22"/>
                    </a:lnTo>
                    <a:lnTo>
                      <a:pt x="6" y="73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6" name="Freeform 436"/>
              <p:cNvSpPr>
                <a:spLocks/>
              </p:cNvSpPr>
              <p:nvPr/>
            </p:nvSpPr>
            <p:spPr bwMode="auto">
              <a:xfrm>
                <a:off x="5306" y="1470"/>
                <a:ext cx="40" cy="42"/>
              </a:xfrm>
              <a:custGeom>
                <a:avLst/>
                <a:gdLst>
                  <a:gd name="T0" fmla="*/ 0 w 70"/>
                  <a:gd name="T1" fmla="*/ 66 h 72"/>
                  <a:gd name="T2" fmla="*/ 49 w 70"/>
                  <a:gd name="T3" fmla="*/ 15 h 72"/>
                  <a:gd name="T4" fmla="*/ 43 w 70"/>
                  <a:gd name="T5" fmla="*/ 10 h 72"/>
                  <a:gd name="T6" fmla="*/ 70 w 70"/>
                  <a:gd name="T7" fmla="*/ 0 h 72"/>
                  <a:gd name="T8" fmla="*/ 61 w 70"/>
                  <a:gd name="T9" fmla="*/ 27 h 72"/>
                  <a:gd name="T10" fmla="*/ 55 w 70"/>
                  <a:gd name="T11" fmla="*/ 21 h 72"/>
                  <a:gd name="T12" fmla="*/ 6 w 70"/>
                  <a:gd name="T13" fmla="*/ 72 h 72"/>
                  <a:gd name="T14" fmla="*/ 0 w 70"/>
                  <a:gd name="T15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72">
                    <a:moveTo>
                      <a:pt x="0" y="66"/>
                    </a:moveTo>
                    <a:lnTo>
                      <a:pt x="49" y="15"/>
                    </a:lnTo>
                    <a:lnTo>
                      <a:pt x="43" y="10"/>
                    </a:lnTo>
                    <a:lnTo>
                      <a:pt x="70" y="0"/>
                    </a:lnTo>
                    <a:lnTo>
                      <a:pt x="61" y="27"/>
                    </a:lnTo>
                    <a:lnTo>
                      <a:pt x="55" y="21"/>
                    </a:lnTo>
                    <a:lnTo>
                      <a:pt x="6" y="7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7" name="Freeform 437"/>
              <p:cNvSpPr>
                <a:spLocks/>
              </p:cNvSpPr>
              <p:nvPr/>
            </p:nvSpPr>
            <p:spPr bwMode="auto">
              <a:xfrm>
                <a:off x="5368" y="1470"/>
                <a:ext cx="41" cy="42"/>
              </a:xfrm>
              <a:custGeom>
                <a:avLst/>
                <a:gdLst>
                  <a:gd name="T0" fmla="*/ 0 w 72"/>
                  <a:gd name="T1" fmla="*/ 66 h 72"/>
                  <a:gd name="T2" fmla="*/ 51 w 72"/>
                  <a:gd name="T3" fmla="*/ 15 h 72"/>
                  <a:gd name="T4" fmla="*/ 45 w 72"/>
                  <a:gd name="T5" fmla="*/ 9 h 72"/>
                  <a:gd name="T6" fmla="*/ 72 w 72"/>
                  <a:gd name="T7" fmla="*/ 0 h 72"/>
                  <a:gd name="T8" fmla="*/ 63 w 72"/>
                  <a:gd name="T9" fmla="*/ 26 h 72"/>
                  <a:gd name="T10" fmla="*/ 57 w 72"/>
                  <a:gd name="T11" fmla="*/ 20 h 72"/>
                  <a:gd name="T12" fmla="*/ 6 w 72"/>
                  <a:gd name="T13" fmla="*/ 72 h 72"/>
                  <a:gd name="T14" fmla="*/ 0 w 72"/>
                  <a:gd name="T15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72">
                    <a:moveTo>
                      <a:pt x="0" y="66"/>
                    </a:moveTo>
                    <a:lnTo>
                      <a:pt x="51" y="15"/>
                    </a:lnTo>
                    <a:lnTo>
                      <a:pt x="45" y="9"/>
                    </a:lnTo>
                    <a:lnTo>
                      <a:pt x="72" y="0"/>
                    </a:lnTo>
                    <a:lnTo>
                      <a:pt x="63" y="26"/>
                    </a:lnTo>
                    <a:lnTo>
                      <a:pt x="57" y="20"/>
                    </a:lnTo>
                    <a:lnTo>
                      <a:pt x="6" y="7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8" name="Freeform 438"/>
              <p:cNvSpPr>
                <a:spLocks/>
              </p:cNvSpPr>
              <p:nvPr/>
            </p:nvSpPr>
            <p:spPr bwMode="auto">
              <a:xfrm>
                <a:off x="5429" y="1471"/>
                <a:ext cx="42" cy="41"/>
              </a:xfrm>
              <a:custGeom>
                <a:avLst/>
                <a:gdLst>
                  <a:gd name="T0" fmla="*/ 0 w 72"/>
                  <a:gd name="T1" fmla="*/ 65 h 71"/>
                  <a:gd name="T2" fmla="*/ 51 w 72"/>
                  <a:gd name="T3" fmla="*/ 14 h 71"/>
                  <a:gd name="T4" fmla="*/ 45 w 72"/>
                  <a:gd name="T5" fmla="*/ 8 h 71"/>
                  <a:gd name="T6" fmla="*/ 72 w 72"/>
                  <a:gd name="T7" fmla="*/ 0 h 71"/>
                  <a:gd name="T8" fmla="*/ 63 w 72"/>
                  <a:gd name="T9" fmla="*/ 26 h 71"/>
                  <a:gd name="T10" fmla="*/ 57 w 72"/>
                  <a:gd name="T11" fmla="*/ 20 h 71"/>
                  <a:gd name="T12" fmla="*/ 6 w 72"/>
                  <a:gd name="T13" fmla="*/ 71 h 71"/>
                  <a:gd name="T14" fmla="*/ 0 w 72"/>
                  <a:gd name="T15" fmla="*/ 65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71">
                    <a:moveTo>
                      <a:pt x="0" y="65"/>
                    </a:moveTo>
                    <a:lnTo>
                      <a:pt x="51" y="14"/>
                    </a:lnTo>
                    <a:lnTo>
                      <a:pt x="45" y="8"/>
                    </a:lnTo>
                    <a:lnTo>
                      <a:pt x="72" y="0"/>
                    </a:lnTo>
                    <a:lnTo>
                      <a:pt x="63" y="26"/>
                    </a:lnTo>
                    <a:lnTo>
                      <a:pt x="57" y="20"/>
                    </a:lnTo>
                    <a:lnTo>
                      <a:pt x="6" y="71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9" name="Freeform 439"/>
              <p:cNvSpPr>
                <a:spLocks/>
              </p:cNvSpPr>
              <p:nvPr/>
            </p:nvSpPr>
            <p:spPr bwMode="auto">
              <a:xfrm>
                <a:off x="5491" y="1468"/>
                <a:ext cx="42" cy="44"/>
              </a:xfrm>
              <a:custGeom>
                <a:avLst/>
                <a:gdLst>
                  <a:gd name="T0" fmla="*/ 0 w 73"/>
                  <a:gd name="T1" fmla="*/ 69 h 75"/>
                  <a:gd name="T2" fmla="*/ 53 w 73"/>
                  <a:gd name="T3" fmla="*/ 15 h 75"/>
                  <a:gd name="T4" fmla="*/ 47 w 73"/>
                  <a:gd name="T5" fmla="*/ 9 h 75"/>
                  <a:gd name="T6" fmla="*/ 73 w 73"/>
                  <a:gd name="T7" fmla="*/ 0 h 75"/>
                  <a:gd name="T8" fmla="*/ 65 w 73"/>
                  <a:gd name="T9" fmla="*/ 27 h 75"/>
                  <a:gd name="T10" fmla="*/ 59 w 73"/>
                  <a:gd name="T11" fmla="*/ 21 h 75"/>
                  <a:gd name="T12" fmla="*/ 6 w 73"/>
                  <a:gd name="T13" fmla="*/ 75 h 75"/>
                  <a:gd name="T14" fmla="*/ 0 w 73"/>
                  <a:gd name="T15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75">
                    <a:moveTo>
                      <a:pt x="0" y="69"/>
                    </a:moveTo>
                    <a:lnTo>
                      <a:pt x="53" y="15"/>
                    </a:lnTo>
                    <a:lnTo>
                      <a:pt x="47" y="9"/>
                    </a:lnTo>
                    <a:lnTo>
                      <a:pt x="73" y="0"/>
                    </a:lnTo>
                    <a:lnTo>
                      <a:pt x="65" y="27"/>
                    </a:lnTo>
                    <a:lnTo>
                      <a:pt x="59" y="21"/>
                    </a:lnTo>
                    <a:lnTo>
                      <a:pt x="6" y="75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0" name="Freeform 440"/>
              <p:cNvSpPr>
                <a:spLocks/>
              </p:cNvSpPr>
              <p:nvPr/>
            </p:nvSpPr>
            <p:spPr bwMode="auto">
              <a:xfrm>
                <a:off x="5553" y="1466"/>
                <a:ext cx="43" cy="46"/>
              </a:xfrm>
              <a:custGeom>
                <a:avLst/>
                <a:gdLst>
                  <a:gd name="T0" fmla="*/ 0 w 74"/>
                  <a:gd name="T1" fmla="*/ 74 h 80"/>
                  <a:gd name="T2" fmla="*/ 54 w 74"/>
                  <a:gd name="T3" fmla="*/ 15 h 80"/>
                  <a:gd name="T4" fmla="*/ 48 w 74"/>
                  <a:gd name="T5" fmla="*/ 9 h 80"/>
                  <a:gd name="T6" fmla="*/ 74 w 74"/>
                  <a:gd name="T7" fmla="*/ 0 h 80"/>
                  <a:gd name="T8" fmla="*/ 67 w 74"/>
                  <a:gd name="T9" fmla="*/ 26 h 80"/>
                  <a:gd name="T10" fmla="*/ 61 w 74"/>
                  <a:gd name="T11" fmla="*/ 21 h 80"/>
                  <a:gd name="T12" fmla="*/ 6 w 74"/>
                  <a:gd name="T13" fmla="*/ 80 h 80"/>
                  <a:gd name="T14" fmla="*/ 0 w 74"/>
                  <a:gd name="T15" fmla="*/ 7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80">
                    <a:moveTo>
                      <a:pt x="0" y="74"/>
                    </a:moveTo>
                    <a:lnTo>
                      <a:pt x="54" y="15"/>
                    </a:lnTo>
                    <a:lnTo>
                      <a:pt x="48" y="9"/>
                    </a:lnTo>
                    <a:lnTo>
                      <a:pt x="74" y="0"/>
                    </a:lnTo>
                    <a:lnTo>
                      <a:pt x="67" y="26"/>
                    </a:lnTo>
                    <a:lnTo>
                      <a:pt x="61" y="21"/>
                    </a:lnTo>
                    <a:lnTo>
                      <a:pt x="6" y="8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1" name="Freeform 441"/>
              <p:cNvSpPr>
                <a:spLocks/>
              </p:cNvSpPr>
              <p:nvPr/>
            </p:nvSpPr>
            <p:spPr bwMode="auto">
              <a:xfrm>
                <a:off x="5615" y="1461"/>
                <a:ext cx="41" cy="51"/>
              </a:xfrm>
              <a:custGeom>
                <a:avLst/>
                <a:gdLst>
                  <a:gd name="T0" fmla="*/ 0 w 71"/>
                  <a:gd name="T1" fmla="*/ 82 h 88"/>
                  <a:gd name="T2" fmla="*/ 52 w 71"/>
                  <a:gd name="T3" fmla="*/ 17 h 88"/>
                  <a:gd name="T4" fmla="*/ 45 w 71"/>
                  <a:gd name="T5" fmla="*/ 12 h 88"/>
                  <a:gd name="T6" fmla="*/ 71 w 71"/>
                  <a:gd name="T7" fmla="*/ 0 h 88"/>
                  <a:gd name="T8" fmla="*/ 65 w 71"/>
                  <a:gd name="T9" fmla="*/ 27 h 88"/>
                  <a:gd name="T10" fmla="*/ 58 w 71"/>
                  <a:gd name="T11" fmla="*/ 22 h 88"/>
                  <a:gd name="T12" fmla="*/ 6 w 71"/>
                  <a:gd name="T13" fmla="*/ 88 h 88"/>
                  <a:gd name="T14" fmla="*/ 0 w 71"/>
                  <a:gd name="T15" fmla="*/ 8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88">
                    <a:moveTo>
                      <a:pt x="0" y="82"/>
                    </a:moveTo>
                    <a:lnTo>
                      <a:pt x="52" y="17"/>
                    </a:lnTo>
                    <a:lnTo>
                      <a:pt x="45" y="12"/>
                    </a:lnTo>
                    <a:lnTo>
                      <a:pt x="71" y="0"/>
                    </a:lnTo>
                    <a:lnTo>
                      <a:pt x="65" y="27"/>
                    </a:lnTo>
                    <a:lnTo>
                      <a:pt x="58" y="22"/>
                    </a:lnTo>
                    <a:lnTo>
                      <a:pt x="6" y="88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2" name="Freeform 442"/>
              <p:cNvSpPr>
                <a:spLocks/>
              </p:cNvSpPr>
              <p:nvPr/>
            </p:nvSpPr>
            <p:spPr bwMode="auto">
              <a:xfrm>
                <a:off x="5677" y="1454"/>
                <a:ext cx="40" cy="57"/>
              </a:xfrm>
              <a:custGeom>
                <a:avLst/>
                <a:gdLst>
                  <a:gd name="T0" fmla="*/ 0 w 69"/>
                  <a:gd name="T1" fmla="*/ 95 h 99"/>
                  <a:gd name="T2" fmla="*/ 52 w 69"/>
                  <a:gd name="T3" fmla="*/ 18 h 99"/>
                  <a:gd name="T4" fmla="*/ 45 w 69"/>
                  <a:gd name="T5" fmla="*/ 13 h 99"/>
                  <a:gd name="T6" fmla="*/ 69 w 69"/>
                  <a:gd name="T7" fmla="*/ 0 h 99"/>
                  <a:gd name="T8" fmla="*/ 65 w 69"/>
                  <a:gd name="T9" fmla="*/ 28 h 99"/>
                  <a:gd name="T10" fmla="*/ 59 w 69"/>
                  <a:gd name="T11" fmla="*/ 23 h 99"/>
                  <a:gd name="T12" fmla="*/ 6 w 69"/>
                  <a:gd name="T13" fmla="*/ 99 h 99"/>
                  <a:gd name="T14" fmla="*/ 0 w 69"/>
                  <a:gd name="T15" fmla="*/ 9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99">
                    <a:moveTo>
                      <a:pt x="0" y="95"/>
                    </a:moveTo>
                    <a:lnTo>
                      <a:pt x="52" y="18"/>
                    </a:lnTo>
                    <a:lnTo>
                      <a:pt x="45" y="13"/>
                    </a:lnTo>
                    <a:lnTo>
                      <a:pt x="69" y="0"/>
                    </a:lnTo>
                    <a:lnTo>
                      <a:pt x="65" y="28"/>
                    </a:lnTo>
                    <a:lnTo>
                      <a:pt x="59" y="23"/>
                    </a:lnTo>
                    <a:lnTo>
                      <a:pt x="6" y="99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3" name="Freeform 443"/>
              <p:cNvSpPr>
                <a:spLocks/>
              </p:cNvSpPr>
              <p:nvPr/>
            </p:nvSpPr>
            <p:spPr bwMode="auto">
              <a:xfrm>
                <a:off x="5739" y="1455"/>
                <a:ext cx="28" cy="56"/>
              </a:xfrm>
              <a:custGeom>
                <a:avLst/>
                <a:gdLst>
                  <a:gd name="T0" fmla="*/ 0 w 49"/>
                  <a:gd name="T1" fmla="*/ 94 h 98"/>
                  <a:gd name="T2" fmla="*/ 34 w 49"/>
                  <a:gd name="T3" fmla="*/ 21 h 98"/>
                  <a:gd name="T4" fmla="*/ 26 w 49"/>
                  <a:gd name="T5" fmla="*/ 18 h 98"/>
                  <a:gd name="T6" fmla="*/ 48 w 49"/>
                  <a:gd name="T7" fmla="*/ 0 h 98"/>
                  <a:gd name="T8" fmla="*/ 49 w 49"/>
                  <a:gd name="T9" fmla="*/ 28 h 98"/>
                  <a:gd name="T10" fmla="*/ 41 w 49"/>
                  <a:gd name="T11" fmla="*/ 25 h 98"/>
                  <a:gd name="T12" fmla="*/ 8 w 49"/>
                  <a:gd name="T13" fmla="*/ 98 h 98"/>
                  <a:gd name="T14" fmla="*/ 0 w 49"/>
                  <a:gd name="T15" fmla="*/ 9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98">
                    <a:moveTo>
                      <a:pt x="0" y="94"/>
                    </a:moveTo>
                    <a:lnTo>
                      <a:pt x="34" y="21"/>
                    </a:lnTo>
                    <a:lnTo>
                      <a:pt x="26" y="18"/>
                    </a:lnTo>
                    <a:lnTo>
                      <a:pt x="48" y="0"/>
                    </a:lnTo>
                    <a:lnTo>
                      <a:pt x="49" y="28"/>
                    </a:lnTo>
                    <a:lnTo>
                      <a:pt x="41" y="25"/>
                    </a:lnTo>
                    <a:lnTo>
                      <a:pt x="8" y="98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4" name="Freeform 444"/>
              <p:cNvSpPr>
                <a:spLocks/>
              </p:cNvSpPr>
              <p:nvPr/>
            </p:nvSpPr>
            <p:spPr bwMode="auto">
              <a:xfrm>
                <a:off x="5801" y="1443"/>
                <a:ext cx="27" cy="67"/>
              </a:xfrm>
              <a:custGeom>
                <a:avLst/>
                <a:gdLst>
                  <a:gd name="T0" fmla="*/ 0 w 48"/>
                  <a:gd name="T1" fmla="*/ 115 h 117"/>
                  <a:gd name="T2" fmla="*/ 33 w 48"/>
                  <a:gd name="T3" fmla="*/ 22 h 117"/>
                  <a:gd name="T4" fmla="*/ 25 w 48"/>
                  <a:gd name="T5" fmla="*/ 20 h 117"/>
                  <a:gd name="T6" fmla="*/ 45 w 48"/>
                  <a:gd name="T7" fmla="*/ 0 h 117"/>
                  <a:gd name="T8" fmla="*/ 48 w 48"/>
                  <a:gd name="T9" fmla="*/ 28 h 117"/>
                  <a:gd name="T10" fmla="*/ 40 w 48"/>
                  <a:gd name="T11" fmla="*/ 25 h 117"/>
                  <a:gd name="T12" fmla="*/ 8 w 48"/>
                  <a:gd name="T13" fmla="*/ 117 h 117"/>
                  <a:gd name="T14" fmla="*/ 0 w 48"/>
                  <a:gd name="T15" fmla="*/ 11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17">
                    <a:moveTo>
                      <a:pt x="0" y="115"/>
                    </a:moveTo>
                    <a:lnTo>
                      <a:pt x="33" y="22"/>
                    </a:lnTo>
                    <a:lnTo>
                      <a:pt x="25" y="20"/>
                    </a:lnTo>
                    <a:lnTo>
                      <a:pt x="45" y="0"/>
                    </a:lnTo>
                    <a:lnTo>
                      <a:pt x="48" y="28"/>
                    </a:lnTo>
                    <a:lnTo>
                      <a:pt x="40" y="25"/>
                    </a:lnTo>
                    <a:lnTo>
                      <a:pt x="8" y="117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5" name="Freeform 445"/>
              <p:cNvSpPr>
                <a:spLocks/>
              </p:cNvSpPr>
              <p:nvPr/>
            </p:nvSpPr>
            <p:spPr bwMode="auto">
              <a:xfrm>
                <a:off x="5862" y="1439"/>
                <a:ext cx="25" cy="71"/>
              </a:xfrm>
              <a:custGeom>
                <a:avLst/>
                <a:gdLst>
                  <a:gd name="T0" fmla="*/ 0 w 42"/>
                  <a:gd name="T1" fmla="*/ 123 h 125"/>
                  <a:gd name="T2" fmla="*/ 26 w 42"/>
                  <a:gd name="T3" fmla="*/ 23 h 125"/>
                  <a:gd name="T4" fmla="*/ 18 w 42"/>
                  <a:gd name="T5" fmla="*/ 21 h 125"/>
                  <a:gd name="T6" fmla="*/ 37 w 42"/>
                  <a:gd name="T7" fmla="*/ 0 h 125"/>
                  <a:gd name="T8" fmla="*/ 42 w 42"/>
                  <a:gd name="T9" fmla="*/ 28 h 125"/>
                  <a:gd name="T10" fmla="*/ 34 w 42"/>
                  <a:gd name="T11" fmla="*/ 25 h 125"/>
                  <a:gd name="T12" fmla="*/ 8 w 42"/>
                  <a:gd name="T13" fmla="*/ 125 h 125"/>
                  <a:gd name="T14" fmla="*/ 0 w 42"/>
                  <a:gd name="T15" fmla="*/ 12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25">
                    <a:moveTo>
                      <a:pt x="0" y="123"/>
                    </a:moveTo>
                    <a:lnTo>
                      <a:pt x="26" y="23"/>
                    </a:lnTo>
                    <a:lnTo>
                      <a:pt x="18" y="21"/>
                    </a:lnTo>
                    <a:lnTo>
                      <a:pt x="37" y="0"/>
                    </a:lnTo>
                    <a:lnTo>
                      <a:pt x="42" y="28"/>
                    </a:lnTo>
                    <a:lnTo>
                      <a:pt x="34" y="25"/>
                    </a:lnTo>
                    <a:lnTo>
                      <a:pt x="8" y="125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6" name="Freeform 446"/>
              <p:cNvSpPr>
                <a:spLocks/>
              </p:cNvSpPr>
              <p:nvPr/>
            </p:nvSpPr>
            <p:spPr bwMode="auto">
              <a:xfrm>
                <a:off x="5924" y="1435"/>
                <a:ext cx="21" cy="75"/>
              </a:xfrm>
              <a:custGeom>
                <a:avLst/>
                <a:gdLst>
                  <a:gd name="T0" fmla="*/ 0 w 36"/>
                  <a:gd name="T1" fmla="*/ 129 h 131"/>
                  <a:gd name="T2" fmla="*/ 20 w 36"/>
                  <a:gd name="T3" fmla="*/ 24 h 131"/>
                  <a:gd name="T4" fmla="*/ 12 w 36"/>
                  <a:gd name="T5" fmla="*/ 22 h 131"/>
                  <a:gd name="T6" fmla="*/ 29 w 36"/>
                  <a:gd name="T7" fmla="*/ 0 h 131"/>
                  <a:gd name="T8" fmla="*/ 36 w 36"/>
                  <a:gd name="T9" fmla="*/ 27 h 131"/>
                  <a:gd name="T10" fmla="*/ 28 w 36"/>
                  <a:gd name="T11" fmla="*/ 25 h 131"/>
                  <a:gd name="T12" fmla="*/ 8 w 36"/>
                  <a:gd name="T13" fmla="*/ 131 h 131"/>
                  <a:gd name="T14" fmla="*/ 0 w 36"/>
                  <a:gd name="T15" fmla="*/ 12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31">
                    <a:moveTo>
                      <a:pt x="0" y="129"/>
                    </a:moveTo>
                    <a:lnTo>
                      <a:pt x="20" y="24"/>
                    </a:lnTo>
                    <a:lnTo>
                      <a:pt x="12" y="22"/>
                    </a:lnTo>
                    <a:lnTo>
                      <a:pt x="29" y="0"/>
                    </a:lnTo>
                    <a:lnTo>
                      <a:pt x="36" y="27"/>
                    </a:lnTo>
                    <a:lnTo>
                      <a:pt x="28" y="25"/>
                    </a:lnTo>
                    <a:lnTo>
                      <a:pt x="8" y="131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7" name="Freeform 447"/>
              <p:cNvSpPr>
                <a:spLocks/>
              </p:cNvSpPr>
              <p:nvPr/>
            </p:nvSpPr>
            <p:spPr bwMode="auto">
              <a:xfrm>
                <a:off x="5986" y="1435"/>
                <a:ext cx="19" cy="75"/>
              </a:xfrm>
              <a:custGeom>
                <a:avLst/>
                <a:gdLst>
                  <a:gd name="T0" fmla="*/ 0 w 32"/>
                  <a:gd name="T1" fmla="*/ 130 h 132"/>
                  <a:gd name="T2" fmla="*/ 15 w 32"/>
                  <a:gd name="T3" fmla="*/ 24 h 132"/>
                  <a:gd name="T4" fmla="*/ 7 w 32"/>
                  <a:gd name="T5" fmla="*/ 23 h 132"/>
                  <a:gd name="T6" fmla="*/ 23 w 32"/>
                  <a:gd name="T7" fmla="*/ 0 h 132"/>
                  <a:gd name="T8" fmla="*/ 32 w 32"/>
                  <a:gd name="T9" fmla="*/ 27 h 132"/>
                  <a:gd name="T10" fmla="*/ 23 w 32"/>
                  <a:gd name="T11" fmla="*/ 26 h 132"/>
                  <a:gd name="T12" fmla="*/ 8 w 32"/>
                  <a:gd name="T13" fmla="*/ 132 h 132"/>
                  <a:gd name="T14" fmla="*/ 0 w 32"/>
                  <a:gd name="T15" fmla="*/ 13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2">
                    <a:moveTo>
                      <a:pt x="0" y="130"/>
                    </a:moveTo>
                    <a:lnTo>
                      <a:pt x="15" y="24"/>
                    </a:lnTo>
                    <a:lnTo>
                      <a:pt x="7" y="23"/>
                    </a:lnTo>
                    <a:lnTo>
                      <a:pt x="23" y="0"/>
                    </a:lnTo>
                    <a:lnTo>
                      <a:pt x="32" y="27"/>
                    </a:lnTo>
                    <a:lnTo>
                      <a:pt x="23" y="26"/>
                    </a:lnTo>
                    <a:lnTo>
                      <a:pt x="8" y="13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8" name="Freeform 448"/>
              <p:cNvSpPr>
                <a:spLocks/>
              </p:cNvSpPr>
              <p:nvPr/>
            </p:nvSpPr>
            <p:spPr bwMode="auto">
              <a:xfrm>
                <a:off x="6048" y="1433"/>
                <a:ext cx="15" cy="77"/>
              </a:xfrm>
              <a:custGeom>
                <a:avLst/>
                <a:gdLst>
                  <a:gd name="T0" fmla="*/ 0 w 26"/>
                  <a:gd name="T1" fmla="*/ 133 h 133"/>
                  <a:gd name="T2" fmla="*/ 9 w 26"/>
                  <a:gd name="T3" fmla="*/ 25 h 133"/>
                  <a:gd name="T4" fmla="*/ 1 w 26"/>
                  <a:gd name="T5" fmla="*/ 24 h 133"/>
                  <a:gd name="T6" fmla="*/ 15 w 26"/>
                  <a:gd name="T7" fmla="*/ 0 h 133"/>
                  <a:gd name="T8" fmla="*/ 26 w 26"/>
                  <a:gd name="T9" fmla="*/ 26 h 133"/>
                  <a:gd name="T10" fmla="*/ 17 w 26"/>
                  <a:gd name="T11" fmla="*/ 25 h 133"/>
                  <a:gd name="T12" fmla="*/ 8 w 26"/>
                  <a:gd name="T13" fmla="*/ 133 h 133"/>
                  <a:gd name="T14" fmla="*/ 0 w 26"/>
                  <a:gd name="T15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33">
                    <a:moveTo>
                      <a:pt x="0" y="133"/>
                    </a:moveTo>
                    <a:lnTo>
                      <a:pt x="9" y="25"/>
                    </a:lnTo>
                    <a:lnTo>
                      <a:pt x="1" y="24"/>
                    </a:lnTo>
                    <a:lnTo>
                      <a:pt x="15" y="0"/>
                    </a:lnTo>
                    <a:lnTo>
                      <a:pt x="26" y="26"/>
                    </a:lnTo>
                    <a:lnTo>
                      <a:pt x="17" y="25"/>
                    </a:lnTo>
                    <a:lnTo>
                      <a:pt x="8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9" name="Freeform 449"/>
              <p:cNvSpPr>
                <a:spLocks/>
              </p:cNvSpPr>
              <p:nvPr/>
            </p:nvSpPr>
            <p:spPr bwMode="auto">
              <a:xfrm>
                <a:off x="4500" y="1374"/>
                <a:ext cx="16" cy="74"/>
              </a:xfrm>
              <a:custGeom>
                <a:avLst/>
                <a:gdLst>
                  <a:gd name="T0" fmla="*/ 0 w 28"/>
                  <a:gd name="T1" fmla="*/ 130 h 130"/>
                  <a:gd name="T2" fmla="*/ 11 w 28"/>
                  <a:gd name="T3" fmla="*/ 25 h 130"/>
                  <a:gd name="T4" fmla="*/ 3 w 28"/>
                  <a:gd name="T5" fmla="*/ 24 h 130"/>
                  <a:gd name="T6" fmla="*/ 18 w 28"/>
                  <a:gd name="T7" fmla="*/ 0 h 130"/>
                  <a:gd name="T8" fmla="*/ 28 w 28"/>
                  <a:gd name="T9" fmla="*/ 26 h 130"/>
                  <a:gd name="T10" fmla="*/ 20 w 28"/>
                  <a:gd name="T11" fmla="*/ 26 h 130"/>
                  <a:gd name="T12" fmla="*/ 8 w 28"/>
                  <a:gd name="T13" fmla="*/ 130 h 130"/>
                  <a:gd name="T14" fmla="*/ 0 w 28"/>
                  <a:gd name="T1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30">
                    <a:moveTo>
                      <a:pt x="0" y="130"/>
                    </a:moveTo>
                    <a:lnTo>
                      <a:pt x="11" y="25"/>
                    </a:lnTo>
                    <a:lnTo>
                      <a:pt x="3" y="24"/>
                    </a:lnTo>
                    <a:lnTo>
                      <a:pt x="18" y="0"/>
                    </a:lnTo>
                    <a:lnTo>
                      <a:pt x="28" y="26"/>
                    </a:lnTo>
                    <a:lnTo>
                      <a:pt x="20" y="26"/>
                    </a:lnTo>
                    <a:lnTo>
                      <a:pt x="8" y="130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0" name="Freeform 450"/>
              <p:cNvSpPr>
                <a:spLocks/>
              </p:cNvSpPr>
              <p:nvPr/>
            </p:nvSpPr>
            <p:spPr bwMode="auto">
              <a:xfrm>
                <a:off x="4562" y="1376"/>
                <a:ext cx="18" cy="73"/>
              </a:xfrm>
              <a:custGeom>
                <a:avLst/>
                <a:gdLst>
                  <a:gd name="T0" fmla="*/ 0 w 31"/>
                  <a:gd name="T1" fmla="*/ 125 h 127"/>
                  <a:gd name="T2" fmla="*/ 14 w 31"/>
                  <a:gd name="T3" fmla="*/ 24 h 127"/>
                  <a:gd name="T4" fmla="*/ 6 w 31"/>
                  <a:gd name="T5" fmla="*/ 23 h 127"/>
                  <a:gd name="T6" fmla="*/ 22 w 31"/>
                  <a:gd name="T7" fmla="*/ 0 h 127"/>
                  <a:gd name="T8" fmla="*/ 31 w 31"/>
                  <a:gd name="T9" fmla="*/ 27 h 127"/>
                  <a:gd name="T10" fmla="*/ 23 w 31"/>
                  <a:gd name="T11" fmla="*/ 26 h 127"/>
                  <a:gd name="T12" fmla="*/ 8 w 31"/>
                  <a:gd name="T13" fmla="*/ 127 h 127"/>
                  <a:gd name="T14" fmla="*/ 0 w 31"/>
                  <a:gd name="T15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27">
                    <a:moveTo>
                      <a:pt x="0" y="125"/>
                    </a:moveTo>
                    <a:lnTo>
                      <a:pt x="14" y="24"/>
                    </a:lnTo>
                    <a:lnTo>
                      <a:pt x="6" y="23"/>
                    </a:lnTo>
                    <a:lnTo>
                      <a:pt x="22" y="0"/>
                    </a:lnTo>
                    <a:lnTo>
                      <a:pt x="31" y="27"/>
                    </a:lnTo>
                    <a:lnTo>
                      <a:pt x="23" y="26"/>
                    </a:lnTo>
                    <a:lnTo>
                      <a:pt x="8" y="127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1" name="Freeform 451"/>
              <p:cNvSpPr>
                <a:spLocks/>
              </p:cNvSpPr>
              <p:nvPr/>
            </p:nvSpPr>
            <p:spPr bwMode="auto">
              <a:xfrm>
                <a:off x="4624" y="1380"/>
                <a:ext cx="20" cy="69"/>
              </a:xfrm>
              <a:custGeom>
                <a:avLst/>
                <a:gdLst>
                  <a:gd name="T0" fmla="*/ 0 w 35"/>
                  <a:gd name="T1" fmla="*/ 118 h 120"/>
                  <a:gd name="T2" fmla="*/ 18 w 35"/>
                  <a:gd name="T3" fmla="*/ 24 h 120"/>
                  <a:gd name="T4" fmla="*/ 10 w 35"/>
                  <a:gd name="T5" fmla="*/ 22 h 120"/>
                  <a:gd name="T6" fmla="*/ 27 w 35"/>
                  <a:gd name="T7" fmla="*/ 0 h 120"/>
                  <a:gd name="T8" fmla="*/ 35 w 35"/>
                  <a:gd name="T9" fmla="*/ 27 h 120"/>
                  <a:gd name="T10" fmla="*/ 27 w 35"/>
                  <a:gd name="T11" fmla="*/ 25 h 120"/>
                  <a:gd name="T12" fmla="*/ 8 w 35"/>
                  <a:gd name="T13" fmla="*/ 120 h 120"/>
                  <a:gd name="T14" fmla="*/ 0 w 35"/>
                  <a:gd name="T15" fmla="*/ 11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20">
                    <a:moveTo>
                      <a:pt x="0" y="118"/>
                    </a:moveTo>
                    <a:lnTo>
                      <a:pt x="18" y="24"/>
                    </a:lnTo>
                    <a:lnTo>
                      <a:pt x="10" y="22"/>
                    </a:lnTo>
                    <a:lnTo>
                      <a:pt x="27" y="0"/>
                    </a:lnTo>
                    <a:lnTo>
                      <a:pt x="35" y="27"/>
                    </a:lnTo>
                    <a:lnTo>
                      <a:pt x="27" y="25"/>
                    </a:lnTo>
                    <a:lnTo>
                      <a:pt x="8" y="12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2" name="Freeform 452"/>
              <p:cNvSpPr>
                <a:spLocks/>
              </p:cNvSpPr>
              <p:nvPr/>
            </p:nvSpPr>
            <p:spPr bwMode="auto">
              <a:xfrm>
                <a:off x="4686" y="1390"/>
                <a:ext cx="22" cy="59"/>
              </a:xfrm>
              <a:custGeom>
                <a:avLst/>
                <a:gdLst>
                  <a:gd name="T0" fmla="*/ 0 w 39"/>
                  <a:gd name="T1" fmla="*/ 101 h 103"/>
                  <a:gd name="T2" fmla="*/ 23 w 39"/>
                  <a:gd name="T3" fmla="*/ 23 h 103"/>
                  <a:gd name="T4" fmla="*/ 15 w 39"/>
                  <a:gd name="T5" fmla="*/ 20 h 103"/>
                  <a:gd name="T6" fmla="*/ 34 w 39"/>
                  <a:gd name="T7" fmla="*/ 0 h 103"/>
                  <a:gd name="T8" fmla="*/ 39 w 39"/>
                  <a:gd name="T9" fmla="*/ 27 h 103"/>
                  <a:gd name="T10" fmla="*/ 31 w 39"/>
                  <a:gd name="T11" fmla="*/ 25 h 103"/>
                  <a:gd name="T12" fmla="*/ 8 w 39"/>
                  <a:gd name="T13" fmla="*/ 103 h 103"/>
                  <a:gd name="T14" fmla="*/ 0 w 39"/>
                  <a:gd name="T15" fmla="*/ 10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03">
                    <a:moveTo>
                      <a:pt x="0" y="101"/>
                    </a:moveTo>
                    <a:lnTo>
                      <a:pt x="23" y="23"/>
                    </a:lnTo>
                    <a:lnTo>
                      <a:pt x="15" y="20"/>
                    </a:lnTo>
                    <a:lnTo>
                      <a:pt x="34" y="0"/>
                    </a:lnTo>
                    <a:lnTo>
                      <a:pt x="39" y="27"/>
                    </a:lnTo>
                    <a:lnTo>
                      <a:pt x="31" y="25"/>
                    </a:lnTo>
                    <a:lnTo>
                      <a:pt x="8" y="103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3" name="Freeform 453"/>
              <p:cNvSpPr>
                <a:spLocks/>
              </p:cNvSpPr>
              <p:nvPr/>
            </p:nvSpPr>
            <p:spPr bwMode="auto">
              <a:xfrm>
                <a:off x="4748" y="1396"/>
                <a:ext cx="22" cy="53"/>
              </a:xfrm>
              <a:custGeom>
                <a:avLst/>
                <a:gdLst>
                  <a:gd name="T0" fmla="*/ 0 w 39"/>
                  <a:gd name="T1" fmla="*/ 90 h 92"/>
                  <a:gd name="T2" fmla="*/ 24 w 39"/>
                  <a:gd name="T3" fmla="*/ 22 h 92"/>
                  <a:gd name="T4" fmla="*/ 16 w 39"/>
                  <a:gd name="T5" fmla="*/ 19 h 92"/>
                  <a:gd name="T6" fmla="*/ 36 w 39"/>
                  <a:gd name="T7" fmla="*/ 0 h 92"/>
                  <a:gd name="T8" fmla="*/ 39 w 39"/>
                  <a:gd name="T9" fmla="*/ 28 h 92"/>
                  <a:gd name="T10" fmla="*/ 32 w 39"/>
                  <a:gd name="T11" fmla="*/ 25 h 92"/>
                  <a:gd name="T12" fmla="*/ 8 w 39"/>
                  <a:gd name="T13" fmla="*/ 92 h 92"/>
                  <a:gd name="T14" fmla="*/ 0 w 39"/>
                  <a:gd name="T15" fmla="*/ 9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92">
                    <a:moveTo>
                      <a:pt x="0" y="90"/>
                    </a:moveTo>
                    <a:lnTo>
                      <a:pt x="24" y="22"/>
                    </a:lnTo>
                    <a:lnTo>
                      <a:pt x="16" y="19"/>
                    </a:lnTo>
                    <a:lnTo>
                      <a:pt x="36" y="0"/>
                    </a:lnTo>
                    <a:lnTo>
                      <a:pt x="39" y="28"/>
                    </a:lnTo>
                    <a:lnTo>
                      <a:pt x="32" y="25"/>
                    </a:lnTo>
                    <a:lnTo>
                      <a:pt x="8" y="92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4" name="Freeform 454"/>
              <p:cNvSpPr>
                <a:spLocks/>
              </p:cNvSpPr>
              <p:nvPr/>
            </p:nvSpPr>
            <p:spPr bwMode="auto">
              <a:xfrm>
                <a:off x="4809" y="1397"/>
                <a:ext cx="26" cy="53"/>
              </a:xfrm>
              <a:custGeom>
                <a:avLst/>
                <a:gdLst>
                  <a:gd name="T0" fmla="*/ 0 w 44"/>
                  <a:gd name="T1" fmla="*/ 87 h 91"/>
                  <a:gd name="T2" fmla="*/ 29 w 44"/>
                  <a:gd name="T3" fmla="*/ 21 h 91"/>
                  <a:gd name="T4" fmla="*/ 21 w 44"/>
                  <a:gd name="T5" fmla="*/ 18 h 91"/>
                  <a:gd name="T6" fmla="*/ 43 w 44"/>
                  <a:gd name="T7" fmla="*/ 0 h 91"/>
                  <a:gd name="T8" fmla="*/ 44 w 44"/>
                  <a:gd name="T9" fmla="*/ 28 h 91"/>
                  <a:gd name="T10" fmla="*/ 37 w 44"/>
                  <a:gd name="T11" fmla="*/ 25 h 91"/>
                  <a:gd name="T12" fmla="*/ 8 w 44"/>
                  <a:gd name="T13" fmla="*/ 91 h 91"/>
                  <a:gd name="T14" fmla="*/ 0 w 44"/>
                  <a:gd name="T15" fmla="*/ 8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91">
                    <a:moveTo>
                      <a:pt x="0" y="87"/>
                    </a:moveTo>
                    <a:lnTo>
                      <a:pt x="29" y="21"/>
                    </a:lnTo>
                    <a:lnTo>
                      <a:pt x="21" y="18"/>
                    </a:lnTo>
                    <a:lnTo>
                      <a:pt x="43" y="0"/>
                    </a:lnTo>
                    <a:lnTo>
                      <a:pt x="44" y="28"/>
                    </a:lnTo>
                    <a:lnTo>
                      <a:pt x="37" y="25"/>
                    </a:lnTo>
                    <a:lnTo>
                      <a:pt x="8" y="91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5" name="Freeform 455"/>
              <p:cNvSpPr>
                <a:spLocks/>
              </p:cNvSpPr>
              <p:nvPr/>
            </p:nvSpPr>
            <p:spPr bwMode="auto">
              <a:xfrm>
                <a:off x="4871" y="1399"/>
                <a:ext cx="28" cy="51"/>
              </a:xfrm>
              <a:custGeom>
                <a:avLst/>
                <a:gdLst>
                  <a:gd name="T0" fmla="*/ 0 w 48"/>
                  <a:gd name="T1" fmla="*/ 83 h 87"/>
                  <a:gd name="T2" fmla="*/ 33 w 48"/>
                  <a:gd name="T3" fmla="*/ 20 h 87"/>
                  <a:gd name="T4" fmla="*/ 26 w 48"/>
                  <a:gd name="T5" fmla="*/ 17 h 87"/>
                  <a:gd name="T6" fmla="*/ 48 w 48"/>
                  <a:gd name="T7" fmla="*/ 0 h 87"/>
                  <a:gd name="T8" fmla="*/ 48 w 48"/>
                  <a:gd name="T9" fmla="*/ 28 h 87"/>
                  <a:gd name="T10" fmla="*/ 40 w 48"/>
                  <a:gd name="T11" fmla="*/ 24 h 87"/>
                  <a:gd name="T12" fmla="*/ 8 w 48"/>
                  <a:gd name="T13" fmla="*/ 87 h 87"/>
                  <a:gd name="T14" fmla="*/ 0 w 48"/>
                  <a:gd name="T15" fmla="*/ 8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87">
                    <a:moveTo>
                      <a:pt x="0" y="83"/>
                    </a:moveTo>
                    <a:lnTo>
                      <a:pt x="33" y="20"/>
                    </a:lnTo>
                    <a:lnTo>
                      <a:pt x="26" y="17"/>
                    </a:lnTo>
                    <a:lnTo>
                      <a:pt x="48" y="0"/>
                    </a:lnTo>
                    <a:lnTo>
                      <a:pt x="48" y="28"/>
                    </a:lnTo>
                    <a:lnTo>
                      <a:pt x="40" y="24"/>
                    </a:lnTo>
                    <a:lnTo>
                      <a:pt x="8" y="87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6" name="Freeform 456"/>
              <p:cNvSpPr>
                <a:spLocks/>
              </p:cNvSpPr>
              <p:nvPr/>
            </p:nvSpPr>
            <p:spPr bwMode="auto">
              <a:xfrm>
                <a:off x="4933" y="1401"/>
                <a:ext cx="30" cy="49"/>
              </a:xfrm>
              <a:custGeom>
                <a:avLst/>
                <a:gdLst>
                  <a:gd name="T0" fmla="*/ 0 w 52"/>
                  <a:gd name="T1" fmla="*/ 81 h 85"/>
                  <a:gd name="T2" fmla="*/ 36 w 52"/>
                  <a:gd name="T3" fmla="*/ 20 h 85"/>
                  <a:gd name="T4" fmla="*/ 29 w 52"/>
                  <a:gd name="T5" fmla="*/ 16 h 85"/>
                  <a:gd name="T6" fmla="*/ 52 w 52"/>
                  <a:gd name="T7" fmla="*/ 0 h 85"/>
                  <a:gd name="T8" fmla="*/ 50 w 52"/>
                  <a:gd name="T9" fmla="*/ 28 h 85"/>
                  <a:gd name="T10" fmla="*/ 43 w 52"/>
                  <a:gd name="T11" fmla="*/ 24 h 85"/>
                  <a:gd name="T12" fmla="*/ 8 w 52"/>
                  <a:gd name="T13" fmla="*/ 85 h 85"/>
                  <a:gd name="T14" fmla="*/ 0 w 52"/>
                  <a:gd name="T15" fmla="*/ 8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2" h="85">
                    <a:moveTo>
                      <a:pt x="0" y="81"/>
                    </a:moveTo>
                    <a:lnTo>
                      <a:pt x="36" y="20"/>
                    </a:lnTo>
                    <a:lnTo>
                      <a:pt x="29" y="16"/>
                    </a:lnTo>
                    <a:lnTo>
                      <a:pt x="52" y="0"/>
                    </a:lnTo>
                    <a:lnTo>
                      <a:pt x="50" y="28"/>
                    </a:lnTo>
                    <a:lnTo>
                      <a:pt x="43" y="24"/>
                    </a:lnTo>
                    <a:lnTo>
                      <a:pt x="8" y="8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7" name="Freeform 457"/>
              <p:cNvSpPr>
                <a:spLocks/>
              </p:cNvSpPr>
              <p:nvPr/>
            </p:nvSpPr>
            <p:spPr bwMode="auto">
              <a:xfrm>
                <a:off x="4996" y="1402"/>
                <a:ext cx="32" cy="48"/>
              </a:xfrm>
              <a:custGeom>
                <a:avLst/>
                <a:gdLst>
                  <a:gd name="T0" fmla="*/ 0 w 56"/>
                  <a:gd name="T1" fmla="*/ 78 h 82"/>
                  <a:gd name="T2" fmla="*/ 39 w 56"/>
                  <a:gd name="T3" fmla="*/ 19 h 82"/>
                  <a:gd name="T4" fmla="*/ 32 w 56"/>
                  <a:gd name="T5" fmla="*/ 14 h 82"/>
                  <a:gd name="T6" fmla="*/ 56 w 56"/>
                  <a:gd name="T7" fmla="*/ 0 h 82"/>
                  <a:gd name="T8" fmla="*/ 52 w 56"/>
                  <a:gd name="T9" fmla="*/ 28 h 82"/>
                  <a:gd name="T10" fmla="*/ 45 w 56"/>
                  <a:gd name="T11" fmla="*/ 24 h 82"/>
                  <a:gd name="T12" fmla="*/ 6 w 56"/>
                  <a:gd name="T13" fmla="*/ 82 h 82"/>
                  <a:gd name="T14" fmla="*/ 0 w 56"/>
                  <a:gd name="T15" fmla="*/ 78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82">
                    <a:moveTo>
                      <a:pt x="0" y="78"/>
                    </a:moveTo>
                    <a:lnTo>
                      <a:pt x="39" y="19"/>
                    </a:lnTo>
                    <a:lnTo>
                      <a:pt x="32" y="14"/>
                    </a:lnTo>
                    <a:lnTo>
                      <a:pt x="56" y="0"/>
                    </a:lnTo>
                    <a:lnTo>
                      <a:pt x="52" y="28"/>
                    </a:lnTo>
                    <a:lnTo>
                      <a:pt x="45" y="24"/>
                    </a:lnTo>
                    <a:lnTo>
                      <a:pt x="6" y="82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8" name="Freeform 458"/>
              <p:cNvSpPr>
                <a:spLocks/>
              </p:cNvSpPr>
              <p:nvPr/>
            </p:nvSpPr>
            <p:spPr bwMode="auto">
              <a:xfrm>
                <a:off x="5058" y="1404"/>
                <a:ext cx="33" cy="46"/>
              </a:xfrm>
              <a:custGeom>
                <a:avLst/>
                <a:gdLst>
                  <a:gd name="T0" fmla="*/ 0 w 58"/>
                  <a:gd name="T1" fmla="*/ 75 h 79"/>
                  <a:gd name="T2" fmla="*/ 40 w 58"/>
                  <a:gd name="T3" fmla="*/ 17 h 79"/>
                  <a:gd name="T4" fmla="*/ 33 w 58"/>
                  <a:gd name="T5" fmla="*/ 13 h 79"/>
                  <a:gd name="T6" fmla="*/ 58 w 58"/>
                  <a:gd name="T7" fmla="*/ 0 h 79"/>
                  <a:gd name="T8" fmla="*/ 54 w 58"/>
                  <a:gd name="T9" fmla="*/ 27 h 79"/>
                  <a:gd name="T10" fmla="*/ 47 w 58"/>
                  <a:gd name="T11" fmla="*/ 22 h 79"/>
                  <a:gd name="T12" fmla="*/ 6 w 58"/>
                  <a:gd name="T13" fmla="*/ 79 h 79"/>
                  <a:gd name="T14" fmla="*/ 0 w 58"/>
                  <a:gd name="T15" fmla="*/ 75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79">
                    <a:moveTo>
                      <a:pt x="0" y="75"/>
                    </a:moveTo>
                    <a:lnTo>
                      <a:pt x="40" y="17"/>
                    </a:lnTo>
                    <a:lnTo>
                      <a:pt x="33" y="13"/>
                    </a:lnTo>
                    <a:lnTo>
                      <a:pt x="58" y="0"/>
                    </a:lnTo>
                    <a:lnTo>
                      <a:pt x="54" y="27"/>
                    </a:lnTo>
                    <a:lnTo>
                      <a:pt x="47" y="22"/>
                    </a:lnTo>
                    <a:lnTo>
                      <a:pt x="6" y="79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9" name="Freeform 459"/>
              <p:cNvSpPr>
                <a:spLocks/>
              </p:cNvSpPr>
              <p:nvPr/>
            </p:nvSpPr>
            <p:spPr bwMode="auto">
              <a:xfrm>
                <a:off x="5120" y="1405"/>
                <a:ext cx="36" cy="45"/>
              </a:xfrm>
              <a:custGeom>
                <a:avLst/>
                <a:gdLst>
                  <a:gd name="T0" fmla="*/ 0 w 63"/>
                  <a:gd name="T1" fmla="*/ 73 h 79"/>
                  <a:gd name="T2" fmla="*/ 44 w 63"/>
                  <a:gd name="T3" fmla="*/ 17 h 79"/>
                  <a:gd name="T4" fmla="*/ 38 w 63"/>
                  <a:gd name="T5" fmla="*/ 12 h 79"/>
                  <a:gd name="T6" fmla="*/ 63 w 63"/>
                  <a:gd name="T7" fmla="*/ 0 h 79"/>
                  <a:gd name="T8" fmla="*/ 58 w 63"/>
                  <a:gd name="T9" fmla="*/ 28 h 79"/>
                  <a:gd name="T10" fmla="*/ 51 w 63"/>
                  <a:gd name="T11" fmla="*/ 22 h 79"/>
                  <a:gd name="T12" fmla="*/ 6 w 63"/>
                  <a:gd name="T13" fmla="*/ 79 h 79"/>
                  <a:gd name="T14" fmla="*/ 0 w 63"/>
                  <a:gd name="T15" fmla="*/ 7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79">
                    <a:moveTo>
                      <a:pt x="0" y="73"/>
                    </a:moveTo>
                    <a:lnTo>
                      <a:pt x="44" y="17"/>
                    </a:lnTo>
                    <a:lnTo>
                      <a:pt x="38" y="12"/>
                    </a:lnTo>
                    <a:lnTo>
                      <a:pt x="63" y="0"/>
                    </a:lnTo>
                    <a:lnTo>
                      <a:pt x="58" y="28"/>
                    </a:lnTo>
                    <a:lnTo>
                      <a:pt x="51" y="22"/>
                    </a:lnTo>
                    <a:lnTo>
                      <a:pt x="6" y="7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0" name="Freeform 460"/>
              <p:cNvSpPr>
                <a:spLocks/>
              </p:cNvSpPr>
              <p:nvPr/>
            </p:nvSpPr>
            <p:spPr bwMode="auto">
              <a:xfrm>
                <a:off x="5182" y="1407"/>
                <a:ext cx="37" cy="43"/>
              </a:xfrm>
              <a:custGeom>
                <a:avLst/>
                <a:gdLst>
                  <a:gd name="T0" fmla="*/ 0 w 65"/>
                  <a:gd name="T1" fmla="*/ 69 h 75"/>
                  <a:gd name="T2" fmla="*/ 45 w 65"/>
                  <a:gd name="T3" fmla="*/ 16 h 75"/>
                  <a:gd name="T4" fmla="*/ 39 w 65"/>
                  <a:gd name="T5" fmla="*/ 11 h 75"/>
                  <a:gd name="T6" fmla="*/ 65 w 65"/>
                  <a:gd name="T7" fmla="*/ 0 h 75"/>
                  <a:gd name="T8" fmla="*/ 58 w 65"/>
                  <a:gd name="T9" fmla="*/ 27 h 75"/>
                  <a:gd name="T10" fmla="*/ 52 w 65"/>
                  <a:gd name="T11" fmla="*/ 21 h 75"/>
                  <a:gd name="T12" fmla="*/ 6 w 65"/>
                  <a:gd name="T13" fmla="*/ 75 h 75"/>
                  <a:gd name="T14" fmla="*/ 0 w 65"/>
                  <a:gd name="T15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75">
                    <a:moveTo>
                      <a:pt x="0" y="69"/>
                    </a:moveTo>
                    <a:lnTo>
                      <a:pt x="45" y="16"/>
                    </a:lnTo>
                    <a:lnTo>
                      <a:pt x="39" y="11"/>
                    </a:lnTo>
                    <a:lnTo>
                      <a:pt x="65" y="0"/>
                    </a:lnTo>
                    <a:lnTo>
                      <a:pt x="58" y="27"/>
                    </a:lnTo>
                    <a:lnTo>
                      <a:pt x="52" y="21"/>
                    </a:lnTo>
                    <a:lnTo>
                      <a:pt x="6" y="75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1" name="Freeform 461"/>
              <p:cNvSpPr>
                <a:spLocks/>
              </p:cNvSpPr>
              <p:nvPr/>
            </p:nvSpPr>
            <p:spPr bwMode="auto">
              <a:xfrm>
                <a:off x="5244" y="1407"/>
                <a:ext cx="39" cy="43"/>
              </a:xfrm>
              <a:custGeom>
                <a:avLst/>
                <a:gdLst>
                  <a:gd name="T0" fmla="*/ 0 w 68"/>
                  <a:gd name="T1" fmla="*/ 69 h 75"/>
                  <a:gd name="T2" fmla="*/ 49 w 68"/>
                  <a:gd name="T3" fmla="*/ 16 h 75"/>
                  <a:gd name="T4" fmla="*/ 42 w 68"/>
                  <a:gd name="T5" fmla="*/ 10 h 75"/>
                  <a:gd name="T6" fmla="*/ 68 w 68"/>
                  <a:gd name="T7" fmla="*/ 0 h 75"/>
                  <a:gd name="T8" fmla="*/ 61 w 68"/>
                  <a:gd name="T9" fmla="*/ 27 h 75"/>
                  <a:gd name="T10" fmla="*/ 55 w 68"/>
                  <a:gd name="T11" fmla="*/ 21 h 75"/>
                  <a:gd name="T12" fmla="*/ 6 w 68"/>
                  <a:gd name="T13" fmla="*/ 75 h 75"/>
                  <a:gd name="T14" fmla="*/ 0 w 68"/>
                  <a:gd name="T15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75">
                    <a:moveTo>
                      <a:pt x="0" y="69"/>
                    </a:moveTo>
                    <a:lnTo>
                      <a:pt x="49" y="16"/>
                    </a:lnTo>
                    <a:lnTo>
                      <a:pt x="42" y="10"/>
                    </a:lnTo>
                    <a:lnTo>
                      <a:pt x="68" y="0"/>
                    </a:lnTo>
                    <a:lnTo>
                      <a:pt x="61" y="27"/>
                    </a:lnTo>
                    <a:lnTo>
                      <a:pt x="55" y="21"/>
                    </a:lnTo>
                    <a:lnTo>
                      <a:pt x="6" y="75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3" name="Freeform 462"/>
              <p:cNvSpPr>
                <a:spLocks/>
              </p:cNvSpPr>
              <p:nvPr/>
            </p:nvSpPr>
            <p:spPr bwMode="auto">
              <a:xfrm>
                <a:off x="5306" y="1409"/>
                <a:ext cx="39" cy="41"/>
              </a:xfrm>
              <a:custGeom>
                <a:avLst/>
                <a:gdLst>
                  <a:gd name="T0" fmla="*/ 0 w 68"/>
                  <a:gd name="T1" fmla="*/ 66 h 72"/>
                  <a:gd name="T2" fmla="*/ 48 w 68"/>
                  <a:gd name="T3" fmla="*/ 15 h 72"/>
                  <a:gd name="T4" fmla="*/ 42 w 68"/>
                  <a:gd name="T5" fmla="*/ 10 h 72"/>
                  <a:gd name="T6" fmla="*/ 68 w 68"/>
                  <a:gd name="T7" fmla="*/ 0 h 72"/>
                  <a:gd name="T8" fmla="*/ 60 w 68"/>
                  <a:gd name="T9" fmla="*/ 27 h 72"/>
                  <a:gd name="T10" fmla="*/ 54 w 68"/>
                  <a:gd name="T11" fmla="*/ 21 h 72"/>
                  <a:gd name="T12" fmla="*/ 6 w 68"/>
                  <a:gd name="T13" fmla="*/ 72 h 72"/>
                  <a:gd name="T14" fmla="*/ 0 w 68"/>
                  <a:gd name="T15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72">
                    <a:moveTo>
                      <a:pt x="0" y="66"/>
                    </a:moveTo>
                    <a:lnTo>
                      <a:pt x="48" y="15"/>
                    </a:lnTo>
                    <a:lnTo>
                      <a:pt x="42" y="10"/>
                    </a:lnTo>
                    <a:lnTo>
                      <a:pt x="68" y="0"/>
                    </a:lnTo>
                    <a:lnTo>
                      <a:pt x="60" y="27"/>
                    </a:lnTo>
                    <a:lnTo>
                      <a:pt x="54" y="21"/>
                    </a:lnTo>
                    <a:lnTo>
                      <a:pt x="6" y="7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5" name="Freeform 463"/>
              <p:cNvSpPr>
                <a:spLocks/>
              </p:cNvSpPr>
              <p:nvPr/>
            </p:nvSpPr>
            <p:spPr bwMode="auto">
              <a:xfrm>
                <a:off x="5368" y="1410"/>
                <a:ext cx="39" cy="40"/>
              </a:xfrm>
              <a:custGeom>
                <a:avLst/>
                <a:gdLst>
                  <a:gd name="T0" fmla="*/ 0 w 69"/>
                  <a:gd name="T1" fmla="*/ 64 h 70"/>
                  <a:gd name="T2" fmla="*/ 48 w 69"/>
                  <a:gd name="T3" fmla="*/ 15 h 70"/>
                  <a:gd name="T4" fmla="*/ 42 w 69"/>
                  <a:gd name="T5" fmla="*/ 9 h 70"/>
                  <a:gd name="T6" fmla="*/ 69 w 69"/>
                  <a:gd name="T7" fmla="*/ 0 h 70"/>
                  <a:gd name="T8" fmla="*/ 60 w 69"/>
                  <a:gd name="T9" fmla="*/ 27 h 70"/>
                  <a:gd name="T10" fmla="*/ 54 w 69"/>
                  <a:gd name="T11" fmla="*/ 21 h 70"/>
                  <a:gd name="T12" fmla="*/ 6 w 69"/>
                  <a:gd name="T13" fmla="*/ 70 h 70"/>
                  <a:gd name="T14" fmla="*/ 0 w 69"/>
                  <a:gd name="T15" fmla="*/ 6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70">
                    <a:moveTo>
                      <a:pt x="0" y="64"/>
                    </a:moveTo>
                    <a:lnTo>
                      <a:pt x="48" y="15"/>
                    </a:lnTo>
                    <a:lnTo>
                      <a:pt x="42" y="9"/>
                    </a:lnTo>
                    <a:lnTo>
                      <a:pt x="69" y="0"/>
                    </a:lnTo>
                    <a:lnTo>
                      <a:pt x="60" y="27"/>
                    </a:lnTo>
                    <a:lnTo>
                      <a:pt x="54" y="21"/>
                    </a:lnTo>
                    <a:lnTo>
                      <a:pt x="6" y="7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6" name="Freeform 464"/>
              <p:cNvSpPr>
                <a:spLocks/>
              </p:cNvSpPr>
              <p:nvPr/>
            </p:nvSpPr>
            <p:spPr bwMode="auto">
              <a:xfrm>
                <a:off x="5429" y="1407"/>
                <a:ext cx="42" cy="43"/>
              </a:xfrm>
              <a:custGeom>
                <a:avLst/>
                <a:gdLst>
                  <a:gd name="T0" fmla="*/ 0 w 72"/>
                  <a:gd name="T1" fmla="*/ 69 h 75"/>
                  <a:gd name="T2" fmla="*/ 52 w 72"/>
                  <a:gd name="T3" fmla="*/ 15 h 75"/>
                  <a:gd name="T4" fmla="*/ 46 w 72"/>
                  <a:gd name="T5" fmla="*/ 10 h 75"/>
                  <a:gd name="T6" fmla="*/ 72 w 72"/>
                  <a:gd name="T7" fmla="*/ 0 h 75"/>
                  <a:gd name="T8" fmla="*/ 64 w 72"/>
                  <a:gd name="T9" fmla="*/ 27 h 75"/>
                  <a:gd name="T10" fmla="*/ 58 w 72"/>
                  <a:gd name="T11" fmla="*/ 21 h 75"/>
                  <a:gd name="T12" fmla="*/ 6 w 72"/>
                  <a:gd name="T13" fmla="*/ 75 h 75"/>
                  <a:gd name="T14" fmla="*/ 0 w 72"/>
                  <a:gd name="T15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75">
                    <a:moveTo>
                      <a:pt x="0" y="69"/>
                    </a:moveTo>
                    <a:lnTo>
                      <a:pt x="52" y="15"/>
                    </a:lnTo>
                    <a:lnTo>
                      <a:pt x="46" y="10"/>
                    </a:lnTo>
                    <a:lnTo>
                      <a:pt x="72" y="0"/>
                    </a:lnTo>
                    <a:lnTo>
                      <a:pt x="64" y="27"/>
                    </a:lnTo>
                    <a:lnTo>
                      <a:pt x="58" y="21"/>
                    </a:lnTo>
                    <a:lnTo>
                      <a:pt x="6" y="75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7" name="Freeform 465"/>
              <p:cNvSpPr>
                <a:spLocks/>
              </p:cNvSpPr>
              <p:nvPr/>
            </p:nvSpPr>
            <p:spPr bwMode="auto">
              <a:xfrm>
                <a:off x="5491" y="1406"/>
                <a:ext cx="41" cy="44"/>
              </a:xfrm>
              <a:custGeom>
                <a:avLst/>
                <a:gdLst>
                  <a:gd name="T0" fmla="*/ 0 w 71"/>
                  <a:gd name="T1" fmla="*/ 71 h 77"/>
                  <a:gd name="T2" fmla="*/ 51 w 71"/>
                  <a:gd name="T3" fmla="*/ 16 h 77"/>
                  <a:gd name="T4" fmla="*/ 44 w 71"/>
                  <a:gd name="T5" fmla="*/ 10 h 77"/>
                  <a:gd name="T6" fmla="*/ 71 w 71"/>
                  <a:gd name="T7" fmla="*/ 0 h 77"/>
                  <a:gd name="T8" fmla="*/ 63 w 71"/>
                  <a:gd name="T9" fmla="*/ 27 h 77"/>
                  <a:gd name="T10" fmla="*/ 57 w 71"/>
                  <a:gd name="T11" fmla="*/ 21 h 77"/>
                  <a:gd name="T12" fmla="*/ 6 w 71"/>
                  <a:gd name="T13" fmla="*/ 77 h 77"/>
                  <a:gd name="T14" fmla="*/ 0 w 71"/>
                  <a:gd name="T15" fmla="*/ 7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7">
                    <a:moveTo>
                      <a:pt x="0" y="71"/>
                    </a:moveTo>
                    <a:lnTo>
                      <a:pt x="51" y="16"/>
                    </a:lnTo>
                    <a:lnTo>
                      <a:pt x="44" y="10"/>
                    </a:lnTo>
                    <a:lnTo>
                      <a:pt x="71" y="0"/>
                    </a:lnTo>
                    <a:lnTo>
                      <a:pt x="63" y="27"/>
                    </a:lnTo>
                    <a:lnTo>
                      <a:pt x="57" y="21"/>
                    </a:lnTo>
                    <a:lnTo>
                      <a:pt x="6" y="77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8" name="Freeform 466"/>
              <p:cNvSpPr>
                <a:spLocks/>
              </p:cNvSpPr>
              <p:nvPr/>
            </p:nvSpPr>
            <p:spPr bwMode="auto">
              <a:xfrm>
                <a:off x="5553" y="1402"/>
                <a:ext cx="41" cy="48"/>
              </a:xfrm>
              <a:custGeom>
                <a:avLst/>
                <a:gdLst>
                  <a:gd name="T0" fmla="*/ 0 w 71"/>
                  <a:gd name="T1" fmla="*/ 77 h 83"/>
                  <a:gd name="T2" fmla="*/ 52 w 71"/>
                  <a:gd name="T3" fmla="*/ 17 h 83"/>
                  <a:gd name="T4" fmla="*/ 46 w 71"/>
                  <a:gd name="T5" fmla="*/ 11 h 83"/>
                  <a:gd name="T6" fmla="*/ 71 w 71"/>
                  <a:gd name="T7" fmla="*/ 0 h 83"/>
                  <a:gd name="T8" fmla="*/ 65 w 71"/>
                  <a:gd name="T9" fmla="*/ 28 h 83"/>
                  <a:gd name="T10" fmla="*/ 58 w 71"/>
                  <a:gd name="T11" fmla="*/ 22 h 83"/>
                  <a:gd name="T12" fmla="*/ 6 w 71"/>
                  <a:gd name="T13" fmla="*/ 83 h 83"/>
                  <a:gd name="T14" fmla="*/ 0 w 71"/>
                  <a:gd name="T15" fmla="*/ 7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83">
                    <a:moveTo>
                      <a:pt x="0" y="77"/>
                    </a:moveTo>
                    <a:lnTo>
                      <a:pt x="52" y="17"/>
                    </a:lnTo>
                    <a:lnTo>
                      <a:pt x="46" y="11"/>
                    </a:lnTo>
                    <a:lnTo>
                      <a:pt x="71" y="0"/>
                    </a:lnTo>
                    <a:lnTo>
                      <a:pt x="65" y="28"/>
                    </a:lnTo>
                    <a:lnTo>
                      <a:pt x="58" y="22"/>
                    </a:lnTo>
                    <a:lnTo>
                      <a:pt x="6" y="83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9" name="Freeform 467"/>
              <p:cNvSpPr>
                <a:spLocks/>
              </p:cNvSpPr>
              <p:nvPr/>
            </p:nvSpPr>
            <p:spPr bwMode="auto">
              <a:xfrm>
                <a:off x="5615" y="1397"/>
                <a:ext cx="41" cy="53"/>
              </a:xfrm>
              <a:custGeom>
                <a:avLst/>
                <a:gdLst>
                  <a:gd name="T0" fmla="*/ 0 w 71"/>
                  <a:gd name="T1" fmla="*/ 87 h 93"/>
                  <a:gd name="T2" fmla="*/ 53 w 71"/>
                  <a:gd name="T3" fmla="*/ 17 h 93"/>
                  <a:gd name="T4" fmla="*/ 46 w 71"/>
                  <a:gd name="T5" fmla="*/ 12 h 93"/>
                  <a:gd name="T6" fmla="*/ 71 w 71"/>
                  <a:gd name="T7" fmla="*/ 0 h 93"/>
                  <a:gd name="T8" fmla="*/ 66 w 71"/>
                  <a:gd name="T9" fmla="*/ 27 h 93"/>
                  <a:gd name="T10" fmla="*/ 59 w 71"/>
                  <a:gd name="T11" fmla="*/ 22 h 93"/>
                  <a:gd name="T12" fmla="*/ 6 w 71"/>
                  <a:gd name="T13" fmla="*/ 93 h 93"/>
                  <a:gd name="T14" fmla="*/ 0 w 71"/>
                  <a:gd name="T15" fmla="*/ 8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93">
                    <a:moveTo>
                      <a:pt x="0" y="87"/>
                    </a:moveTo>
                    <a:lnTo>
                      <a:pt x="53" y="17"/>
                    </a:lnTo>
                    <a:lnTo>
                      <a:pt x="46" y="12"/>
                    </a:lnTo>
                    <a:lnTo>
                      <a:pt x="71" y="0"/>
                    </a:lnTo>
                    <a:lnTo>
                      <a:pt x="66" y="27"/>
                    </a:lnTo>
                    <a:lnTo>
                      <a:pt x="59" y="22"/>
                    </a:lnTo>
                    <a:lnTo>
                      <a:pt x="6" y="93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0" name="Freeform 468"/>
              <p:cNvSpPr>
                <a:spLocks/>
              </p:cNvSpPr>
              <p:nvPr/>
            </p:nvSpPr>
            <p:spPr bwMode="auto">
              <a:xfrm>
                <a:off x="5677" y="1387"/>
                <a:ext cx="38" cy="63"/>
              </a:xfrm>
              <a:custGeom>
                <a:avLst/>
                <a:gdLst>
                  <a:gd name="T0" fmla="*/ 0 w 67"/>
                  <a:gd name="T1" fmla="*/ 104 h 108"/>
                  <a:gd name="T2" fmla="*/ 51 w 67"/>
                  <a:gd name="T3" fmla="*/ 20 h 108"/>
                  <a:gd name="T4" fmla="*/ 44 w 67"/>
                  <a:gd name="T5" fmla="*/ 16 h 108"/>
                  <a:gd name="T6" fmla="*/ 67 w 67"/>
                  <a:gd name="T7" fmla="*/ 0 h 108"/>
                  <a:gd name="T8" fmla="*/ 65 w 67"/>
                  <a:gd name="T9" fmla="*/ 28 h 108"/>
                  <a:gd name="T10" fmla="*/ 58 w 67"/>
                  <a:gd name="T11" fmla="*/ 24 h 108"/>
                  <a:gd name="T12" fmla="*/ 8 w 67"/>
                  <a:gd name="T13" fmla="*/ 108 h 108"/>
                  <a:gd name="T14" fmla="*/ 0 w 67"/>
                  <a:gd name="T15" fmla="*/ 10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08">
                    <a:moveTo>
                      <a:pt x="0" y="104"/>
                    </a:moveTo>
                    <a:lnTo>
                      <a:pt x="51" y="20"/>
                    </a:lnTo>
                    <a:lnTo>
                      <a:pt x="44" y="16"/>
                    </a:lnTo>
                    <a:lnTo>
                      <a:pt x="67" y="0"/>
                    </a:lnTo>
                    <a:lnTo>
                      <a:pt x="65" y="28"/>
                    </a:lnTo>
                    <a:lnTo>
                      <a:pt x="58" y="24"/>
                    </a:lnTo>
                    <a:lnTo>
                      <a:pt x="8" y="108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1" name="Freeform 469"/>
              <p:cNvSpPr>
                <a:spLocks/>
              </p:cNvSpPr>
              <p:nvPr/>
            </p:nvSpPr>
            <p:spPr bwMode="auto">
              <a:xfrm>
                <a:off x="5739" y="1379"/>
                <a:ext cx="32" cy="71"/>
              </a:xfrm>
              <a:custGeom>
                <a:avLst/>
                <a:gdLst>
                  <a:gd name="T0" fmla="*/ 0 w 57"/>
                  <a:gd name="T1" fmla="*/ 119 h 123"/>
                  <a:gd name="T2" fmla="*/ 42 w 57"/>
                  <a:gd name="T3" fmla="*/ 22 h 123"/>
                  <a:gd name="T4" fmla="*/ 34 w 57"/>
                  <a:gd name="T5" fmla="*/ 18 h 123"/>
                  <a:gd name="T6" fmla="*/ 55 w 57"/>
                  <a:gd name="T7" fmla="*/ 0 h 123"/>
                  <a:gd name="T8" fmla="*/ 57 w 57"/>
                  <a:gd name="T9" fmla="*/ 28 h 123"/>
                  <a:gd name="T10" fmla="*/ 49 w 57"/>
                  <a:gd name="T11" fmla="*/ 25 h 123"/>
                  <a:gd name="T12" fmla="*/ 8 w 57"/>
                  <a:gd name="T13" fmla="*/ 123 h 123"/>
                  <a:gd name="T14" fmla="*/ 0 w 57"/>
                  <a:gd name="T15" fmla="*/ 11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23">
                    <a:moveTo>
                      <a:pt x="0" y="119"/>
                    </a:moveTo>
                    <a:lnTo>
                      <a:pt x="42" y="22"/>
                    </a:lnTo>
                    <a:lnTo>
                      <a:pt x="34" y="18"/>
                    </a:lnTo>
                    <a:lnTo>
                      <a:pt x="55" y="0"/>
                    </a:lnTo>
                    <a:lnTo>
                      <a:pt x="57" y="28"/>
                    </a:lnTo>
                    <a:lnTo>
                      <a:pt x="49" y="25"/>
                    </a:lnTo>
                    <a:lnTo>
                      <a:pt x="8" y="123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2" name="Freeform 470"/>
              <p:cNvSpPr>
                <a:spLocks/>
              </p:cNvSpPr>
              <p:nvPr/>
            </p:nvSpPr>
            <p:spPr bwMode="auto">
              <a:xfrm>
                <a:off x="5801" y="1376"/>
                <a:ext cx="26" cy="73"/>
              </a:xfrm>
              <a:custGeom>
                <a:avLst/>
                <a:gdLst>
                  <a:gd name="T0" fmla="*/ 0 w 46"/>
                  <a:gd name="T1" fmla="*/ 124 h 126"/>
                  <a:gd name="T2" fmla="*/ 30 w 46"/>
                  <a:gd name="T3" fmla="*/ 23 h 126"/>
                  <a:gd name="T4" fmla="*/ 22 w 46"/>
                  <a:gd name="T5" fmla="*/ 21 h 126"/>
                  <a:gd name="T6" fmla="*/ 42 w 46"/>
                  <a:gd name="T7" fmla="*/ 0 h 126"/>
                  <a:gd name="T8" fmla="*/ 46 w 46"/>
                  <a:gd name="T9" fmla="*/ 28 h 126"/>
                  <a:gd name="T10" fmla="*/ 38 w 46"/>
                  <a:gd name="T11" fmla="*/ 26 h 126"/>
                  <a:gd name="T12" fmla="*/ 8 w 46"/>
                  <a:gd name="T13" fmla="*/ 126 h 126"/>
                  <a:gd name="T14" fmla="*/ 0 w 46"/>
                  <a:gd name="T15" fmla="*/ 12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126">
                    <a:moveTo>
                      <a:pt x="0" y="124"/>
                    </a:moveTo>
                    <a:lnTo>
                      <a:pt x="30" y="23"/>
                    </a:lnTo>
                    <a:lnTo>
                      <a:pt x="22" y="21"/>
                    </a:lnTo>
                    <a:lnTo>
                      <a:pt x="42" y="0"/>
                    </a:lnTo>
                    <a:lnTo>
                      <a:pt x="46" y="28"/>
                    </a:lnTo>
                    <a:lnTo>
                      <a:pt x="38" y="26"/>
                    </a:lnTo>
                    <a:lnTo>
                      <a:pt x="8" y="126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3" name="Freeform 471"/>
              <p:cNvSpPr>
                <a:spLocks/>
              </p:cNvSpPr>
              <p:nvPr/>
            </p:nvSpPr>
            <p:spPr bwMode="auto">
              <a:xfrm>
                <a:off x="5862" y="1375"/>
                <a:ext cx="23" cy="74"/>
              </a:xfrm>
              <a:custGeom>
                <a:avLst/>
                <a:gdLst>
                  <a:gd name="T0" fmla="*/ 0 w 39"/>
                  <a:gd name="T1" fmla="*/ 126 h 128"/>
                  <a:gd name="T2" fmla="*/ 23 w 39"/>
                  <a:gd name="T3" fmla="*/ 24 h 128"/>
                  <a:gd name="T4" fmla="*/ 15 w 39"/>
                  <a:gd name="T5" fmla="*/ 22 h 128"/>
                  <a:gd name="T6" fmla="*/ 32 w 39"/>
                  <a:gd name="T7" fmla="*/ 0 h 128"/>
                  <a:gd name="T8" fmla="*/ 39 w 39"/>
                  <a:gd name="T9" fmla="*/ 27 h 128"/>
                  <a:gd name="T10" fmla="*/ 31 w 39"/>
                  <a:gd name="T11" fmla="*/ 25 h 128"/>
                  <a:gd name="T12" fmla="*/ 8 w 39"/>
                  <a:gd name="T13" fmla="*/ 128 h 128"/>
                  <a:gd name="T14" fmla="*/ 0 w 39"/>
                  <a:gd name="T15" fmla="*/ 12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28">
                    <a:moveTo>
                      <a:pt x="0" y="126"/>
                    </a:moveTo>
                    <a:lnTo>
                      <a:pt x="23" y="24"/>
                    </a:lnTo>
                    <a:lnTo>
                      <a:pt x="15" y="22"/>
                    </a:lnTo>
                    <a:lnTo>
                      <a:pt x="32" y="0"/>
                    </a:lnTo>
                    <a:lnTo>
                      <a:pt x="39" y="27"/>
                    </a:lnTo>
                    <a:lnTo>
                      <a:pt x="31" y="25"/>
                    </a:lnTo>
                    <a:lnTo>
                      <a:pt x="8" y="128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4" name="Freeform 472"/>
              <p:cNvSpPr>
                <a:spLocks/>
              </p:cNvSpPr>
              <p:nvPr/>
            </p:nvSpPr>
            <p:spPr bwMode="auto">
              <a:xfrm>
                <a:off x="5924" y="1374"/>
                <a:ext cx="20" cy="75"/>
              </a:xfrm>
              <a:custGeom>
                <a:avLst/>
                <a:gdLst>
                  <a:gd name="T0" fmla="*/ 0 w 34"/>
                  <a:gd name="T1" fmla="*/ 129 h 131"/>
                  <a:gd name="T2" fmla="*/ 18 w 34"/>
                  <a:gd name="T3" fmla="*/ 24 h 131"/>
                  <a:gd name="T4" fmla="*/ 9 w 34"/>
                  <a:gd name="T5" fmla="*/ 23 h 131"/>
                  <a:gd name="T6" fmla="*/ 26 w 34"/>
                  <a:gd name="T7" fmla="*/ 0 h 131"/>
                  <a:gd name="T8" fmla="*/ 34 w 34"/>
                  <a:gd name="T9" fmla="*/ 27 h 131"/>
                  <a:gd name="T10" fmla="*/ 26 w 34"/>
                  <a:gd name="T11" fmla="*/ 26 h 131"/>
                  <a:gd name="T12" fmla="*/ 8 w 34"/>
                  <a:gd name="T13" fmla="*/ 131 h 131"/>
                  <a:gd name="T14" fmla="*/ 0 w 34"/>
                  <a:gd name="T15" fmla="*/ 12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31">
                    <a:moveTo>
                      <a:pt x="0" y="129"/>
                    </a:moveTo>
                    <a:lnTo>
                      <a:pt x="18" y="24"/>
                    </a:lnTo>
                    <a:lnTo>
                      <a:pt x="9" y="23"/>
                    </a:lnTo>
                    <a:lnTo>
                      <a:pt x="26" y="0"/>
                    </a:lnTo>
                    <a:lnTo>
                      <a:pt x="34" y="27"/>
                    </a:lnTo>
                    <a:lnTo>
                      <a:pt x="26" y="26"/>
                    </a:lnTo>
                    <a:lnTo>
                      <a:pt x="8" y="131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5" name="Freeform 473"/>
              <p:cNvSpPr>
                <a:spLocks/>
              </p:cNvSpPr>
              <p:nvPr/>
            </p:nvSpPr>
            <p:spPr bwMode="auto">
              <a:xfrm>
                <a:off x="5986" y="1376"/>
                <a:ext cx="16" cy="72"/>
              </a:xfrm>
              <a:custGeom>
                <a:avLst/>
                <a:gdLst>
                  <a:gd name="T0" fmla="*/ 0 w 27"/>
                  <a:gd name="T1" fmla="*/ 125 h 125"/>
                  <a:gd name="T2" fmla="*/ 11 w 27"/>
                  <a:gd name="T3" fmla="*/ 25 h 125"/>
                  <a:gd name="T4" fmla="*/ 2 w 27"/>
                  <a:gd name="T5" fmla="*/ 24 h 125"/>
                  <a:gd name="T6" fmla="*/ 18 w 27"/>
                  <a:gd name="T7" fmla="*/ 0 h 125"/>
                  <a:gd name="T8" fmla="*/ 27 w 27"/>
                  <a:gd name="T9" fmla="*/ 26 h 125"/>
                  <a:gd name="T10" fmla="*/ 19 w 27"/>
                  <a:gd name="T11" fmla="*/ 26 h 125"/>
                  <a:gd name="T12" fmla="*/ 8 w 27"/>
                  <a:gd name="T13" fmla="*/ 125 h 125"/>
                  <a:gd name="T14" fmla="*/ 0 w 27"/>
                  <a:gd name="T15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25">
                    <a:moveTo>
                      <a:pt x="0" y="125"/>
                    </a:moveTo>
                    <a:lnTo>
                      <a:pt x="11" y="25"/>
                    </a:lnTo>
                    <a:lnTo>
                      <a:pt x="2" y="24"/>
                    </a:lnTo>
                    <a:lnTo>
                      <a:pt x="18" y="0"/>
                    </a:lnTo>
                    <a:lnTo>
                      <a:pt x="27" y="26"/>
                    </a:lnTo>
                    <a:lnTo>
                      <a:pt x="19" y="26"/>
                    </a:lnTo>
                    <a:lnTo>
                      <a:pt x="8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6" name="Freeform 474"/>
              <p:cNvSpPr>
                <a:spLocks/>
              </p:cNvSpPr>
              <p:nvPr/>
            </p:nvSpPr>
            <p:spPr bwMode="auto">
              <a:xfrm>
                <a:off x="6048" y="1371"/>
                <a:ext cx="14" cy="77"/>
              </a:xfrm>
              <a:custGeom>
                <a:avLst/>
                <a:gdLst>
                  <a:gd name="T0" fmla="*/ 0 w 25"/>
                  <a:gd name="T1" fmla="*/ 135 h 135"/>
                  <a:gd name="T2" fmla="*/ 8 w 25"/>
                  <a:gd name="T3" fmla="*/ 24 h 135"/>
                  <a:gd name="T4" fmla="*/ 0 w 25"/>
                  <a:gd name="T5" fmla="*/ 24 h 135"/>
                  <a:gd name="T6" fmla="*/ 14 w 25"/>
                  <a:gd name="T7" fmla="*/ 0 h 135"/>
                  <a:gd name="T8" fmla="*/ 25 w 25"/>
                  <a:gd name="T9" fmla="*/ 25 h 135"/>
                  <a:gd name="T10" fmla="*/ 17 w 25"/>
                  <a:gd name="T11" fmla="*/ 25 h 135"/>
                  <a:gd name="T12" fmla="*/ 8 w 25"/>
                  <a:gd name="T13" fmla="*/ 135 h 135"/>
                  <a:gd name="T14" fmla="*/ 0 w 25"/>
                  <a:gd name="T1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5">
                    <a:moveTo>
                      <a:pt x="0" y="135"/>
                    </a:moveTo>
                    <a:lnTo>
                      <a:pt x="8" y="24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8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7" name="Freeform 475"/>
              <p:cNvSpPr>
                <a:spLocks/>
              </p:cNvSpPr>
              <p:nvPr/>
            </p:nvSpPr>
            <p:spPr bwMode="auto">
              <a:xfrm>
                <a:off x="4500" y="1311"/>
                <a:ext cx="17" cy="76"/>
              </a:xfrm>
              <a:custGeom>
                <a:avLst/>
                <a:gdLst>
                  <a:gd name="T0" fmla="*/ 0 w 30"/>
                  <a:gd name="T1" fmla="*/ 130 h 132"/>
                  <a:gd name="T2" fmla="*/ 14 w 30"/>
                  <a:gd name="T3" fmla="*/ 25 h 132"/>
                  <a:gd name="T4" fmla="*/ 6 w 30"/>
                  <a:gd name="T5" fmla="*/ 23 h 132"/>
                  <a:gd name="T6" fmla="*/ 21 w 30"/>
                  <a:gd name="T7" fmla="*/ 0 h 132"/>
                  <a:gd name="T8" fmla="*/ 30 w 30"/>
                  <a:gd name="T9" fmla="*/ 27 h 132"/>
                  <a:gd name="T10" fmla="*/ 22 w 30"/>
                  <a:gd name="T11" fmla="*/ 26 h 132"/>
                  <a:gd name="T12" fmla="*/ 8 w 30"/>
                  <a:gd name="T13" fmla="*/ 132 h 132"/>
                  <a:gd name="T14" fmla="*/ 0 w 30"/>
                  <a:gd name="T15" fmla="*/ 13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32">
                    <a:moveTo>
                      <a:pt x="0" y="130"/>
                    </a:moveTo>
                    <a:lnTo>
                      <a:pt x="14" y="25"/>
                    </a:lnTo>
                    <a:lnTo>
                      <a:pt x="6" y="23"/>
                    </a:lnTo>
                    <a:lnTo>
                      <a:pt x="21" y="0"/>
                    </a:lnTo>
                    <a:lnTo>
                      <a:pt x="30" y="27"/>
                    </a:lnTo>
                    <a:lnTo>
                      <a:pt x="22" y="26"/>
                    </a:lnTo>
                    <a:lnTo>
                      <a:pt x="8" y="13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8" name="Freeform 476"/>
              <p:cNvSpPr>
                <a:spLocks/>
              </p:cNvSpPr>
              <p:nvPr/>
            </p:nvSpPr>
            <p:spPr bwMode="auto">
              <a:xfrm>
                <a:off x="4562" y="1316"/>
                <a:ext cx="18" cy="71"/>
              </a:xfrm>
              <a:custGeom>
                <a:avLst/>
                <a:gdLst>
                  <a:gd name="T0" fmla="*/ 0 w 32"/>
                  <a:gd name="T1" fmla="*/ 121 h 123"/>
                  <a:gd name="T2" fmla="*/ 15 w 32"/>
                  <a:gd name="T3" fmla="*/ 24 h 123"/>
                  <a:gd name="T4" fmla="*/ 7 w 32"/>
                  <a:gd name="T5" fmla="*/ 22 h 123"/>
                  <a:gd name="T6" fmla="*/ 23 w 32"/>
                  <a:gd name="T7" fmla="*/ 0 h 123"/>
                  <a:gd name="T8" fmla="*/ 32 w 32"/>
                  <a:gd name="T9" fmla="*/ 26 h 123"/>
                  <a:gd name="T10" fmla="*/ 24 w 32"/>
                  <a:gd name="T11" fmla="*/ 25 h 123"/>
                  <a:gd name="T12" fmla="*/ 8 w 32"/>
                  <a:gd name="T13" fmla="*/ 123 h 123"/>
                  <a:gd name="T14" fmla="*/ 0 w 32"/>
                  <a:gd name="T15" fmla="*/ 12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3">
                    <a:moveTo>
                      <a:pt x="0" y="121"/>
                    </a:moveTo>
                    <a:lnTo>
                      <a:pt x="15" y="24"/>
                    </a:lnTo>
                    <a:lnTo>
                      <a:pt x="7" y="22"/>
                    </a:lnTo>
                    <a:lnTo>
                      <a:pt x="23" y="0"/>
                    </a:lnTo>
                    <a:lnTo>
                      <a:pt x="32" y="26"/>
                    </a:lnTo>
                    <a:lnTo>
                      <a:pt x="24" y="25"/>
                    </a:lnTo>
                    <a:lnTo>
                      <a:pt x="8" y="123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9" name="Freeform 477"/>
              <p:cNvSpPr>
                <a:spLocks/>
              </p:cNvSpPr>
              <p:nvPr/>
            </p:nvSpPr>
            <p:spPr bwMode="auto">
              <a:xfrm>
                <a:off x="4624" y="1318"/>
                <a:ext cx="21" cy="69"/>
              </a:xfrm>
              <a:custGeom>
                <a:avLst/>
                <a:gdLst>
                  <a:gd name="T0" fmla="*/ 0 w 36"/>
                  <a:gd name="T1" fmla="*/ 118 h 120"/>
                  <a:gd name="T2" fmla="*/ 19 w 36"/>
                  <a:gd name="T3" fmla="*/ 24 h 120"/>
                  <a:gd name="T4" fmla="*/ 11 w 36"/>
                  <a:gd name="T5" fmla="*/ 22 h 120"/>
                  <a:gd name="T6" fmla="*/ 29 w 36"/>
                  <a:gd name="T7" fmla="*/ 0 h 120"/>
                  <a:gd name="T8" fmla="*/ 36 w 36"/>
                  <a:gd name="T9" fmla="*/ 27 h 120"/>
                  <a:gd name="T10" fmla="*/ 28 w 36"/>
                  <a:gd name="T11" fmla="*/ 26 h 120"/>
                  <a:gd name="T12" fmla="*/ 8 w 36"/>
                  <a:gd name="T13" fmla="*/ 120 h 120"/>
                  <a:gd name="T14" fmla="*/ 0 w 36"/>
                  <a:gd name="T15" fmla="*/ 11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20">
                    <a:moveTo>
                      <a:pt x="0" y="118"/>
                    </a:moveTo>
                    <a:lnTo>
                      <a:pt x="19" y="24"/>
                    </a:lnTo>
                    <a:lnTo>
                      <a:pt x="11" y="22"/>
                    </a:lnTo>
                    <a:lnTo>
                      <a:pt x="29" y="0"/>
                    </a:lnTo>
                    <a:lnTo>
                      <a:pt x="36" y="27"/>
                    </a:lnTo>
                    <a:lnTo>
                      <a:pt x="28" y="26"/>
                    </a:lnTo>
                    <a:lnTo>
                      <a:pt x="8" y="12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0" name="Freeform 478"/>
              <p:cNvSpPr>
                <a:spLocks/>
              </p:cNvSpPr>
              <p:nvPr/>
            </p:nvSpPr>
            <p:spPr bwMode="auto">
              <a:xfrm>
                <a:off x="4686" y="1326"/>
                <a:ext cx="22" cy="61"/>
              </a:xfrm>
              <a:custGeom>
                <a:avLst/>
                <a:gdLst>
                  <a:gd name="T0" fmla="*/ 0 w 39"/>
                  <a:gd name="T1" fmla="*/ 104 h 106"/>
                  <a:gd name="T2" fmla="*/ 23 w 39"/>
                  <a:gd name="T3" fmla="*/ 23 h 106"/>
                  <a:gd name="T4" fmla="*/ 15 w 39"/>
                  <a:gd name="T5" fmla="*/ 21 h 106"/>
                  <a:gd name="T6" fmla="*/ 34 w 39"/>
                  <a:gd name="T7" fmla="*/ 0 h 106"/>
                  <a:gd name="T8" fmla="*/ 39 w 39"/>
                  <a:gd name="T9" fmla="*/ 28 h 106"/>
                  <a:gd name="T10" fmla="*/ 31 w 39"/>
                  <a:gd name="T11" fmla="*/ 26 h 106"/>
                  <a:gd name="T12" fmla="*/ 8 w 39"/>
                  <a:gd name="T13" fmla="*/ 106 h 106"/>
                  <a:gd name="T14" fmla="*/ 0 w 39"/>
                  <a:gd name="T15" fmla="*/ 104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06">
                    <a:moveTo>
                      <a:pt x="0" y="104"/>
                    </a:moveTo>
                    <a:lnTo>
                      <a:pt x="23" y="23"/>
                    </a:lnTo>
                    <a:lnTo>
                      <a:pt x="15" y="21"/>
                    </a:lnTo>
                    <a:lnTo>
                      <a:pt x="34" y="0"/>
                    </a:lnTo>
                    <a:lnTo>
                      <a:pt x="39" y="28"/>
                    </a:lnTo>
                    <a:lnTo>
                      <a:pt x="31" y="26"/>
                    </a:lnTo>
                    <a:lnTo>
                      <a:pt x="8" y="106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1" name="Freeform 479"/>
              <p:cNvSpPr>
                <a:spLocks/>
              </p:cNvSpPr>
              <p:nvPr/>
            </p:nvSpPr>
            <p:spPr bwMode="auto">
              <a:xfrm>
                <a:off x="4748" y="1333"/>
                <a:ext cx="23" cy="54"/>
              </a:xfrm>
              <a:custGeom>
                <a:avLst/>
                <a:gdLst>
                  <a:gd name="T0" fmla="*/ 0 w 40"/>
                  <a:gd name="T1" fmla="*/ 91 h 93"/>
                  <a:gd name="T2" fmla="*/ 25 w 40"/>
                  <a:gd name="T3" fmla="*/ 22 h 93"/>
                  <a:gd name="T4" fmla="*/ 17 w 40"/>
                  <a:gd name="T5" fmla="*/ 20 h 93"/>
                  <a:gd name="T6" fmla="*/ 37 w 40"/>
                  <a:gd name="T7" fmla="*/ 0 h 93"/>
                  <a:gd name="T8" fmla="*/ 40 w 40"/>
                  <a:gd name="T9" fmla="*/ 28 h 93"/>
                  <a:gd name="T10" fmla="*/ 32 w 40"/>
                  <a:gd name="T11" fmla="*/ 25 h 93"/>
                  <a:gd name="T12" fmla="*/ 8 w 40"/>
                  <a:gd name="T13" fmla="*/ 93 h 93"/>
                  <a:gd name="T14" fmla="*/ 0 w 40"/>
                  <a:gd name="T15" fmla="*/ 9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93">
                    <a:moveTo>
                      <a:pt x="0" y="91"/>
                    </a:moveTo>
                    <a:lnTo>
                      <a:pt x="25" y="22"/>
                    </a:lnTo>
                    <a:lnTo>
                      <a:pt x="17" y="20"/>
                    </a:lnTo>
                    <a:lnTo>
                      <a:pt x="37" y="0"/>
                    </a:lnTo>
                    <a:lnTo>
                      <a:pt x="40" y="28"/>
                    </a:lnTo>
                    <a:lnTo>
                      <a:pt x="32" y="25"/>
                    </a:lnTo>
                    <a:lnTo>
                      <a:pt x="8" y="93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2" name="Freeform 480"/>
              <p:cNvSpPr>
                <a:spLocks/>
              </p:cNvSpPr>
              <p:nvPr/>
            </p:nvSpPr>
            <p:spPr bwMode="auto">
              <a:xfrm>
                <a:off x="4809" y="1334"/>
                <a:ext cx="26" cy="53"/>
              </a:xfrm>
              <a:custGeom>
                <a:avLst/>
                <a:gdLst>
                  <a:gd name="T0" fmla="*/ 0 w 45"/>
                  <a:gd name="T1" fmla="*/ 88 h 92"/>
                  <a:gd name="T2" fmla="*/ 30 w 45"/>
                  <a:gd name="T3" fmla="*/ 21 h 92"/>
                  <a:gd name="T4" fmla="*/ 22 w 45"/>
                  <a:gd name="T5" fmla="*/ 18 h 92"/>
                  <a:gd name="T6" fmla="*/ 44 w 45"/>
                  <a:gd name="T7" fmla="*/ 0 h 92"/>
                  <a:gd name="T8" fmla="*/ 45 w 45"/>
                  <a:gd name="T9" fmla="*/ 28 h 92"/>
                  <a:gd name="T10" fmla="*/ 37 w 45"/>
                  <a:gd name="T11" fmla="*/ 25 h 92"/>
                  <a:gd name="T12" fmla="*/ 8 w 45"/>
                  <a:gd name="T13" fmla="*/ 92 h 92"/>
                  <a:gd name="T14" fmla="*/ 0 w 45"/>
                  <a:gd name="T1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" h="92">
                    <a:moveTo>
                      <a:pt x="0" y="88"/>
                    </a:moveTo>
                    <a:lnTo>
                      <a:pt x="30" y="21"/>
                    </a:lnTo>
                    <a:lnTo>
                      <a:pt x="22" y="18"/>
                    </a:lnTo>
                    <a:lnTo>
                      <a:pt x="44" y="0"/>
                    </a:lnTo>
                    <a:lnTo>
                      <a:pt x="45" y="28"/>
                    </a:lnTo>
                    <a:lnTo>
                      <a:pt x="37" y="25"/>
                    </a:lnTo>
                    <a:lnTo>
                      <a:pt x="8" y="92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4" name="Freeform 481"/>
              <p:cNvSpPr>
                <a:spLocks/>
              </p:cNvSpPr>
              <p:nvPr/>
            </p:nvSpPr>
            <p:spPr bwMode="auto">
              <a:xfrm>
                <a:off x="4871" y="1336"/>
                <a:ext cx="29" cy="51"/>
              </a:xfrm>
              <a:custGeom>
                <a:avLst/>
                <a:gdLst>
                  <a:gd name="T0" fmla="*/ 0 w 49"/>
                  <a:gd name="T1" fmla="*/ 86 h 90"/>
                  <a:gd name="T2" fmla="*/ 34 w 49"/>
                  <a:gd name="T3" fmla="*/ 21 h 90"/>
                  <a:gd name="T4" fmla="*/ 26 w 49"/>
                  <a:gd name="T5" fmla="*/ 17 h 90"/>
                  <a:gd name="T6" fmla="*/ 49 w 49"/>
                  <a:gd name="T7" fmla="*/ 0 h 90"/>
                  <a:gd name="T8" fmla="*/ 48 w 49"/>
                  <a:gd name="T9" fmla="*/ 28 h 90"/>
                  <a:gd name="T10" fmla="*/ 41 w 49"/>
                  <a:gd name="T11" fmla="*/ 25 h 90"/>
                  <a:gd name="T12" fmla="*/ 8 w 49"/>
                  <a:gd name="T13" fmla="*/ 90 h 90"/>
                  <a:gd name="T14" fmla="*/ 0 w 49"/>
                  <a:gd name="T15" fmla="*/ 8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90">
                    <a:moveTo>
                      <a:pt x="0" y="86"/>
                    </a:moveTo>
                    <a:lnTo>
                      <a:pt x="34" y="21"/>
                    </a:lnTo>
                    <a:lnTo>
                      <a:pt x="26" y="17"/>
                    </a:lnTo>
                    <a:lnTo>
                      <a:pt x="49" y="0"/>
                    </a:lnTo>
                    <a:lnTo>
                      <a:pt x="48" y="28"/>
                    </a:lnTo>
                    <a:lnTo>
                      <a:pt x="41" y="25"/>
                    </a:lnTo>
                    <a:lnTo>
                      <a:pt x="8" y="90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5" name="Freeform 482"/>
              <p:cNvSpPr>
                <a:spLocks/>
              </p:cNvSpPr>
              <p:nvPr/>
            </p:nvSpPr>
            <p:spPr bwMode="auto">
              <a:xfrm>
                <a:off x="4933" y="1338"/>
                <a:ext cx="31" cy="49"/>
              </a:xfrm>
              <a:custGeom>
                <a:avLst/>
                <a:gdLst>
                  <a:gd name="T0" fmla="*/ 0 w 53"/>
                  <a:gd name="T1" fmla="*/ 82 h 86"/>
                  <a:gd name="T2" fmla="*/ 37 w 53"/>
                  <a:gd name="T3" fmla="*/ 20 h 86"/>
                  <a:gd name="T4" fmla="*/ 30 w 53"/>
                  <a:gd name="T5" fmla="*/ 16 h 86"/>
                  <a:gd name="T6" fmla="*/ 53 w 53"/>
                  <a:gd name="T7" fmla="*/ 0 h 86"/>
                  <a:gd name="T8" fmla="*/ 51 w 53"/>
                  <a:gd name="T9" fmla="*/ 28 h 86"/>
                  <a:gd name="T10" fmla="*/ 44 w 53"/>
                  <a:gd name="T11" fmla="*/ 24 h 86"/>
                  <a:gd name="T12" fmla="*/ 8 w 53"/>
                  <a:gd name="T13" fmla="*/ 86 h 86"/>
                  <a:gd name="T14" fmla="*/ 0 w 53"/>
                  <a:gd name="T15" fmla="*/ 8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" h="86">
                    <a:moveTo>
                      <a:pt x="0" y="82"/>
                    </a:moveTo>
                    <a:lnTo>
                      <a:pt x="37" y="20"/>
                    </a:lnTo>
                    <a:lnTo>
                      <a:pt x="30" y="16"/>
                    </a:lnTo>
                    <a:lnTo>
                      <a:pt x="53" y="0"/>
                    </a:lnTo>
                    <a:lnTo>
                      <a:pt x="51" y="28"/>
                    </a:lnTo>
                    <a:lnTo>
                      <a:pt x="44" y="24"/>
                    </a:lnTo>
                    <a:lnTo>
                      <a:pt x="8" y="86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6" name="Freeform 483"/>
              <p:cNvSpPr>
                <a:spLocks/>
              </p:cNvSpPr>
              <p:nvPr/>
            </p:nvSpPr>
            <p:spPr bwMode="auto">
              <a:xfrm>
                <a:off x="4996" y="1340"/>
                <a:ext cx="32" cy="47"/>
              </a:xfrm>
              <a:custGeom>
                <a:avLst/>
                <a:gdLst>
                  <a:gd name="T0" fmla="*/ 0 w 56"/>
                  <a:gd name="T1" fmla="*/ 79 h 83"/>
                  <a:gd name="T2" fmla="*/ 39 w 56"/>
                  <a:gd name="T3" fmla="*/ 19 h 83"/>
                  <a:gd name="T4" fmla="*/ 32 w 56"/>
                  <a:gd name="T5" fmla="*/ 14 h 83"/>
                  <a:gd name="T6" fmla="*/ 56 w 56"/>
                  <a:gd name="T7" fmla="*/ 0 h 83"/>
                  <a:gd name="T8" fmla="*/ 53 w 56"/>
                  <a:gd name="T9" fmla="*/ 28 h 83"/>
                  <a:gd name="T10" fmla="*/ 46 w 56"/>
                  <a:gd name="T11" fmla="*/ 23 h 83"/>
                  <a:gd name="T12" fmla="*/ 6 w 56"/>
                  <a:gd name="T13" fmla="*/ 83 h 83"/>
                  <a:gd name="T14" fmla="*/ 0 w 56"/>
                  <a:gd name="T15" fmla="*/ 7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6" h="83">
                    <a:moveTo>
                      <a:pt x="0" y="79"/>
                    </a:moveTo>
                    <a:lnTo>
                      <a:pt x="39" y="19"/>
                    </a:lnTo>
                    <a:lnTo>
                      <a:pt x="32" y="14"/>
                    </a:lnTo>
                    <a:lnTo>
                      <a:pt x="56" y="0"/>
                    </a:lnTo>
                    <a:lnTo>
                      <a:pt x="53" y="28"/>
                    </a:lnTo>
                    <a:lnTo>
                      <a:pt x="46" y="23"/>
                    </a:lnTo>
                    <a:lnTo>
                      <a:pt x="6" y="83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7" name="Freeform 484"/>
              <p:cNvSpPr>
                <a:spLocks/>
              </p:cNvSpPr>
              <p:nvPr/>
            </p:nvSpPr>
            <p:spPr bwMode="auto">
              <a:xfrm>
                <a:off x="5058" y="1341"/>
                <a:ext cx="34" cy="46"/>
              </a:xfrm>
              <a:custGeom>
                <a:avLst/>
                <a:gdLst>
                  <a:gd name="T0" fmla="*/ 0 w 59"/>
                  <a:gd name="T1" fmla="*/ 76 h 80"/>
                  <a:gd name="T2" fmla="*/ 41 w 59"/>
                  <a:gd name="T3" fmla="*/ 18 h 80"/>
                  <a:gd name="T4" fmla="*/ 34 w 59"/>
                  <a:gd name="T5" fmla="*/ 13 h 80"/>
                  <a:gd name="T6" fmla="*/ 59 w 59"/>
                  <a:gd name="T7" fmla="*/ 0 h 80"/>
                  <a:gd name="T8" fmla="*/ 54 w 59"/>
                  <a:gd name="T9" fmla="*/ 27 h 80"/>
                  <a:gd name="T10" fmla="*/ 48 w 59"/>
                  <a:gd name="T11" fmla="*/ 23 h 80"/>
                  <a:gd name="T12" fmla="*/ 6 w 59"/>
                  <a:gd name="T13" fmla="*/ 80 h 80"/>
                  <a:gd name="T14" fmla="*/ 0 w 59"/>
                  <a:gd name="T15" fmla="*/ 7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80">
                    <a:moveTo>
                      <a:pt x="0" y="76"/>
                    </a:moveTo>
                    <a:lnTo>
                      <a:pt x="41" y="18"/>
                    </a:lnTo>
                    <a:lnTo>
                      <a:pt x="34" y="13"/>
                    </a:lnTo>
                    <a:lnTo>
                      <a:pt x="59" y="0"/>
                    </a:lnTo>
                    <a:lnTo>
                      <a:pt x="54" y="27"/>
                    </a:lnTo>
                    <a:lnTo>
                      <a:pt x="48" y="23"/>
                    </a:lnTo>
                    <a:lnTo>
                      <a:pt x="6" y="80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8" name="Freeform 485"/>
              <p:cNvSpPr>
                <a:spLocks/>
              </p:cNvSpPr>
              <p:nvPr/>
            </p:nvSpPr>
            <p:spPr bwMode="auto">
              <a:xfrm>
                <a:off x="5120" y="1343"/>
                <a:ext cx="35" cy="45"/>
              </a:xfrm>
              <a:custGeom>
                <a:avLst/>
                <a:gdLst>
                  <a:gd name="T0" fmla="*/ 0 w 61"/>
                  <a:gd name="T1" fmla="*/ 72 h 78"/>
                  <a:gd name="T2" fmla="*/ 42 w 61"/>
                  <a:gd name="T3" fmla="*/ 17 h 78"/>
                  <a:gd name="T4" fmla="*/ 36 w 61"/>
                  <a:gd name="T5" fmla="*/ 12 h 78"/>
                  <a:gd name="T6" fmla="*/ 61 w 61"/>
                  <a:gd name="T7" fmla="*/ 0 h 78"/>
                  <a:gd name="T8" fmla="*/ 56 w 61"/>
                  <a:gd name="T9" fmla="*/ 27 h 78"/>
                  <a:gd name="T10" fmla="*/ 49 w 61"/>
                  <a:gd name="T11" fmla="*/ 22 h 78"/>
                  <a:gd name="T12" fmla="*/ 6 w 61"/>
                  <a:gd name="T13" fmla="*/ 78 h 78"/>
                  <a:gd name="T14" fmla="*/ 0 w 61"/>
                  <a:gd name="T15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78">
                    <a:moveTo>
                      <a:pt x="0" y="72"/>
                    </a:moveTo>
                    <a:lnTo>
                      <a:pt x="42" y="17"/>
                    </a:lnTo>
                    <a:lnTo>
                      <a:pt x="36" y="12"/>
                    </a:lnTo>
                    <a:lnTo>
                      <a:pt x="61" y="0"/>
                    </a:lnTo>
                    <a:lnTo>
                      <a:pt x="56" y="27"/>
                    </a:lnTo>
                    <a:lnTo>
                      <a:pt x="49" y="22"/>
                    </a:lnTo>
                    <a:lnTo>
                      <a:pt x="6" y="7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9" name="Freeform 486"/>
              <p:cNvSpPr>
                <a:spLocks/>
              </p:cNvSpPr>
              <p:nvPr/>
            </p:nvSpPr>
            <p:spPr bwMode="auto">
              <a:xfrm>
                <a:off x="5182" y="1343"/>
                <a:ext cx="37" cy="45"/>
              </a:xfrm>
              <a:custGeom>
                <a:avLst/>
                <a:gdLst>
                  <a:gd name="T0" fmla="*/ 0 w 65"/>
                  <a:gd name="T1" fmla="*/ 72 h 78"/>
                  <a:gd name="T2" fmla="*/ 46 w 65"/>
                  <a:gd name="T3" fmla="*/ 17 h 78"/>
                  <a:gd name="T4" fmla="*/ 39 w 65"/>
                  <a:gd name="T5" fmla="*/ 11 h 78"/>
                  <a:gd name="T6" fmla="*/ 65 w 65"/>
                  <a:gd name="T7" fmla="*/ 0 h 78"/>
                  <a:gd name="T8" fmla="*/ 59 w 65"/>
                  <a:gd name="T9" fmla="*/ 27 h 78"/>
                  <a:gd name="T10" fmla="*/ 52 w 65"/>
                  <a:gd name="T11" fmla="*/ 22 h 78"/>
                  <a:gd name="T12" fmla="*/ 6 w 65"/>
                  <a:gd name="T13" fmla="*/ 78 h 78"/>
                  <a:gd name="T14" fmla="*/ 0 w 65"/>
                  <a:gd name="T15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78">
                    <a:moveTo>
                      <a:pt x="0" y="72"/>
                    </a:moveTo>
                    <a:lnTo>
                      <a:pt x="46" y="17"/>
                    </a:lnTo>
                    <a:lnTo>
                      <a:pt x="39" y="11"/>
                    </a:lnTo>
                    <a:lnTo>
                      <a:pt x="65" y="0"/>
                    </a:lnTo>
                    <a:lnTo>
                      <a:pt x="59" y="27"/>
                    </a:lnTo>
                    <a:lnTo>
                      <a:pt x="52" y="22"/>
                    </a:lnTo>
                    <a:lnTo>
                      <a:pt x="6" y="7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0" name="Freeform 487"/>
              <p:cNvSpPr>
                <a:spLocks/>
              </p:cNvSpPr>
              <p:nvPr/>
            </p:nvSpPr>
            <p:spPr bwMode="auto">
              <a:xfrm>
                <a:off x="5244" y="1345"/>
                <a:ext cx="37" cy="43"/>
              </a:xfrm>
              <a:custGeom>
                <a:avLst/>
                <a:gdLst>
                  <a:gd name="T0" fmla="*/ 0 w 65"/>
                  <a:gd name="T1" fmla="*/ 68 h 74"/>
                  <a:gd name="T2" fmla="*/ 46 w 65"/>
                  <a:gd name="T3" fmla="*/ 16 h 74"/>
                  <a:gd name="T4" fmla="*/ 40 w 65"/>
                  <a:gd name="T5" fmla="*/ 10 h 74"/>
                  <a:gd name="T6" fmla="*/ 65 w 65"/>
                  <a:gd name="T7" fmla="*/ 0 h 74"/>
                  <a:gd name="T8" fmla="*/ 58 w 65"/>
                  <a:gd name="T9" fmla="*/ 27 h 74"/>
                  <a:gd name="T10" fmla="*/ 52 w 65"/>
                  <a:gd name="T11" fmla="*/ 21 h 74"/>
                  <a:gd name="T12" fmla="*/ 6 w 65"/>
                  <a:gd name="T13" fmla="*/ 74 h 74"/>
                  <a:gd name="T14" fmla="*/ 0 w 65"/>
                  <a:gd name="T15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74">
                    <a:moveTo>
                      <a:pt x="0" y="68"/>
                    </a:moveTo>
                    <a:lnTo>
                      <a:pt x="46" y="16"/>
                    </a:lnTo>
                    <a:lnTo>
                      <a:pt x="40" y="10"/>
                    </a:lnTo>
                    <a:lnTo>
                      <a:pt x="65" y="0"/>
                    </a:lnTo>
                    <a:lnTo>
                      <a:pt x="58" y="27"/>
                    </a:lnTo>
                    <a:lnTo>
                      <a:pt x="52" y="21"/>
                    </a:lnTo>
                    <a:lnTo>
                      <a:pt x="6" y="74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1" name="Freeform 488"/>
              <p:cNvSpPr>
                <a:spLocks/>
              </p:cNvSpPr>
              <p:nvPr/>
            </p:nvSpPr>
            <p:spPr bwMode="auto">
              <a:xfrm>
                <a:off x="5306" y="1344"/>
                <a:ext cx="41" cy="44"/>
              </a:xfrm>
              <a:custGeom>
                <a:avLst/>
                <a:gdLst>
                  <a:gd name="T0" fmla="*/ 0 w 71"/>
                  <a:gd name="T1" fmla="*/ 71 h 77"/>
                  <a:gd name="T2" fmla="*/ 51 w 71"/>
                  <a:gd name="T3" fmla="*/ 16 h 77"/>
                  <a:gd name="T4" fmla="*/ 45 w 71"/>
                  <a:gd name="T5" fmla="*/ 10 h 77"/>
                  <a:gd name="T6" fmla="*/ 71 w 71"/>
                  <a:gd name="T7" fmla="*/ 0 h 77"/>
                  <a:gd name="T8" fmla="*/ 63 w 71"/>
                  <a:gd name="T9" fmla="*/ 27 h 77"/>
                  <a:gd name="T10" fmla="*/ 57 w 71"/>
                  <a:gd name="T11" fmla="*/ 21 h 77"/>
                  <a:gd name="T12" fmla="*/ 6 w 71"/>
                  <a:gd name="T13" fmla="*/ 77 h 77"/>
                  <a:gd name="T14" fmla="*/ 0 w 71"/>
                  <a:gd name="T15" fmla="*/ 7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77">
                    <a:moveTo>
                      <a:pt x="0" y="71"/>
                    </a:moveTo>
                    <a:lnTo>
                      <a:pt x="51" y="16"/>
                    </a:lnTo>
                    <a:lnTo>
                      <a:pt x="45" y="10"/>
                    </a:lnTo>
                    <a:lnTo>
                      <a:pt x="71" y="0"/>
                    </a:lnTo>
                    <a:lnTo>
                      <a:pt x="63" y="27"/>
                    </a:lnTo>
                    <a:lnTo>
                      <a:pt x="57" y="21"/>
                    </a:lnTo>
                    <a:lnTo>
                      <a:pt x="6" y="77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2" name="Freeform 489"/>
              <p:cNvSpPr>
                <a:spLocks/>
              </p:cNvSpPr>
              <p:nvPr/>
            </p:nvSpPr>
            <p:spPr bwMode="auto">
              <a:xfrm>
                <a:off x="5368" y="1347"/>
                <a:ext cx="39" cy="41"/>
              </a:xfrm>
              <a:custGeom>
                <a:avLst/>
                <a:gdLst>
                  <a:gd name="T0" fmla="*/ 0 w 68"/>
                  <a:gd name="T1" fmla="*/ 66 h 72"/>
                  <a:gd name="T2" fmla="*/ 48 w 68"/>
                  <a:gd name="T3" fmla="*/ 15 h 72"/>
                  <a:gd name="T4" fmla="*/ 42 w 68"/>
                  <a:gd name="T5" fmla="*/ 10 h 72"/>
                  <a:gd name="T6" fmla="*/ 68 w 68"/>
                  <a:gd name="T7" fmla="*/ 0 h 72"/>
                  <a:gd name="T8" fmla="*/ 60 w 68"/>
                  <a:gd name="T9" fmla="*/ 27 h 72"/>
                  <a:gd name="T10" fmla="*/ 54 w 68"/>
                  <a:gd name="T11" fmla="*/ 21 h 72"/>
                  <a:gd name="T12" fmla="*/ 6 w 68"/>
                  <a:gd name="T13" fmla="*/ 72 h 72"/>
                  <a:gd name="T14" fmla="*/ 0 w 68"/>
                  <a:gd name="T15" fmla="*/ 6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72">
                    <a:moveTo>
                      <a:pt x="0" y="66"/>
                    </a:moveTo>
                    <a:lnTo>
                      <a:pt x="48" y="15"/>
                    </a:lnTo>
                    <a:lnTo>
                      <a:pt x="42" y="10"/>
                    </a:lnTo>
                    <a:lnTo>
                      <a:pt x="68" y="0"/>
                    </a:lnTo>
                    <a:lnTo>
                      <a:pt x="60" y="27"/>
                    </a:lnTo>
                    <a:lnTo>
                      <a:pt x="54" y="21"/>
                    </a:lnTo>
                    <a:lnTo>
                      <a:pt x="6" y="72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3" name="Freeform 490"/>
              <p:cNvSpPr>
                <a:spLocks/>
              </p:cNvSpPr>
              <p:nvPr/>
            </p:nvSpPr>
            <p:spPr bwMode="auto">
              <a:xfrm>
                <a:off x="5429" y="1345"/>
                <a:ext cx="42" cy="43"/>
              </a:xfrm>
              <a:custGeom>
                <a:avLst/>
                <a:gdLst>
                  <a:gd name="T0" fmla="*/ 0 w 72"/>
                  <a:gd name="T1" fmla="*/ 69 h 75"/>
                  <a:gd name="T2" fmla="*/ 52 w 72"/>
                  <a:gd name="T3" fmla="*/ 16 h 75"/>
                  <a:gd name="T4" fmla="*/ 46 w 72"/>
                  <a:gd name="T5" fmla="*/ 10 h 75"/>
                  <a:gd name="T6" fmla="*/ 72 w 72"/>
                  <a:gd name="T7" fmla="*/ 0 h 75"/>
                  <a:gd name="T8" fmla="*/ 64 w 72"/>
                  <a:gd name="T9" fmla="*/ 27 h 75"/>
                  <a:gd name="T10" fmla="*/ 58 w 72"/>
                  <a:gd name="T11" fmla="*/ 21 h 75"/>
                  <a:gd name="T12" fmla="*/ 6 w 72"/>
                  <a:gd name="T13" fmla="*/ 75 h 75"/>
                  <a:gd name="T14" fmla="*/ 0 w 72"/>
                  <a:gd name="T15" fmla="*/ 69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75">
                    <a:moveTo>
                      <a:pt x="0" y="69"/>
                    </a:moveTo>
                    <a:lnTo>
                      <a:pt x="52" y="16"/>
                    </a:lnTo>
                    <a:lnTo>
                      <a:pt x="46" y="10"/>
                    </a:lnTo>
                    <a:lnTo>
                      <a:pt x="72" y="0"/>
                    </a:lnTo>
                    <a:lnTo>
                      <a:pt x="64" y="27"/>
                    </a:lnTo>
                    <a:lnTo>
                      <a:pt x="58" y="21"/>
                    </a:lnTo>
                    <a:lnTo>
                      <a:pt x="6" y="75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4" name="Freeform 491"/>
              <p:cNvSpPr>
                <a:spLocks/>
              </p:cNvSpPr>
              <p:nvPr/>
            </p:nvSpPr>
            <p:spPr bwMode="auto">
              <a:xfrm>
                <a:off x="5491" y="1340"/>
                <a:ext cx="42" cy="48"/>
              </a:xfrm>
              <a:custGeom>
                <a:avLst/>
                <a:gdLst>
                  <a:gd name="T0" fmla="*/ 0 w 73"/>
                  <a:gd name="T1" fmla="*/ 77 h 83"/>
                  <a:gd name="T2" fmla="*/ 53 w 73"/>
                  <a:gd name="T3" fmla="*/ 16 h 83"/>
                  <a:gd name="T4" fmla="*/ 47 w 73"/>
                  <a:gd name="T5" fmla="*/ 11 h 83"/>
                  <a:gd name="T6" fmla="*/ 73 w 73"/>
                  <a:gd name="T7" fmla="*/ 0 h 83"/>
                  <a:gd name="T8" fmla="*/ 66 w 73"/>
                  <a:gd name="T9" fmla="*/ 27 h 83"/>
                  <a:gd name="T10" fmla="*/ 60 w 73"/>
                  <a:gd name="T11" fmla="*/ 22 h 83"/>
                  <a:gd name="T12" fmla="*/ 6 w 73"/>
                  <a:gd name="T13" fmla="*/ 83 h 83"/>
                  <a:gd name="T14" fmla="*/ 0 w 73"/>
                  <a:gd name="T15" fmla="*/ 7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83">
                    <a:moveTo>
                      <a:pt x="0" y="77"/>
                    </a:moveTo>
                    <a:lnTo>
                      <a:pt x="53" y="16"/>
                    </a:lnTo>
                    <a:lnTo>
                      <a:pt x="47" y="11"/>
                    </a:lnTo>
                    <a:lnTo>
                      <a:pt x="73" y="0"/>
                    </a:lnTo>
                    <a:lnTo>
                      <a:pt x="66" y="27"/>
                    </a:lnTo>
                    <a:lnTo>
                      <a:pt x="60" y="22"/>
                    </a:lnTo>
                    <a:lnTo>
                      <a:pt x="6" y="83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5" name="Freeform 492"/>
              <p:cNvSpPr>
                <a:spLocks/>
              </p:cNvSpPr>
              <p:nvPr/>
            </p:nvSpPr>
            <p:spPr bwMode="auto">
              <a:xfrm>
                <a:off x="5553" y="1336"/>
                <a:ext cx="43" cy="52"/>
              </a:xfrm>
              <a:custGeom>
                <a:avLst/>
                <a:gdLst>
                  <a:gd name="T0" fmla="*/ 0 w 74"/>
                  <a:gd name="T1" fmla="*/ 84 h 90"/>
                  <a:gd name="T2" fmla="*/ 55 w 74"/>
                  <a:gd name="T3" fmla="*/ 16 h 90"/>
                  <a:gd name="T4" fmla="*/ 49 w 74"/>
                  <a:gd name="T5" fmla="*/ 11 h 90"/>
                  <a:gd name="T6" fmla="*/ 74 w 74"/>
                  <a:gd name="T7" fmla="*/ 0 h 90"/>
                  <a:gd name="T8" fmla="*/ 68 w 74"/>
                  <a:gd name="T9" fmla="*/ 27 h 90"/>
                  <a:gd name="T10" fmla="*/ 61 w 74"/>
                  <a:gd name="T11" fmla="*/ 22 h 90"/>
                  <a:gd name="T12" fmla="*/ 6 w 74"/>
                  <a:gd name="T13" fmla="*/ 90 h 90"/>
                  <a:gd name="T14" fmla="*/ 0 w 74"/>
                  <a:gd name="T15" fmla="*/ 8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90">
                    <a:moveTo>
                      <a:pt x="0" y="84"/>
                    </a:moveTo>
                    <a:lnTo>
                      <a:pt x="55" y="16"/>
                    </a:lnTo>
                    <a:lnTo>
                      <a:pt x="49" y="11"/>
                    </a:lnTo>
                    <a:lnTo>
                      <a:pt x="74" y="0"/>
                    </a:lnTo>
                    <a:lnTo>
                      <a:pt x="68" y="27"/>
                    </a:lnTo>
                    <a:lnTo>
                      <a:pt x="61" y="22"/>
                    </a:lnTo>
                    <a:lnTo>
                      <a:pt x="6" y="90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6" name="Freeform 493"/>
              <p:cNvSpPr>
                <a:spLocks/>
              </p:cNvSpPr>
              <p:nvPr/>
            </p:nvSpPr>
            <p:spPr bwMode="auto">
              <a:xfrm>
                <a:off x="5615" y="1329"/>
                <a:ext cx="40" cy="58"/>
              </a:xfrm>
              <a:custGeom>
                <a:avLst/>
                <a:gdLst>
                  <a:gd name="T0" fmla="*/ 0 w 70"/>
                  <a:gd name="T1" fmla="*/ 98 h 102"/>
                  <a:gd name="T2" fmla="*/ 53 w 70"/>
                  <a:gd name="T3" fmla="*/ 19 h 102"/>
                  <a:gd name="T4" fmla="*/ 46 w 70"/>
                  <a:gd name="T5" fmla="*/ 14 h 102"/>
                  <a:gd name="T6" fmla="*/ 70 w 70"/>
                  <a:gd name="T7" fmla="*/ 0 h 102"/>
                  <a:gd name="T8" fmla="*/ 66 w 70"/>
                  <a:gd name="T9" fmla="*/ 28 h 102"/>
                  <a:gd name="T10" fmla="*/ 60 w 70"/>
                  <a:gd name="T11" fmla="*/ 23 h 102"/>
                  <a:gd name="T12" fmla="*/ 6 w 70"/>
                  <a:gd name="T13" fmla="*/ 102 h 102"/>
                  <a:gd name="T14" fmla="*/ 0 w 70"/>
                  <a:gd name="T15" fmla="*/ 9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02">
                    <a:moveTo>
                      <a:pt x="0" y="98"/>
                    </a:moveTo>
                    <a:lnTo>
                      <a:pt x="53" y="19"/>
                    </a:lnTo>
                    <a:lnTo>
                      <a:pt x="46" y="14"/>
                    </a:lnTo>
                    <a:lnTo>
                      <a:pt x="70" y="0"/>
                    </a:lnTo>
                    <a:lnTo>
                      <a:pt x="66" y="28"/>
                    </a:lnTo>
                    <a:lnTo>
                      <a:pt x="60" y="23"/>
                    </a:lnTo>
                    <a:lnTo>
                      <a:pt x="6" y="102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7" name="Freeform 494"/>
              <p:cNvSpPr>
                <a:spLocks/>
              </p:cNvSpPr>
              <p:nvPr/>
            </p:nvSpPr>
            <p:spPr bwMode="auto">
              <a:xfrm>
                <a:off x="5677" y="1314"/>
                <a:ext cx="39" cy="73"/>
              </a:xfrm>
              <a:custGeom>
                <a:avLst/>
                <a:gdLst>
                  <a:gd name="T0" fmla="*/ 0 w 68"/>
                  <a:gd name="T1" fmla="*/ 123 h 127"/>
                  <a:gd name="T2" fmla="*/ 53 w 68"/>
                  <a:gd name="T3" fmla="*/ 21 h 127"/>
                  <a:gd name="T4" fmla="*/ 46 w 68"/>
                  <a:gd name="T5" fmla="*/ 17 h 127"/>
                  <a:gd name="T6" fmla="*/ 68 w 68"/>
                  <a:gd name="T7" fmla="*/ 0 h 127"/>
                  <a:gd name="T8" fmla="*/ 68 w 68"/>
                  <a:gd name="T9" fmla="*/ 28 h 127"/>
                  <a:gd name="T10" fmla="*/ 61 w 68"/>
                  <a:gd name="T11" fmla="*/ 24 h 127"/>
                  <a:gd name="T12" fmla="*/ 8 w 68"/>
                  <a:gd name="T13" fmla="*/ 127 h 127"/>
                  <a:gd name="T14" fmla="*/ 0 w 68"/>
                  <a:gd name="T15" fmla="*/ 12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127">
                    <a:moveTo>
                      <a:pt x="0" y="123"/>
                    </a:moveTo>
                    <a:lnTo>
                      <a:pt x="53" y="21"/>
                    </a:lnTo>
                    <a:lnTo>
                      <a:pt x="46" y="17"/>
                    </a:lnTo>
                    <a:lnTo>
                      <a:pt x="68" y="0"/>
                    </a:lnTo>
                    <a:lnTo>
                      <a:pt x="68" y="28"/>
                    </a:lnTo>
                    <a:lnTo>
                      <a:pt x="61" y="24"/>
                    </a:lnTo>
                    <a:lnTo>
                      <a:pt x="8" y="12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8" name="Freeform 495"/>
              <p:cNvSpPr>
                <a:spLocks/>
              </p:cNvSpPr>
              <p:nvPr/>
            </p:nvSpPr>
            <p:spPr bwMode="auto">
              <a:xfrm>
                <a:off x="5739" y="1316"/>
                <a:ext cx="28" cy="71"/>
              </a:xfrm>
              <a:custGeom>
                <a:avLst/>
                <a:gdLst>
                  <a:gd name="T0" fmla="*/ 0 w 50"/>
                  <a:gd name="T1" fmla="*/ 122 h 124"/>
                  <a:gd name="T2" fmla="*/ 34 w 50"/>
                  <a:gd name="T3" fmla="*/ 22 h 124"/>
                  <a:gd name="T4" fmla="*/ 26 w 50"/>
                  <a:gd name="T5" fmla="*/ 20 h 124"/>
                  <a:gd name="T6" fmla="*/ 46 w 50"/>
                  <a:gd name="T7" fmla="*/ 0 h 124"/>
                  <a:gd name="T8" fmla="*/ 50 w 50"/>
                  <a:gd name="T9" fmla="*/ 28 h 124"/>
                  <a:gd name="T10" fmla="*/ 42 w 50"/>
                  <a:gd name="T11" fmla="*/ 25 h 124"/>
                  <a:gd name="T12" fmla="*/ 8 w 50"/>
                  <a:gd name="T13" fmla="*/ 124 h 124"/>
                  <a:gd name="T14" fmla="*/ 0 w 50"/>
                  <a:gd name="T15" fmla="*/ 12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124">
                    <a:moveTo>
                      <a:pt x="0" y="122"/>
                    </a:moveTo>
                    <a:lnTo>
                      <a:pt x="34" y="22"/>
                    </a:lnTo>
                    <a:lnTo>
                      <a:pt x="26" y="20"/>
                    </a:lnTo>
                    <a:lnTo>
                      <a:pt x="46" y="0"/>
                    </a:lnTo>
                    <a:lnTo>
                      <a:pt x="50" y="28"/>
                    </a:lnTo>
                    <a:lnTo>
                      <a:pt x="42" y="25"/>
                    </a:lnTo>
                    <a:lnTo>
                      <a:pt x="8" y="124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9" name="Freeform 496"/>
              <p:cNvSpPr>
                <a:spLocks/>
              </p:cNvSpPr>
              <p:nvPr/>
            </p:nvSpPr>
            <p:spPr bwMode="auto">
              <a:xfrm>
                <a:off x="5801" y="1314"/>
                <a:ext cx="24" cy="73"/>
              </a:xfrm>
              <a:custGeom>
                <a:avLst/>
                <a:gdLst>
                  <a:gd name="T0" fmla="*/ 0 w 42"/>
                  <a:gd name="T1" fmla="*/ 124 h 126"/>
                  <a:gd name="T2" fmla="*/ 26 w 42"/>
                  <a:gd name="T3" fmla="*/ 23 h 126"/>
                  <a:gd name="T4" fmla="*/ 18 w 42"/>
                  <a:gd name="T5" fmla="*/ 21 h 126"/>
                  <a:gd name="T6" fmla="*/ 36 w 42"/>
                  <a:gd name="T7" fmla="*/ 0 h 126"/>
                  <a:gd name="T8" fmla="*/ 42 w 42"/>
                  <a:gd name="T9" fmla="*/ 27 h 126"/>
                  <a:gd name="T10" fmla="*/ 34 w 42"/>
                  <a:gd name="T11" fmla="*/ 25 h 126"/>
                  <a:gd name="T12" fmla="*/ 8 w 42"/>
                  <a:gd name="T13" fmla="*/ 126 h 126"/>
                  <a:gd name="T14" fmla="*/ 0 w 42"/>
                  <a:gd name="T15" fmla="*/ 12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26">
                    <a:moveTo>
                      <a:pt x="0" y="124"/>
                    </a:moveTo>
                    <a:lnTo>
                      <a:pt x="26" y="23"/>
                    </a:lnTo>
                    <a:lnTo>
                      <a:pt x="18" y="21"/>
                    </a:lnTo>
                    <a:lnTo>
                      <a:pt x="36" y="0"/>
                    </a:lnTo>
                    <a:lnTo>
                      <a:pt x="42" y="27"/>
                    </a:lnTo>
                    <a:lnTo>
                      <a:pt x="34" y="25"/>
                    </a:lnTo>
                    <a:lnTo>
                      <a:pt x="8" y="126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0" name="Freeform 497"/>
              <p:cNvSpPr>
                <a:spLocks/>
              </p:cNvSpPr>
              <p:nvPr/>
            </p:nvSpPr>
            <p:spPr bwMode="auto">
              <a:xfrm>
                <a:off x="5862" y="1311"/>
                <a:ext cx="21" cy="76"/>
              </a:xfrm>
              <a:custGeom>
                <a:avLst/>
                <a:gdLst>
                  <a:gd name="T0" fmla="*/ 0 w 35"/>
                  <a:gd name="T1" fmla="*/ 129 h 131"/>
                  <a:gd name="T2" fmla="*/ 19 w 35"/>
                  <a:gd name="T3" fmla="*/ 24 h 131"/>
                  <a:gd name="T4" fmla="*/ 11 w 35"/>
                  <a:gd name="T5" fmla="*/ 23 h 131"/>
                  <a:gd name="T6" fmla="*/ 27 w 35"/>
                  <a:gd name="T7" fmla="*/ 0 h 131"/>
                  <a:gd name="T8" fmla="*/ 35 w 35"/>
                  <a:gd name="T9" fmla="*/ 27 h 131"/>
                  <a:gd name="T10" fmla="*/ 27 w 35"/>
                  <a:gd name="T11" fmla="*/ 26 h 131"/>
                  <a:gd name="T12" fmla="*/ 8 w 35"/>
                  <a:gd name="T13" fmla="*/ 131 h 131"/>
                  <a:gd name="T14" fmla="*/ 0 w 35"/>
                  <a:gd name="T15" fmla="*/ 129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31">
                    <a:moveTo>
                      <a:pt x="0" y="129"/>
                    </a:moveTo>
                    <a:lnTo>
                      <a:pt x="19" y="24"/>
                    </a:lnTo>
                    <a:lnTo>
                      <a:pt x="11" y="23"/>
                    </a:lnTo>
                    <a:lnTo>
                      <a:pt x="27" y="0"/>
                    </a:lnTo>
                    <a:lnTo>
                      <a:pt x="35" y="27"/>
                    </a:lnTo>
                    <a:lnTo>
                      <a:pt x="27" y="26"/>
                    </a:lnTo>
                    <a:lnTo>
                      <a:pt x="8" y="131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1" name="Freeform 498"/>
              <p:cNvSpPr>
                <a:spLocks/>
              </p:cNvSpPr>
              <p:nvPr/>
            </p:nvSpPr>
            <p:spPr bwMode="auto">
              <a:xfrm>
                <a:off x="5924" y="1310"/>
                <a:ext cx="19" cy="77"/>
              </a:xfrm>
              <a:custGeom>
                <a:avLst/>
                <a:gdLst>
                  <a:gd name="T0" fmla="*/ 0 w 33"/>
                  <a:gd name="T1" fmla="*/ 132 h 134"/>
                  <a:gd name="T2" fmla="*/ 17 w 33"/>
                  <a:gd name="T3" fmla="*/ 24 h 134"/>
                  <a:gd name="T4" fmla="*/ 9 w 33"/>
                  <a:gd name="T5" fmla="*/ 22 h 134"/>
                  <a:gd name="T6" fmla="*/ 25 w 33"/>
                  <a:gd name="T7" fmla="*/ 0 h 134"/>
                  <a:gd name="T8" fmla="*/ 33 w 33"/>
                  <a:gd name="T9" fmla="*/ 26 h 134"/>
                  <a:gd name="T10" fmla="*/ 25 w 33"/>
                  <a:gd name="T11" fmla="*/ 25 h 134"/>
                  <a:gd name="T12" fmla="*/ 8 w 33"/>
                  <a:gd name="T13" fmla="*/ 134 h 134"/>
                  <a:gd name="T14" fmla="*/ 0 w 33"/>
                  <a:gd name="T15" fmla="*/ 13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34">
                    <a:moveTo>
                      <a:pt x="0" y="132"/>
                    </a:moveTo>
                    <a:lnTo>
                      <a:pt x="17" y="24"/>
                    </a:lnTo>
                    <a:lnTo>
                      <a:pt x="9" y="22"/>
                    </a:lnTo>
                    <a:lnTo>
                      <a:pt x="25" y="0"/>
                    </a:lnTo>
                    <a:lnTo>
                      <a:pt x="33" y="26"/>
                    </a:lnTo>
                    <a:lnTo>
                      <a:pt x="25" y="25"/>
                    </a:lnTo>
                    <a:lnTo>
                      <a:pt x="8" y="134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2" name="Freeform 499"/>
              <p:cNvSpPr>
                <a:spLocks/>
              </p:cNvSpPr>
              <p:nvPr/>
            </p:nvSpPr>
            <p:spPr bwMode="auto">
              <a:xfrm>
                <a:off x="5986" y="1307"/>
                <a:ext cx="18" cy="79"/>
              </a:xfrm>
              <a:custGeom>
                <a:avLst/>
                <a:gdLst>
                  <a:gd name="T0" fmla="*/ 0 w 30"/>
                  <a:gd name="T1" fmla="*/ 137 h 137"/>
                  <a:gd name="T2" fmla="*/ 13 w 30"/>
                  <a:gd name="T3" fmla="*/ 24 h 137"/>
                  <a:gd name="T4" fmla="*/ 5 w 30"/>
                  <a:gd name="T5" fmla="*/ 23 h 137"/>
                  <a:gd name="T6" fmla="*/ 21 w 30"/>
                  <a:gd name="T7" fmla="*/ 0 h 137"/>
                  <a:gd name="T8" fmla="*/ 30 w 30"/>
                  <a:gd name="T9" fmla="*/ 26 h 137"/>
                  <a:gd name="T10" fmla="*/ 22 w 30"/>
                  <a:gd name="T11" fmla="*/ 25 h 137"/>
                  <a:gd name="T12" fmla="*/ 8 w 30"/>
                  <a:gd name="T13" fmla="*/ 137 h 137"/>
                  <a:gd name="T14" fmla="*/ 0 w 30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37">
                    <a:moveTo>
                      <a:pt x="0" y="137"/>
                    </a:moveTo>
                    <a:lnTo>
                      <a:pt x="13" y="24"/>
                    </a:lnTo>
                    <a:lnTo>
                      <a:pt x="5" y="23"/>
                    </a:lnTo>
                    <a:lnTo>
                      <a:pt x="21" y="0"/>
                    </a:lnTo>
                    <a:lnTo>
                      <a:pt x="30" y="26"/>
                    </a:lnTo>
                    <a:lnTo>
                      <a:pt x="22" y="25"/>
                    </a:lnTo>
                    <a:lnTo>
                      <a:pt x="8" y="137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3" name="Freeform 500"/>
              <p:cNvSpPr>
                <a:spLocks/>
              </p:cNvSpPr>
              <p:nvPr/>
            </p:nvSpPr>
            <p:spPr bwMode="auto">
              <a:xfrm>
                <a:off x="6047" y="1307"/>
                <a:ext cx="14" cy="79"/>
              </a:xfrm>
              <a:custGeom>
                <a:avLst/>
                <a:gdLst>
                  <a:gd name="T0" fmla="*/ 2 w 25"/>
                  <a:gd name="T1" fmla="*/ 137 h 137"/>
                  <a:gd name="T2" fmla="*/ 8 w 25"/>
                  <a:gd name="T3" fmla="*/ 25 h 137"/>
                  <a:gd name="T4" fmla="*/ 0 w 25"/>
                  <a:gd name="T5" fmla="*/ 24 h 137"/>
                  <a:gd name="T6" fmla="*/ 14 w 25"/>
                  <a:gd name="T7" fmla="*/ 0 h 137"/>
                  <a:gd name="T8" fmla="*/ 25 w 25"/>
                  <a:gd name="T9" fmla="*/ 26 h 137"/>
                  <a:gd name="T10" fmla="*/ 16 w 25"/>
                  <a:gd name="T11" fmla="*/ 25 h 137"/>
                  <a:gd name="T12" fmla="*/ 10 w 25"/>
                  <a:gd name="T13" fmla="*/ 137 h 137"/>
                  <a:gd name="T14" fmla="*/ 2 w 25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7">
                    <a:moveTo>
                      <a:pt x="2" y="137"/>
                    </a:moveTo>
                    <a:lnTo>
                      <a:pt x="8" y="25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25" y="26"/>
                    </a:lnTo>
                    <a:lnTo>
                      <a:pt x="16" y="25"/>
                    </a:lnTo>
                    <a:lnTo>
                      <a:pt x="10" y="137"/>
                    </a:lnTo>
                    <a:lnTo>
                      <a:pt x="2" y="13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4" name="Freeform 501"/>
              <p:cNvSpPr>
                <a:spLocks/>
              </p:cNvSpPr>
              <p:nvPr/>
            </p:nvSpPr>
            <p:spPr bwMode="auto">
              <a:xfrm>
                <a:off x="4500" y="1252"/>
                <a:ext cx="18" cy="73"/>
              </a:xfrm>
              <a:custGeom>
                <a:avLst/>
                <a:gdLst>
                  <a:gd name="T0" fmla="*/ 0 w 32"/>
                  <a:gd name="T1" fmla="*/ 125 h 127"/>
                  <a:gd name="T2" fmla="*/ 16 w 32"/>
                  <a:gd name="T3" fmla="*/ 25 h 127"/>
                  <a:gd name="T4" fmla="*/ 8 w 32"/>
                  <a:gd name="T5" fmla="*/ 23 h 127"/>
                  <a:gd name="T6" fmla="*/ 24 w 32"/>
                  <a:gd name="T7" fmla="*/ 0 h 127"/>
                  <a:gd name="T8" fmla="*/ 32 w 32"/>
                  <a:gd name="T9" fmla="*/ 27 h 127"/>
                  <a:gd name="T10" fmla="*/ 24 w 32"/>
                  <a:gd name="T11" fmla="*/ 26 h 127"/>
                  <a:gd name="T12" fmla="*/ 8 w 32"/>
                  <a:gd name="T13" fmla="*/ 127 h 127"/>
                  <a:gd name="T14" fmla="*/ 0 w 32"/>
                  <a:gd name="T15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7">
                    <a:moveTo>
                      <a:pt x="0" y="125"/>
                    </a:moveTo>
                    <a:lnTo>
                      <a:pt x="16" y="25"/>
                    </a:lnTo>
                    <a:lnTo>
                      <a:pt x="8" y="23"/>
                    </a:lnTo>
                    <a:lnTo>
                      <a:pt x="24" y="0"/>
                    </a:lnTo>
                    <a:lnTo>
                      <a:pt x="32" y="27"/>
                    </a:lnTo>
                    <a:lnTo>
                      <a:pt x="24" y="26"/>
                    </a:lnTo>
                    <a:lnTo>
                      <a:pt x="8" y="127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5" name="Freeform 502"/>
              <p:cNvSpPr>
                <a:spLocks/>
              </p:cNvSpPr>
              <p:nvPr/>
            </p:nvSpPr>
            <p:spPr bwMode="auto">
              <a:xfrm>
                <a:off x="4562" y="1252"/>
                <a:ext cx="18" cy="73"/>
              </a:xfrm>
              <a:custGeom>
                <a:avLst/>
                <a:gdLst>
                  <a:gd name="T0" fmla="*/ 0 w 31"/>
                  <a:gd name="T1" fmla="*/ 124 h 126"/>
                  <a:gd name="T2" fmla="*/ 15 w 31"/>
                  <a:gd name="T3" fmla="*/ 25 h 126"/>
                  <a:gd name="T4" fmla="*/ 6 w 31"/>
                  <a:gd name="T5" fmla="*/ 23 h 126"/>
                  <a:gd name="T6" fmla="*/ 22 w 31"/>
                  <a:gd name="T7" fmla="*/ 0 h 126"/>
                  <a:gd name="T8" fmla="*/ 31 w 31"/>
                  <a:gd name="T9" fmla="*/ 27 h 126"/>
                  <a:gd name="T10" fmla="*/ 23 w 31"/>
                  <a:gd name="T11" fmla="*/ 26 h 126"/>
                  <a:gd name="T12" fmla="*/ 8 w 31"/>
                  <a:gd name="T13" fmla="*/ 126 h 126"/>
                  <a:gd name="T14" fmla="*/ 0 w 31"/>
                  <a:gd name="T15" fmla="*/ 12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26">
                    <a:moveTo>
                      <a:pt x="0" y="124"/>
                    </a:moveTo>
                    <a:lnTo>
                      <a:pt x="15" y="25"/>
                    </a:lnTo>
                    <a:lnTo>
                      <a:pt x="6" y="23"/>
                    </a:lnTo>
                    <a:lnTo>
                      <a:pt x="22" y="0"/>
                    </a:lnTo>
                    <a:lnTo>
                      <a:pt x="31" y="27"/>
                    </a:lnTo>
                    <a:lnTo>
                      <a:pt x="23" y="26"/>
                    </a:lnTo>
                    <a:lnTo>
                      <a:pt x="8" y="126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6" name="Freeform 503"/>
              <p:cNvSpPr>
                <a:spLocks/>
              </p:cNvSpPr>
              <p:nvPr/>
            </p:nvSpPr>
            <p:spPr bwMode="auto">
              <a:xfrm>
                <a:off x="4624" y="1256"/>
                <a:ext cx="21" cy="69"/>
              </a:xfrm>
              <a:custGeom>
                <a:avLst/>
                <a:gdLst>
                  <a:gd name="T0" fmla="*/ 0 w 36"/>
                  <a:gd name="T1" fmla="*/ 117 h 119"/>
                  <a:gd name="T2" fmla="*/ 19 w 36"/>
                  <a:gd name="T3" fmla="*/ 24 h 119"/>
                  <a:gd name="T4" fmla="*/ 11 w 36"/>
                  <a:gd name="T5" fmla="*/ 22 h 119"/>
                  <a:gd name="T6" fmla="*/ 29 w 36"/>
                  <a:gd name="T7" fmla="*/ 0 h 119"/>
                  <a:gd name="T8" fmla="*/ 36 w 36"/>
                  <a:gd name="T9" fmla="*/ 28 h 119"/>
                  <a:gd name="T10" fmla="*/ 28 w 36"/>
                  <a:gd name="T11" fmla="*/ 26 h 119"/>
                  <a:gd name="T12" fmla="*/ 8 w 36"/>
                  <a:gd name="T13" fmla="*/ 119 h 119"/>
                  <a:gd name="T14" fmla="*/ 0 w 36"/>
                  <a:gd name="T15" fmla="*/ 11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19">
                    <a:moveTo>
                      <a:pt x="0" y="117"/>
                    </a:moveTo>
                    <a:lnTo>
                      <a:pt x="19" y="24"/>
                    </a:lnTo>
                    <a:lnTo>
                      <a:pt x="11" y="22"/>
                    </a:lnTo>
                    <a:lnTo>
                      <a:pt x="29" y="0"/>
                    </a:lnTo>
                    <a:lnTo>
                      <a:pt x="36" y="28"/>
                    </a:lnTo>
                    <a:lnTo>
                      <a:pt x="28" y="26"/>
                    </a:lnTo>
                    <a:lnTo>
                      <a:pt x="8" y="119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7" name="Freeform 504"/>
              <p:cNvSpPr>
                <a:spLocks/>
              </p:cNvSpPr>
              <p:nvPr/>
            </p:nvSpPr>
            <p:spPr bwMode="auto">
              <a:xfrm>
                <a:off x="4686" y="1261"/>
                <a:ext cx="23" cy="64"/>
              </a:xfrm>
              <a:custGeom>
                <a:avLst/>
                <a:gdLst>
                  <a:gd name="T0" fmla="*/ 0 w 40"/>
                  <a:gd name="T1" fmla="*/ 108 h 110"/>
                  <a:gd name="T2" fmla="*/ 24 w 40"/>
                  <a:gd name="T3" fmla="*/ 23 h 110"/>
                  <a:gd name="T4" fmla="*/ 15 w 40"/>
                  <a:gd name="T5" fmla="*/ 21 h 110"/>
                  <a:gd name="T6" fmla="*/ 34 w 40"/>
                  <a:gd name="T7" fmla="*/ 0 h 110"/>
                  <a:gd name="T8" fmla="*/ 40 w 40"/>
                  <a:gd name="T9" fmla="*/ 27 h 110"/>
                  <a:gd name="T10" fmla="*/ 32 w 40"/>
                  <a:gd name="T11" fmla="*/ 25 h 110"/>
                  <a:gd name="T12" fmla="*/ 8 w 40"/>
                  <a:gd name="T13" fmla="*/ 110 h 110"/>
                  <a:gd name="T14" fmla="*/ 0 w 40"/>
                  <a:gd name="T15" fmla="*/ 10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10">
                    <a:moveTo>
                      <a:pt x="0" y="108"/>
                    </a:moveTo>
                    <a:lnTo>
                      <a:pt x="24" y="23"/>
                    </a:lnTo>
                    <a:lnTo>
                      <a:pt x="15" y="21"/>
                    </a:lnTo>
                    <a:lnTo>
                      <a:pt x="34" y="0"/>
                    </a:lnTo>
                    <a:lnTo>
                      <a:pt x="40" y="27"/>
                    </a:lnTo>
                    <a:lnTo>
                      <a:pt x="32" y="25"/>
                    </a:lnTo>
                    <a:lnTo>
                      <a:pt x="8" y="110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8" name="Freeform 505"/>
              <p:cNvSpPr>
                <a:spLocks/>
              </p:cNvSpPr>
              <p:nvPr/>
            </p:nvSpPr>
            <p:spPr bwMode="auto">
              <a:xfrm>
                <a:off x="4748" y="1270"/>
                <a:ext cx="24" cy="55"/>
              </a:xfrm>
              <a:custGeom>
                <a:avLst/>
                <a:gdLst>
                  <a:gd name="T0" fmla="*/ 0 w 41"/>
                  <a:gd name="T1" fmla="*/ 94 h 96"/>
                  <a:gd name="T2" fmla="*/ 26 w 41"/>
                  <a:gd name="T3" fmla="*/ 22 h 96"/>
                  <a:gd name="T4" fmla="*/ 18 w 41"/>
                  <a:gd name="T5" fmla="*/ 19 h 96"/>
                  <a:gd name="T6" fmla="*/ 38 w 41"/>
                  <a:gd name="T7" fmla="*/ 0 h 96"/>
                  <a:gd name="T8" fmla="*/ 41 w 41"/>
                  <a:gd name="T9" fmla="*/ 28 h 96"/>
                  <a:gd name="T10" fmla="*/ 34 w 41"/>
                  <a:gd name="T11" fmla="*/ 25 h 96"/>
                  <a:gd name="T12" fmla="*/ 8 w 41"/>
                  <a:gd name="T13" fmla="*/ 96 h 96"/>
                  <a:gd name="T14" fmla="*/ 0 w 41"/>
                  <a:gd name="T15" fmla="*/ 94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96">
                    <a:moveTo>
                      <a:pt x="0" y="94"/>
                    </a:moveTo>
                    <a:lnTo>
                      <a:pt x="26" y="22"/>
                    </a:lnTo>
                    <a:lnTo>
                      <a:pt x="18" y="19"/>
                    </a:lnTo>
                    <a:lnTo>
                      <a:pt x="38" y="0"/>
                    </a:lnTo>
                    <a:lnTo>
                      <a:pt x="41" y="28"/>
                    </a:lnTo>
                    <a:lnTo>
                      <a:pt x="34" y="25"/>
                    </a:lnTo>
                    <a:lnTo>
                      <a:pt x="8" y="96"/>
                    </a:lnTo>
                    <a:lnTo>
                      <a:pt x="0" y="9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9" name="Freeform 506"/>
              <p:cNvSpPr>
                <a:spLocks/>
              </p:cNvSpPr>
              <p:nvPr/>
            </p:nvSpPr>
            <p:spPr bwMode="auto">
              <a:xfrm>
                <a:off x="4809" y="1271"/>
                <a:ext cx="27" cy="54"/>
              </a:xfrm>
              <a:custGeom>
                <a:avLst/>
                <a:gdLst>
                  <a:gd name="T0" fmla="*/ 0 w 46"/>
                  <a:gd name="T1" fmla="*/ 91 h 95"/>
                  <a:gd name="T2" fmla="*/ 31 w 46"/>
                  <a:gd name="T3" fmla="*/ 21 h 95"/>
                  <a:gd name="T4" fmla="*/ 23 w 46"/>
                  <a:gd name="T5" fmla="*/ 18 h 95"/>
                  <a:gd name="T6" fmla="*/ 45 w 46"/>
                  <a:gd name="T7" fmla="*/ 0 h 95"/>
                  <a:gd name="T8" fmla="*/ 46 w 46"/>
                  <a:gd name="T9" fmla="*/ 28 h 95"/>
                  <a:gd name="T10" fmla="*/ 39 w 46"/>
                  <a:gd name="T11" fmla="*/ 25 h 95"/>
                  <a:gd name="T12" fmla="*/ 8 w 46"/>
                  <a:gd name="T13" fmla="*/ 95 h 95"/>
                  <a:gd name="T14" fmla="*/ 0 w 46"/>
                  <a:gd name="T15" fmla="*/ 91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95">
                    <a:moveTo>
                      <a:pt x="0" y="91"/>
                    </a:moveTo>
                    <a:lnTo>
                      <a:pt x="31" y="21"/>
                    </a:lnTo>
                    <a:lnTo>
                      <a:pt x="23" y="18"/>
                    </a:lnTo>
                    <a:lnTo>
                      <a:pt x="45" y="0"/>
                    </a:lnTo>
                    <a:lnTo>
                      <a:pt x="46" y="28"/>
                    </a:lnTo>
                    <a:lnTo>
                      <a:pt x="39" y="25"/>
                    </a:lnTo>
                    <a:lnTo>
                      <a:pt x="8" y="95"/>
                    </a:lnTo>
                    <a:lnTo>
                      <a:pt x="0" y="9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0" name="Freeform 507"/>
              <p:cNvSpPr>
                <a:spLocks/>
              </p:cNvSpPr>
              <p:nvPr/>
            </p:nvSpPr>
            <p:spPr bwMode="auto">
              <a:xfrm>
                <a:off x="4871" y="1273"/>
                <a:ext cx="29" cy="52"/>
              </a:xfrm>
              <a:custGeom>
                <a:avLst/>
                <a:gdLst>
                  <a:gd name="T0" fmla="*/ 0 w 50"/>
                  <a:gd name="T1" fmla="*/ 87 h 91"/>
                  <a:gd name="T2" fmla="*/ 34 w 50"/>
                  <a:gd name="T3" fmla="*/ 20 h 91"/>
                  <a:gd name="T4" fmla="*/ 27 w 50"/>
                  <a:gd name="T5" fmla="*/ 17 h 91"/>
                  <a:gd name="T6" fmla="*/ 50 w 50"/>
                  <a:gd name="T7" fmla="*/ 0 h 91"/>
                  <a:gd name="T8" fmla="*/ 49 w 50"/>
                  <a:gd name="T9" fmla="*/ 28 h 91"/>
                  <a:gd name="T10" fmla="*/ 42 w 50"/>
                  <a:gd name="T11" fmla="*/ 24 h 91"/>
                  <a:gd name="T12" fmla="*/ 8 w 50"/>
                  <a:gd name="T13" fmla="*/ 91 h 91"/>
                  <a:gd name="T14" fmla="*/ 0 w 50"/>
                  <a:gd name="T15" fmla="*/ 8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91">
                    <a:moveTo>
                      <a:pt x="0" y="87"/>
                    </a:moveTo>
                    <a:lnTo>
                      <a:pt x="34" y="20"/>
                    </a:lnTo>
                    <a:lnTo>
                      <a:pt x="27" y="17"/>
                    </a:lnTo>
                    <a:lnTo>
                      <a:pt x="50" y="0"/>
                    </a:lnTo>
                    <a:lnTo>
                      <a:pt x="49" y="28"/>
                    </a:lnTo>
                    <a:lnTo>
                      <a:pt x="42" y="24"/>
                    </a:lnTo>
                    <a:lnTo>
                      <a:pt x="8" y="91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1" name="Freeform 508"/>
              <p:cNvSpPr>
                <a:spLocks/>
              </p:cNvSpPr>
              <p:nvPr/>
            </p:nvSpPr>
            <p:spPr bwMode="auto">
              <a:xfrm>
                <a:off x="4933" y="1274"/>
                <a:ext cx="32" cy="51"/>
              </a:xfrm>
              <a:custGeom>
                <a:avLst/>
                <a:gdLst>
                  <a:gd name="T0" fmla="*/ 0 w 55"/>
                  <a:gd name="T1" fmla="*/ 85 h 89"/>
                  <a:gd name="T2" fmla="*/ 38 w 55"/>
                  <a:gd name="T3" fmla="*/ 20 h 89"/>
                  <a:gd name="T4" fmla="*/ 31 w 55"/>
                  <a:gd name="T5" fmla="*/ 15 h 89"/>
                  <a:gd name="T6" fmla="*/ 55 w 55"/>
                  <a:gd name="T7" fmla="*/ 0 h 89"/>
                  <a:gd name="T8" fmla="*/ 53 w 55"/>
                  <a:gd name="T9" fmla="*/ 28 h 89"/>
                  <a:gd name="T10" fmla="*/ 46 w 55"/>
                  <a:gd name="T11" fmla="*/ 24 h 89"/>
                  <a:gd name="T12" fmla="*/ 8 w 55"/>
                  <a:gd name="T13" fmla="*/ 89 h 89"/>
                  <a:gd name="T14" fmla="*/ 0 w 55"/>
                  <a:gd name="T15" fmla="*/ 8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89">
                    <a:moveTo>
                      <a:pt x="0" y="85"/>
                    </a:moveTo>
                    <a:lnTo>
                      <a:pt x="38" y="20"/>
                    </a:lnTo>
                    <a:lnTo>
                      <a:pt x="31" y="15"/>
                    </a:lnTo>
                    <a:lnTo>
                      <a:pt x="55" y="0"/>
                    </a:lnTo>
                    <a:lnTo>
                      <a:pt x="53" y="28"/>
                    </a:lnTo>
                    <a:lnTo>
                      <a:pt x="46" y="24"/>
                    </a:lnTo>
                    <a:lnTo>
                      <a:pt x="8" y="89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2" name="Freeform 509"/>
              <p:cNvSpPr>
                <a:spLocks/>
              </p:cNvSpPr>
              <p:nvPr/>
            </p:nvSpPr>
            <p:spPr bwMode="auto">
              <a:xfrm>
                <a:off x="4996" y="1276"/>
                <a:ext cx="33" cy="49"/>
              </a:xfrm>
              <a:custGeom>
                <a:avLst/>
                <a:gdLst>
                  <a:gd name="T0" fmla="*/ 0 w 57"/>
                  <a:gd name="T1" fmla="*/ 82 h 86"/>
                  <a:gd name="T2" fmla="*/ 40 w 57"/>
                  <a:gd name="T3" fmla="*/ 19 h 86"/>
                  <a:gd name="T4" fmla="*/ 33 w 57"/>
                  <a:gd name="T5" fmla="*/ 15 h 86"/>
                  <a:gd name="T6" fmla="*/ 57 w 57"/>
                  <a:gd name="T7" fmla="*/ 0 h 86"/>
                  <a:gd name="T8" fmla="*/ 54 w 57"/>
                  <a:gd name="T9" fmla="*/ 28 h 86"/>
                  <a:gd name="T10" fmla="*/ 47 w 57"/>
                  <a:gd name="T11" fmla="*/ 24 h 86"/>
                  <a:gd name="T12" fmla="*/ 6 w 57"/>
                  <a:gd name="T13" fmla="*/ 86 h 86"/>
                  <a:gd name="T14" fmla="*/ 0 w 57"/>
                  <a:gd name="T15" fmla="*/ 8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86">
                    <a:moveTo>
                      <a:pt x="0" y="82"/>
                    </a:moveTo>
                    <a:lnTo>
                      <a:pt x="40" y="19"/>
                    </a:lnTo>
                    <a:lnTo>
                      <a:pt x="33" y="15"/>
                    </a:lnTo>
                    <a:lnTo>
                      <a:pt x="57" y="0"/>
                    </a:lnTo>
                    <a:lnTo>
                      <a:pt x="54" y="28"/>
                    </a:lnTo>
                    <a:lnTo>
                      <a:pt x="47" y="24"/>
                    </a:lnTo>
                    <a:lnTo>
                      <a:pt x="6" y="86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3" name="Freeform 510"/>
              <p:cNvSpPr>
                <a:spLocks/>
              </p:cNvSpPr>
              <p:nvPr/>
            </p:nvSpPr>
            <p:spPr bwMode="auto">
              <a:xfrm>
                <a:off x="5058" y="1277"/>
                <a:ext cx="34" cy="48"/>
              </a:xfrm>
              <a:custGeom>
                <a:avLst/>
                <a:gdLst>
                  <a:gd name="T0" fmla="*/ 0 w 59"/>
                  <a:gd name="T1" fmla="*/ 80 h 84"/>
                  <a:gd name="T2" fmla="*/ 42 w 59"/>
                  <a:gd name="T3" fmla="*/ 18 h 84"/>
                  <a:gd name="T4" fmla="*/ 35 w 59"/>
                  <a:gd name="T5" fmla="*/ 14 h 84"/>
                  <a:gd name="T6" fmla="*/ 59 w 59"/>
                  <a:gd name="T7" fmla="*/ 0 h 84"/>
                  <a:gd name="T8" fmla="*/ 55 w 59"/>
                  <a:gd name="T9" fmla="*/ 28 h 84"/>
                  <a:gd name="T10" fmla="*/ 49 w 59"/>
                  <a:gd name="T11" fmla="*/ 23 h 84"/>
                  <a:gd name="T12" fmla="*/ 6 w 59"/>
                  <a:gd name="T13" fmla="*/ 84 h 84"/>
                  <a:gd name="T14" fmla="*/ 0 w 59"/>
                  <a:gd name="T15" fmla="*/ 8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84">
                    <a:moveTo>
                      <a:pt x="0" y="80"/>
                    </a:moveTo>
                    <a:lnTo>
                      <a:pt x="42" y="18"/>
                    </a:lnTo>
                    <a:lnTo>
                      <a:pt x="35" y="14"/>
                    </a:lnTo>
                    <a:lnTo>
                      <a:pt x="59" y="0"/>
                    </a:lnTo>
                    <a:lnTo>
                      <a:pt x="55" y="28"/>
                    </a:lnTo>
                    <a:lnTo>
                      <a:pt x="49" y="23"/>
                    </a:lnTo>
                    <a:lnTo>
                      <a:pt x="6" y="84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4" name="Freeform 511"/>
              <p:cNvSpPr>
                <a:spLocks/>
              </p:cNvSpPr>
              <p:nvPr/>
            </p:nvSpPr>
            <p:spPr bwMode="auto">
              <a:xfrm>
                <a:off x="5120" y="1279"/>
                <a:ext cx="35" cy="46"/>
              </a:xfrm>
              <a:custGeom>
                <a:avLst/>
                <a:gdLst>
                  <a:gd name="T0" fmla="*/ 0 w 62"/>
                  <a:gd name="T1" fmla="*/ 77 h 81"/>
                  <a:gd name="T2" fmla="*/ 43 w 62"/>
                  <a:gd name="T3" fmla="*/ 18 h 81"/>
                  <a:gd name="T4" fmla="*/ 37 w 62"/>
                  <a:gd name="T5" fmla="*/ 13 h 81"/>
                  <a:gd name="T6" fmla="*/ 62 w 62"/>
                  <a:gd name="T7" fmla="*/ 0 h 81"/>
                  <a:gd name="T8" fmla="*/ 57 w 62"/>
                  <a:gd name="T9" fmla="*/ 28 h 81"/>
                  <a:gd name="T10" fmla="*/ 50 w 62"/>
                  <a:gd name="T11" fmla="*/ 23 h 81"/>
                  <a:gd name="T12" fmla="*/ 6 w 62"/>
                  <a:gd name="T13" fmla="*/ 81 h 81"/>
                  <a:gd name="T14" fmla="*/ 0 w 62"/>
                  <a:gd name="T15" fmla="*/ 7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81">
                    <a:moveTo>
                      <a:pt x="0" y="77"/>
                    </a:moveTo>
                    <a:lnTo>
                      <a:pt x="43" y="18"/>
                    </a:lnTo>
                    <a:lnTo>
                      <a:pt x="37" y="13"/>
                    </a:lnTo>
                    <a:lnTo>
                      <a:pt x="62" y="0"/>
                    </a:lnTo>
                    <a:lnTo>
                      <a:pt x="57" y="28"/>
                    </a:lnTo>
                    <a:lnTo>
                      <a:pt x="50" y="23"/>
                    </a:lnTo>
                    <a:lnTo>
                      <a:pt x="6" y="81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5" name="Freeform 512"/>
              <p:cNvSpPr>
                <a:spLocks/>
              </p:cNvSpPr>
              <p:nvPr/>
            </p:nvSpPr>
            <p:spPr bwMode="auto">
              <a:xfrm>
                <a:off x="5182" y="1279"/>
                <a:ext cx="37" cy="47"/>
              </a:xfrm>
              <a:custGeom>
                <a:avLst/>
                <a:gdLst>
                  <a:gd name="T0" fmla="*/ 0 w 64"/>
                  <a:gd name="T1" fmla="*/ 75 h 81"/>
                  <a:gd name="T2" fmla="*/ 45 w 64"/>
                  <a:gd name="T3" fmla="*/ 17 h 81"/>
                  <a:gd name="T4" fmla="*/ 39 w 64"/>
                  <a:gd name="T5" fmla="*/ 12 h 81"/>
                  <a:gd name="T6" fmla="*/ 64 w 64"/>
                  <a:gd name="T7" fmla="*/ 0 h 81"/>
                  <a:gd name="T8" fmla="*/ 58 w 64"/>
                  <a:gd name="T9" fmla="*/ 28 h 81"/>
                  <a:gd name="T10" fmla="*/ 52 w 64"/>
                  <a:gd name="T11" fmla="*/ 22 h 81"/>
                  <a:gd name="T12" fmla="*/ 6 w 64"/>
                  <a:gd name="T13" fmla="*/ 81 h 81"/>
                  <a:gd name="T14" fmla="*/ 0 w 64"/>
                  <a:gd name="T15" fmla="*/ 7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81">
                    <a:moveTo>
                      <a:pt x="0" y="75"/>
                    </a:moveTo>
                    <a:lnTo>
                      <a:pt x="45" y="17"/>
                    </a:lnTo>
                    <a:lnTo>
                      <a:pt x="39" y="12"/>
                    </a:lnTo>
                    <a:lnTo>
                      <a:pt x="64" y="0"/>
                    </a:lnTo>
                    <a:lnTo>
                      <a:pt x="58" y="28"/>
                    </a:lnTo>
                    <a:lnTo>
                      <a:pt x="52" y="22"/>
                    </a:lnTo>
                    <a:lnTo>
                      <a:pt x="6" y="8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6" name="Freeform 513"/>
              <p:cNvSpPr>
                <a:spLocks/>
              </p:cNvSpPr>
              <p:nvPr/>
            </p:nvSpPr>
            <p:spPr bwMode="auto">
              <a:xfrm>
                <a:off x="5244" y="1281"/>
                <a:ext cx="38" cy="45"/>
              </a:xfrm>
              <a:custGeom>
                <a:avLst/>
                <a:gdLst>
                  <a:gd name="T0" fmla="*/ 0 w 67"/>
                  <a:gd name="T1" fmla="*/ 72 h 78"/>
                  <a:gd name="T2" fmla="*/ 48 w 67"/>
                  <a:gd name="T3" fmla="*/ 16 h 78"/>
                  <a:gd name="T4" fmla="*/ 41 w 67"/>
                  <a:gd name="T5" fmla="*/ 11 h 78"/>
                  <a:gd name="T6" fmla="*/ 67 w 67"/>
                  <a:gd name="T7" fmla="*/ 0 h 78"/>
                  <a:gd name="T8" fmla="*/ 60 w 67"/>
                  <a:gd name="T9" fmla="*/ 27 h 78"/>
                  <a:gd name="T10" fmla="*/ 54 w 67"/>
                  <a:gd name="T11" fmla="*/ 22 h 78"/>
                  <a:gd name="T12" fmla="*/ 6 w 67"/>
                  <a:gd name="T13" fmla="*/ 78 h 78"/>
                  <a:gd name="T14" fmla="*/ 0 w 67"/>
                  <a:gd name="T15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78">
                    <a:moveTo>
                      <a:pt x="0" y="72"/>
                    </a:moveTo>
                    <a:lnTo>
                      <a:pt x="48" y="16"/>
                    </a:lnTo>
                    <a:lnTo>
                      <a:pt x="41" y="11"/>
                    </a:lnTo>
                    <a:lnTo>
                      <a:pt x="67" y="0"/>
                    </a:lnTo>
                    <a:lnTo>
                      <a:pt x="60" y="27"/>
                    </a:lnTo>
                    <a:lnTo>
                      <a:pt x="54" y="22"/>
                    </a:lnTo>
                    <a:lnTo>
                      <a:pt x="6" y="78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7" name="Freeform 514"/>
              <p:cNvSpPr>
                <a:spLocks/>
              </p:cNvSpPr>
              <p:nvPr/>
            </p:nvSpPr>
            <p:spPr bwMode="auto">
              <a:xfrm>
                <a:off x="5306" y="1280"/>
                <a:ext cx="39" cy="46"/>
              </a:xfrm>
              <a:custGeom>
                <a:avLst/>
                <a:gdLst>
                  <a:gd name="T0" fmla="*/ 0 w 68"/>
                  <a:gd name="T1" fmla="*/ 73 h 79"/>
                  <a:gd name="T2" fmla="*/ 49 w 68"/>
                  <a:gd name="T3" fmla="*/ 17 h 79"/>
                  <a:gd name="T4" fmla="*/ 42 w 68"/>
                  <a:gd name="T5" fmla="*/ 11 h 79"/>
                  <a:gd name="T6" fmla="*/ 68 w 68"/>
                  <a:gd name="T7" fmla="*/ 0 h 79"/>
                  <a:gd name="T8" fmla="*/ 61 w 68"/>
                  <a:gd name="T9" fmla="*/ 28 h 79"/>
                  <a:gd name="T10" fmla="*/ 55 w 68"/>
                  <a:gd name="T11" fmla="*/ 22 h 79"/>
                  <a:gd name="T12" fmla="*/ 6 w 68"/>
                  <a:gd name="T13" fmla="*/ 79 h 79"/>
                  <a:gd name="T14" fmla="*/ 0 w 68"/>
                  <a:gd name="T15" fmla="*/ 7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79">
                    <a:moveTo>
                      <a:pt x="0" y="73"/>
                    </a:moveTo>
                    <a:lnTo>
                      <a:pt x="49" y="17"/>
                    </a:lnTo>
                    <a:lnTo>
                      <a:pt x="42" y="11"/>
                    </a:lnTo>
                    <a:lnTo>
                      <a:pt x="68" y="0"/>
                    </a:lnTo>
                    <a:lnTo>
                      <a:pt x="61" y="28"/>
                    </a:lnTo>
                    <a:lnTo>
                      <a:pt x="55" y="22"/>
                    </a:lnTo>
                    <a:lnTo>
                      <a:pt x="6" y="79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8" name="Freeform 515"/>
              <p:cNvSpPr>
                <a:spLocks/>
              </p:cNvSpPr>
              <p:nvPr/>
            </p:nvSpPr>
            <p:spPr bwMode="auto">
              <a:xfrm>
                <a:off x="5368" y="1278"/>
                <a:ext cx="41" cy="48"/>
              </a:xfrm>
              <a:custGeom>
                <a:avLst/>
                <a:gdLst>
                  <a:gd name="T0" fmla="*/ 0 w 71"/>
                  <a:gd name="T1" fmla="*/ 77 h 83"/>
                  <a:gd name="T2" fmla="*/ 51 w 71"/>
                  <a:gd name="T3" fmla="*/ 16 h 83"/>
                  <a:gd name="T4" fmla="*/ 45 w 71"/>
                  <a:gd name="T5" fmla="*/ 11 h 83"/>
                  <a:gd name="T6" fmla="*/ 71 w 71"/>
                  <a:gd name="T7" fmla="*/ 0 h 83"/>
                  <a:gd name="T8" fmla="*/ 64 w 71"/>
                  <a:gd name="T9" fmla="*/ 27 h 83"/>
                  <a:gd name="T10" fmla="*/ 58 w 71"/>
                  <a:gd name="T11" fmla="*/ 22 h 83"/>
                  <a:gd name="T12" fmla="*/ 6 w 71"/>
                  <a:gd name="T13" fmla="*/ 83 h 83"/>
                  <a:gd name="T14" fmla="*/ 0 w 71"/>
                  <a:gd name="T15" fmla="*/ 7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83">
                    <a:moveTo>
                      <a:pt x="0" y="77"/>
                    </a:moveTo>
                    <a:lnTo>
                      <a:pt x="51" y="16"/>
                    </a:lnTo>
                    <a:lnTo>
                      <a:pt x="45" y="11"/>
                    </a:lnTo>
                    <a:lnTo>
                      <a:pt x="71" y="0"/>
                    </a:lnTo>
                    <a:lnTo>
                      <a:pt x="64" y="27"/>
                    </a:lnTo>
                    <a:lnTo>
                      <a:pt x="58" y="22"/>
                    </a:lnTo>
                    <a:lnTo>
                      <a:pt x="6" y="83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9" name="Freeform 516"/>
              <p:cNvSpPr>
                <a:spLocks/>
              </p:cNvSpPr>
              <p:nvPr/>
            </p:nvSpPr>
            <p:spPr bwMode="auto">
              <a:xfrm>
                <a:off x="5429" y="1277"/>
                <a:ext cx="43" cy="49"/>
              </a:xfrm>
              <a:custGeom>
                <a:avLst/>
                <a:gdLst>
                  <a:gd name="T0" fmla="*/ 0 w 74"/>
                  <a:gd name="T1" fmla="*/ 79 h 85"/>
                  <a:gd name="T2" fmla="*/ 54 w 74"/>
                  <a:gd name="T3" fmla="*/ 16 h 85"/>
                  <a:gd name="T4" fmla="*/ 48 w 74"/>
                  <a:gd name="T5" fmla="*/ 11 h 85"/>
                  <a:gd name="T6" fmla="*/ 74 w 74"/>
                  <a:gd name="T7" fmla="*/ 0 h 85"/>
                  <a:gd name="T8" fmla="*/ 67 w 74"/>
                  <a:gd name="T9" fmla="*/ 27 h 85"/>
                  <a:gd name="T10" fmla="*/ 60 w 74"/>
                  <a:gd name="T11" fmla="*/ 22 h 85"/>
                  <a:gd name="T12" fmla="*/ 6 w 74"/>
                  <a:gd name="T13" fmla="*/ 85 h 85"/>
                  <a:gd name="T14" fmla="*/ 0 w 74"/>
                  <a:gd name="T15" fmla="*/ 7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85">
                    <a:moveTo>
                      <a:pt x="0" y="79"/>
                    </a:moveTo>
                    <a:lnTo>
                      <a:pt x="54" y="16"/>
                    </a:lnTo>
                    <a:lnTo>
                      <a:pt x="48" y="11"/>
                    </a:lnTo>
                    <a:lnTo>
                      <a:pt x="74" y="0"/>
                    </a:lnTo>
                    <a:lnTo>
                      <a:pt x="67" y="27"/>
                    </a:lnTo>
                    <a:lnTo>
                      <a:pt x="60" y="22"/>
                    </a:lnTo>
                    <a:lnTo>
                      <a:pt x="6" y="85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0" name="Freeform 517"/>
              <p:cNvSpPr>
                <a:spLocks/>
              </p:cNvSpPr>
              <p:nvPr/>
            </p:nvSpPr>
            <p:spPr bwMode="auto">
              <a:xfrm>
                <a:off x="5491" y="1273"/>
                <a:ext cx="43" cy="53"/>
              </a:xfrm>
              <a:custGeom>
                <a:avLst/>
                <a:gdLst>
                  <a:gd name="T0" fmla="*/ 0 w 75"/>
                  <a:gd name="T1" fmla="*/ 86 h 92"/>
                  <a:gd name="T2" fmla="*/ 56 w 75"/>
                  <a:gd name="T3" fmla="*/ 17 h 92"/>
                  <a:gd name="T4" fmla="*/ 50 w 75"/>
                  <a:gd name="T5" fmla="*/ 12 h 92"/>
                  <a:gd name="T6" fmla="*/ 75 w 75"/>
                  <a:gd name="T7" fmla="*/ 0 h 92"/>
                  <a:gd name="T8" fmla="*/ 69 w 75"/>
                  <a:gd name="T9" fmla="*/ 28 h 92"/>
                  <a:gd name="T10" fmla="*/ 63 w 75"/>
                  <a:gd name="T11" fmla="*/ 22 h 92"/>
                  <a:gd name="T12" fmla="*/ 6 w 75"/>
                  <a:gd name="T13" fmla="*/ 92 h 92"/>
                  <a:gd name="T14" fmla="*/ 0 w 75"/>
                  <a:gd name="T15" fmla="*/ 86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92">
                    <a:moveTo>
                      <a:pt x="0" y="86"/>
                    </a:moveTo>
                    <a:lnTo>
                      <a:pt x="56" y="17"/>
                    </a:lnTo>
                    <a:lnTo>
                      <a:pt x="50" y="12"/>
                    </a:lnTo>
                    <a:lnTo>
                      <a:pt x="75" y="0"/>
                    </a:lnTo>
                    <a:lnTo>
                      <a:pt x="69" y="28"/>
                    </a:lnTo>
                    <a:lnTo>
                      <a:pt x="63" y="22"/>
                    </a:lnTo>
                    <a:lnTo>
                      <a:pt x="6" y="92"/>
                    </a:lnTo>
                    <a:lnTo>
                      <a:pt x="0" y="8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1" name="Freeform 518"/>
              <p:cNvSpPr>
                <a:spLocks/>
              </p:cNvSpPr>
              <p:nvPr/>
            </p:nvSpPr>
            <p:spPr bwMode="auto">
              <a:xfrm>
                <a:off x="5553" y="1267"/>
                <a:ext cx="41" cy="58"/>
              </a:xfrm>
              <a:custGeom>
                <a:avLst/>
                <a:gdLst>
                  <a:gd name="T0" fmla="*/ 0 w 71"/>
                  <a:gd name="T1" fmla="*/ 97 h 101"/>
                  <a:gd name="T2" fmla="*/ 54 w 71"/>
                  <a:gd name="T3" fmla="*/ 18 h 101"/>
                  <a:gd name="T4" fmla="*/ 47 w 71"/>
                  <a:gd name="T5" fmla="*/ 13 h 101"/>
                  <a:gd name="T6" fmla="*/ 71 w 71"/>
                  <a:gd name="T7" fmla="*/ 0 h 101"/>
                  <a:gd name="T8" fmla="*/ 67 w 71"/>
                  <a:gd name="T9" fmla="*/ 28 h 101"/>
                  <a:gd name="T10" fmla="*/ 61 w 71"/>
                  <a:gd name="T11" fmla="*/ 23 h 101"/>
                  <a:gd name="T12" fmla="*/ 6 w 71"/>
                  <a:gd name="T13" fmla="*/ 101 h 101"/>
                  <a:gd name="T14" fmla="*/ 0 w 71"/>
                  <a:gd name="T15" fmla="*/ 9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101">
                    <a:moveTo>
                      <a:pt x="0" y="97"/>
                    </a:moveTo>
                    <a:lnTo>
                      <a:pt x="54" y="18"/>
                    </a:lnTo>
                    <a:lnTo>
                      <a:pt x="47" y="13"/>
                    </a:lnTo>
                    <a:lnTo>
                      <a:pt x="71" y="0"/>
                    </a:lnTo>
                    <a:lnTo>
                      <a:pt x="67" y="28"/>
                    </a:lnTo>
                    <a:lnTo>
                      <a:pt x="61" y="23"/>
                    </a:lnTo>
                    <a:lnTo>
                      <a:pt x="6" y="101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2" name="Freeform 519"/>
              <p:cNvSpPr>
                <a:spLocks/>
              </p:cNvSpPr>
              <p:nvPr/>
            </p:nvSpPr>
            <p:spPr bwMode="auto">
              <a:xfrm>
                <a:off x="5615" y="1253"/>
                <a:ext cx="37" cy="72"/>
              </a:xfrm>
              <a:custGeom>
                <a:avLst/>
                <a:gdLst>
                  <a:gd name="T0" fmla="*/ 0 w 65"/>
                  <a:gd name="T1" fmla="*/ 122 h 126"/>
                  <a:gd name="T2" fmla="*/ 50 w 65"/>
                  <a:gd name="T3" fmla="*/ 21 h 126"/>
                  <a:gd name="T4" fmla="*/ 43 w 65"/>
                  <a:gd name="T5" fmla="*/ 17 h 126"/>
                  <a:gd name="T6" fmla="*/ 65 w 65"/>
                  <a:gd name="T7" fmla="*/ 0 h 126"/>
                  <a:gd name="T8" fmla="*/ 65 w 65"/>
                  <a:gd name="T9" fmla="*/ 28 h 126"/>
                  <a:gd name="T10" fmla="*/ 58 w 65"/>
                  <a:gd name="T11" fmla="*/ 25 h 126"/>
                  <a:gd name="T12" fmla="*/ 8 w 65"/>
                  <a:gd name="T13" fmla="*/ 126 h 126"/>
                  <a:gd name="T14" fmla="*/ 0 w 65"/>
                  <a:gd name="T15" fmla="*/ 12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26">
                    <a:moveTo>
                      <a:pt x="0" y="122"/>
                    </a:moveTo>
                    <a:lnTo>
                      <a:pt x="50" y="21"/>
                    </a:lnTo>
                    <a:lnTo>
                      <a:pt x="43" y="17"/>
                    </a:lnTo>
                    <a:lnTo>
                      <a:pt x="65" y="0"/>
                    </a:lnTo>
                    <a:lnTo>
                      <a:pt x="65" y="28"/>
                    </a:lnTo>
                    <a:lnTo>
                      <a:pt x="58" y="25"/>
                    </a:lnTo>
                    <a:lnTo>
                      <a:pt x="8" y="126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3" name="Freeform 520"/>
              <p:cNvSpPr>
                <a:spLocks/>
              </p:cNvSpPr>
              <p:nvPr/>
            </p:nvSpPr>
            <p:spPr bwMode="auto">
              <a:xfrm>
                <a:off x="5677" y="1251"/>
                <a:ext cx="31" cy="74"/>
              </a:xfrm>
              <a:custGeom>
                <a:avLst/>
                <a:gdLst>
                  <a:gd name="T0" fmla="*/ 0 w 55"/>
                  <a:gd name="T1" fmla="*/ 126 h 128"/>
                  <a:gd name="T2" fmla="*/ 40 w 55"/>
                  <a:gd name="T3" fmla="*/ 22 h 128"/>
                  <a:gd name="T4" fmla="*/ 32 w 55"/>
                  <a:gd name="T5" fmla="*/ 19 h 128"/>
                  <a:gd name="T6" fmla="*/ 52 w 55"/>
                  <a:gd name="T7" fmla="*/ 0 h 128"/>
                  <a:gd name="T8" fmla="*/ 55 w 55"/>
                  <a:gd name="T9" fmla="*/ 28 h 128"/>
                  <a:gd name="T10" fmla="*/ 47 w 55"/>
                  <a:gd name="T11" fmla="*/ 25 h 128"/>
                  <a:gd name="T12" fmla="*/ 8 w 55"/>
                  <a:gd name="T13" fmla="*/ 128 h 128"/>
                  <a:gd name="T14" fmla="*/ 0 w 55"/>
                  <a:gd name="T15" fmla="*/ 12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28">
                    <a:moveTo>
                      <a:pt x="0" y="126"/>
                    </a:moveTo>
                    <a:lnTo>
                      <a:pt x="40" y="22"/>
                    </a:lnTo>
                    <a:lnTo>
                      <a:pt x="32" y="19"/>
                    </a:lnTo>
                    <a:lnTo>
                      <a:pt x="52" y="0"/>
                    </a:lnTo>
                    <a:lnTo>
                      <a:pt x="55" y="28"/>
                    </a:lnTo>
                    <a:lnTo>
                      <a:pt x="47" y="25"/>
                    </a:lnTo>
                    <a:lnTo>
                      <a:pt x="8" y="128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4" name="Freeform 521"/>
              <p:cNvSpPr>
                <a:spLocks/>
              </p:cNvSpPr>
              <p:nvPr/>
            </p:nvSpPr>
            <p:spPr bwMode="auto">
              <a:xfrm>
                <a:off x="5739" y="1255"/>
                <a:ext cx="24" cy="70"/>
              </a:xfrm>
              <a:custGeom>
                <a:avLst/>
                <a:gdLst>
                  <a:gd name="T0" fmla="*/ 0 w 43"/>
                  <a:gd name="T1" fmla="*/ 120 h 122"/>
                  <a:gd name="T2" fmla="*/ 27 w 43"/>
                  <a:gd name="T3" fmla="*/ 23 h 122"/>
                  <a:gd name="T4" fmla="*/ 19 w 43"/>
                  <a:gd name="T5" fmla="*/ 20 h 122"/>
                  <a:gd name="T6" fmla="*/ 38 w 43"/>
                  <a:gd name="T7" fmla="*/ 0 h 122"/>
                  <a:gd name="T8" fmla="*/ 43 w 43"/>
                  <a:gd name="T9" fmla="*/ 27 h 122"/>
                  <a:gd name="T10" fmla="*/ 35 w 43"/>
                  <a:gd name="T11" fmla="*/ 25 h 122"/>
                  <a:gd name="T12" fmla="*/ 8 w 43"/>
                  <a:gd name="T13" fmla="*/ 122 h 122"/>
                  <a:gd name="T14" fmla="*/ 0 w 43"/>
                  <a:gd name="T15" fmla="*/ 12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22">
                    <a:moveTo>
                      <a:pt x="0" y="120"/>
                    </a:moveTo>
                    <a:lnTo>
                      <a:pt x="27" y="23"/>
                    </a:lnTo>
                    <a:lnTo>
                      <a:pt x="19" y="20"/>
                    </a:lnTo>
                    <a:lnTo>
                      <a:pt x="38" y="0"/>
                    </a:lnTo>
                    <a:lnTo>
                      <a:pt x="43" y="27"/>
                    </a:lnTo>
                    <a:lnTo>
                      <a:pt x="35" y="25"/>
                    </a:lnTo>
                    <a:lnTo>
                      <a:pt x="8" y="122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5" name="Freeform 522"/>
              <p:cNvSpPr>
                <a:spLocks/>
              </p:cNvSpPr>
              <p:nvPr/>
            </p:nvSpPr>
            <p:spPr bwMode="auto">
              <a:xfrm>
                <a:off x="5801" y="1251"/>
                <a:ext cx="21" cy="74"/>
              </a:xfrm>
              <a:custGeom>
                <a:avLst/>
                <a:gdLst>
                  <a:gd name="T0" fmla="*/ 0 w 38"/>
                  <a:gd name="T1" fmla="*/ 126 h 128"/>
                  <a:gd name="T2" fmla="*/ 22 w 38"/>
                  <a:gd name="T3" fmla="*/ 23 h 128"/>
                  <a:gd name="T4" fmla="*/ 14 w 38"/>
                  <a:gd name="T5" fmla="*/ 22 h 128"/>
                  <a:gd name="T6" fmla="*/ 32 w 38"/>
                  <a:gd name="T7" fmla="*/ 0 h 128"/>
                  <a:gd name="T8" fmla="*/ 38 w 38"/>
                  <a:gd name="T9" fmla="*/ 27 h 128"/>
                  <a:gd name="T10" fmla="*/ 30 w 38"/>
                  <a:gd name="T11" fmla="*/ 25 h 128"/>
                  <a:gd name="T12" fmla="*/ 8 w 38"/>
                  <a:gd name="T13" fmla="*/ 128 h 128"/>
                  <a:gd name="T14" fmla="*/ 0 w 38"/>
                  <a:gd name="T15" fmla="*/ 12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28">
                    <a:moveTo>
                      <a:pt x="0" y="126"/>
                    </a:moveTo>
                    <a:lnTo>
                      <a:pt x="22" y="23"/>
                    </a:lnTo>
                    <a:lnTo>
                      <a:pt x="14" y="22"/>
                    </a:lnTo>
                    <a:lnTo>
                      <a:pt x="32" y="0"/>
                    </a:lnTo>
                    <a:lnTo>
                      <a:pt x="38" y="27"/>
                    </a:lnTo>
                    <a:lnTo>
                      <a:pt x="30" y="25"/>
                    </a:lnTo>
                    <a:lnTo>
                      <a:pt x="8" y="128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6" name="Freeform 523"/>
              <p:cNvSpPr>
                <a:spLocks/>
              </p:cNvSpPr>
              <p:nvPr/>
            </p:nvSpPr>
            <p:spPr bwMode="auto">
              <a:xfrm>
                <a:off x="5862" y="1249"/>
                <a:ext cx="19" cy="76"/>
              </a:xfrm>
              <a:custGeom>
                <a:avLst/>
                <a:gdLst>
                  <a:gd name="T0" fmla="*/ 0 w 33"/>
                  <a:gd name="T1" fmla="*/ 130 h 132"/>
                  <a:gd name="T2" fmla="*/ 16 w 33"/>
                  <a:gd name="T3" fmla="*/ 25 h 132"/>
                  <a:gd name="T4" fmla="*/ 8 w 33"/>
                  <a:gd name="T5" fmla="*/ 23 h 132"/>
                  <a:gd name="T6" fmla="*/ 24 w 33"/>
                  <a:gd name="T7" fmla="*/ 0 h 132"/>
                  <a:gd name="T8" fmla="*/ 33 w 33"/>
                  <a:gd name="T9" fmla="*/ 27 h 132"/>
                  <a:gd name="T10" fmla="*/ 25 w 33"/>
                  <a:gd name="T11" fmla="*/ 26 h 132"/>
                  <a:gd name="T12" fmla="*/ 8 w 33"/>
                  <a:gd name="T13" fmla="*/ 132 h 132"/>
                  <a:gd name="T14" fmla="*/ 0 w 33"/>
                  <a:gd name="T15" fmla="*/ 13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32">
                    <a:moveTo>
                      <a:pt x="0" y="130"/>
                    </a:moveTo>
                    <a:lnTo>
                      <a:pt x="16" y="25"/>
                    </a:lnTo>
                    <a:lnTo>
                      <a:pt x="8" y="23"/>
                    </a:lnTo>
                    <a:lnTo>
                      <a:pt x="24" y="0"/>
                    </a:lnTo>
                    <a:lnTo>
                      <a:pt x="33" y="27"/>
                    </a:lnTo>
                    <a:lnTo>
                      <a:pt x="25" y="26"/>
                    </a:lnTo>
                    <a:lnTo>
                      <a:pt x="8" y="13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7" name="Freeform 524"/>
              <p:cNvSpPr>
                <a:spLocks/>
              </p:cNvSpPr>
              <p:nvPr/>
            </p:nvSpPr>
            <p:spPr bwMode="auto">
              <a:xfrm>
                <a:off x="5924" y="1250"/>
                <a:ext cx="17" cy="74"/>
              </a:xfrm>
              <a:custGeom>
                <a:avLst/>
                <a:gdLst>
                  <a:gd name="T0" fmla="*/ 0 w 29"/>
                  <a:gd name="T1" fmla="*/ 129 h 129"/>
                  <a:gd name="T2" fmla="*/ 12 w 29"/>
                  <a:gd name="T3" fmla="*/ 24 h 129"/>
                  <a:gd name="T4" fmla="*/ 4 w 29"/>
                  <a:gd name="T5" fmla="*/ 23 h 129"/>
                  <a:gd name="T6" fmla="*/ 19 w 29"/>
                  <a:gd name="T7" fmla="*/ 0 h 129"/>
                  <a:gd name="T8" fmla="*/ 29 w 29"/>
                  <a:gd name="T9" fmla="*/ 26 h 129"/>
                  <a:gd name="T10" fmla="*/ 21 w 29"/>
                  <a:gd name="T11" fmla="*/ 25 h 129"/>
                  <a:gd name="T12" fmla="*/ 8 w 29"/>
                  <a:gd name="T13" fmla="*/ 129 h 129"/>
                  <a:gd name="T14" fmla="*/ 0 w 29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29">
                    <a:moveTo>
                      <a:pt x="0" y="129"/>
                    </a:moveTo>
                    <a:lnTo>
                      <a:pt x="12" y="24"/>
                    </a:lnTo>
                    <a:lnTo>
                      <a:pt x="4" y="23"/>
                    </a:lnTo>
                    <a:lnTo>
                      <a:pt x="19" y="0"/>
                    </a:lnTo>
                    <a:lnTo>
                      <a:pt x="29" y="26"/>
                    </a:lnTo>
                    <a:lnTo>
                      <a:pt x="21" y="25"/>
                    </a:lnTo>
                    <a:lnTo>
                      <a:pt x="8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8" name="Freeform 525"/>
              <p:cNvSpPr>
                <a:spLocks/>
              </p:cNvSpPr>
              <p:nvPr/>
            </p:nvSpPr>
            <p:spPr bwMode="auto">
              <a:xfrm>
                <a:off x="5986" y="1245"/>
                <a:ext cx="16" cy="79"/>
              </a:xfrm>
              <a:custGeom>
                <a:avLst/>
                <a:gdLst>
                  <a:gd name="T0" fmla="*/ 0 w 27"/>
                  <a:gd name="T1" fmla="*/ 138 h 138"/>
                  <a:gd name="T2" fmla="*/ 10 w 27"/>
                  <a:gd name="T3" fmla="*/ 25 h 138"/>
                  <a:gd name="T4" fmla="*/ 2 w 27"/>
                  <a:gd name="T5" fmla="*/ 24 h 138"/>
                  <a:gd name="T6" fmla="*/ 17 w 27"/>
                  <a:gd name="T7" fmla="*/ 0 h 138"/>
                  <a:gd name="T8" fmla="*/ 27 w 27"/>
                  <a:gd name="T9" fmla="*/ 26 h 138"/>
                  <a:gd name="T10" fmla="*/ 19 w 27"/>
                  <a:gd name="T11" fmla="*/ 26 h 138"/>
                  <a:gd name="T12" fmla="*/ 8 w 27"/>
                  <a:gd name="T13" fmla="*/ 138 h 138"/>
                  <a:gd name="T14" fmla="*/ 0 w 27"/>
                  <a:gd name="T1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38">
                    <a:moveTo>
                      <a:pt x="0" y="138"/>
                    </a:moveTo>
                    <a:lnTo>
                      <a:pt x="10" y="25"/>
                    </a:lnTo>
                    <a:lnTo>
                      <a:pt x="2" y="24"/>
                    </a:lnTo>
                    <a:lnTo>
                      <a:pt x="17" y="0"/>
                    </a:lnTo>
                    <a:lnTo>
                      <a:pt x="27" y="26"/>
                    </a:lnTo>
                    <a:lnTo>
                      <a:pt x="19" y="26"/>
                    </a:lnTo>
                    <a:lnTo>
                      <a:pt x="8" y="138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9" name="Freeform 526"/>
              <p:cNvSpPr>
                <a:spLocks/>
              </p:cNvSpPr>
              <p:nvPr/>
            </p:nvSpPr>
            <p:spPr bwMode="auto">
              <a:xfrm>
                <a:off x="6043" y="1256"/>
                <a:ext cx="15" cy="68"/>
              </a:xfrm>
              <a:custGeom>
                <a:avLst/>
                <a:gdLst>
                  <a:gd name="T0" fmla="*/ 8 w 25"/>
                  <a:gd name="T1" fmla="*/ 118 h 118"/>
                  <a:gd name="T2" fmla="*/ 8 w 25"/>
                  <a:gd name="T3" fmla="*/ 25 h 118"/>
                  <a:gd name="T4" fmla="*/ 0 w 25"/>
                  <a:gd name="T5" fmla="*/ 25 h 118"/>
                  <a:gd name="T6" fmla="*/ 13 w 25"/>
                  <a:gd name="T7" fmla="*/ 0 h 118"/>
                  <a:gd name="T8" fmla="*/ 25 w 25"/>
                  <a:gd name="T9" fmla="*/ 25 h 118"/>
                  <a:gd name="T10" fmla="*/ 17 w 25"/>
                  <a:gd name="T11" fmla="*/ 25 h 118"/>
                  <a:gd name="T12" fmla="*/ 16 w 25"/>
                  <a:gd name="T13" fmla="*/ 118 h 118"/>
                  <a:gd name="T14" fmla="*/ 8 w 25"/>
                  <a:gd name="T15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18">
                    <a:moveTo>
                      <a:pt x="8" y="118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6" y="118"/>
                    </a:lnTo>
                    <a:lnTo>
                      <a:pt x="8" y="11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0" name="Freeform 527"/>
              <p:cNvSpPr>
                <a:spLocks/>
              </p:cNvSpPr>
              <p:nvPr/>
            </p:nvSpPr>
            <p:spPr bwMode="auto">
              <a:xfrm>
                <a:off x="4500" y="1190"/>
                <a:ext cx="18" cy="73"/>
              </a:xfrm>
              <a:custGeom>
                <a:avLst/>
                <a:gdLst>
                  <a:gd name="T0" fmla="*/ 0 w 32"/>
                  <a:gd name="T1" fmla="*/ 124 h 126"/>
                  <a:gd name="T2" fmla="*/ 15 w 32"/>
                  <a:gd name="T3" fmla="*/ 24 h 126"/>
                  <a:gd name="T4" fmla="*/ 7 w 32"/>
                  <a:gd name="T5" fmla="*/ 23 h 126"/>
                  <a:gd name="T6" fmla="*/ 23 w 32"/>
                  <a:gd name="T7" fmla="*/ 0 h 126"/>
                  <a:gd name="T8" fmla="*/ 32 w 32"/>
                  <a:gd name="T9" fmla="*/ 27 h 126"/>
                  <a:gd name="T10" fmla="*/ 23 w 32"/>
                  <a:gd name="T11" fmla="*/ 25 h 126"/>
                  <a:gd name="T12" fmla="*/ 8 w 32"/>
                  <a:gd name="T13" fmla="*/ 126 h 126"/>
                  <a:gd name="T14" fmla="*/ 0 w 32"/>
                  <a:gd name="T15" fmla="*/ 12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6">
                    <a:moveTo>
                      <a:pt x="0" y="124"/>
                    </a:moveTo>
                    <a:lnTo>
                      <a:pt x="15" y="24"/>
                    </a:lnTo>
                    <a:lnTo>
                      <a:pt x="7" y="23"/>
                    </a:lnTo>
                    <a:lnTo>
                      <a:pt x="23" y="0"/>
                    </a:lnTo>
                    <a:lnTo>
                      <a:pt x="32" y="27"/>
                    </a:lnTo>
                    <a:lnTo>
                      <a:pt x="23" y="25"/>
                    </a:lnTo>
                    <a:lnTo>
                      <a:pt x="8" y="126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1" name="Freeform 528"/>
              <p:cNvSpPr>
                <a:spLocks/>
              </p:cNvSpPr>
              <p:nvPr/>
            </p:nvSpPr>
            <p:spPr bwMode="auto">
              <a:xfrm>
                <a:off x="4562" y="1191"/>
                <a:ext cx="19" cy="72"/>
              </a:xfrm>
              <a:custGeom>
                <a:avLst/>
                <a:gdLst>
                  <a:gd name="T0" fmla="*/ 0 w 33"/>
                  <a:gd name="T1" fmla="*/ 123 h 125"/>
                  <a:gd name="T2" fmla="*/ 17 w 33"/>
                  <a:gd name="T3" fmla="*/ 24 h 125"/>
                  <a:gd name="T4" fmla="*/ 9 w 33"/>
                  <a:gd name="T5" fmla="*/ 23 h 125"/>
                  <a:gd name="T6" fmla="*/ 25 w 33"/>
                  <a:gd name="T7" fmla="*/ 0 h 125"/>
                  <a:gd name="T8" fmla="*/ 33 w 33"/>
                  <a:gd name="T9" fmla="*/ 27 h 125"/>
                  <a:gd name="T10" fmla="*/ 25 w 33"/>
                  <a:gd name="T11" fmla="*/ 26 h 125"/>
                  <a:gd name="T12" fmla="*/ 8 w 33"/>
                  <a:gd name="T13" fmla="*/ 125 h 125"/>
                  <a:gd name="T14" fmla="*/ 0 w 33"/>
                  <a:gd name="T15" fmla="*/ 12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25">
                    <a:moveTo>
                      <a:pt x="0" y="123"/>
                    </a:moveTo>
                    <a:lnTo>
                      <a:pt x="17" y="24"/>
                    </a:lnTo>
                    <a:lnTo>
                      <a:pt x="9" y="23"/>
                    </a:lnTo>
                    <a:lnTo>
                      <a:pt x="25" y="0"/>
                    </a:lnTo>
                    <a:lnTo>
                      <a:pt x="33" y="27"/>
                    </a:lnTo>
                    <a:lnTo>
                      <a:pt x="25" y="26"/>
                    </a:lnTo>
                    <a:lnTo>
                      <a:pt x="8" y="125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2" name="Freeform 529"/>
              <p:cNvSpPr>
                <a:spLocks/>
              </p:cNvSpPr>
              <p:nvPr/>
            </p:nvSpPr>
            <p:spPr bwMode="auto">
              <a:xfrm>
                <a:off x="4624" y="1194"/>
                <a:ext cx="20" cy="69"/>
              </a:xfrm>
              <a:custGeom>
                <a:avLst/>
                <a:gdLst>
                  <a:gd name="T0" fmla="*/ 0 w 35"/>
                  <a:gd name="T1" fmla="*/ 117 h 119"/>
                  <a:gd name="T2" fmla="*/ 19 w 35"/>
                  <a:gd name="T3" fmla="*/ 23 h 119"/>
                  <a:gd name="T4" fmla="*/ 11 w 35"/>
                  <a:gd name="T5" fmla="*/ 22 h 119"/>
                  <a:gd name="T6" fmla="*/ 28 w 35"/>
                  <a:gd name="T7" fmla="*/ 0 h 119"/>
                  <a:gd name="T8" fmla="*/ 35 w 35"/>
                  <a:gd name="T9" fmla="*/ 27 h 119"/>
                  <a:gd name="T10" fmla="*/ 27 w 35"/>
                  <a:gd name="T11" fmla="*/ 25 h 119"/>
                  <a:gd name="T12" fmla="*/ 8 w 35"/>
                  <a:gd name="T13" fmla="*/ 119 h 119"/>
                  <a:gd name="T14" fmla="*/ 0 w 35"/>
                  <a:gd name="T15" fmla="*/ 11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19">
                    <a:moveTo>
                      <a:pt x="0" y="117"/>
                    </a:moveTo>
                    <a:lnTo>
                      <a:pt x="19" y="23"/>
                    </a:lnTo>
                    <a:lnTo>
                      <a:pt x="11" y="22"/>
                    </a:lnTo>
                    <a:lnTo>
                      <a:pt x="28" y="0"/>
                    </a:lnTo>
                    <a:lnTo>
                      <a:pt x="35" y="27"/>
                    </a:lnTo>
                    <a:lnTo>
                      <a:pt x="27" y="25"/>
                    </a:lnTo>
                    <a:lnTo>
                      <a:pt x="8" y="119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3" name="Freeform 530"/>
              <p:cNvSpPr>
                <a:spLocks/>
              </p:cNvSpPr>
              <p:nvPr/>
            </p:nvSpPr>
            <p:spPr bwMode="auto">
              <a:xfrm>
                <a:off x="4686" y="1198"/>
                <a:ext cx="22" cy="65"/>
              </a:xfrm>
              <a:custGeom>
                <a:avLst/>
                <a:gdLst>
                  <a:gd name="T0" fmla="*/ 0 w 39"/>
                  <a:gd name="T1" fmla="*/ 111 h 113"/>
                  <a:gd name="T2" fmla="*/ 23 w 39"/>
                  <a:gd name="T3" fmla="*/ 24 h 113"/>
                  <a:gd name="T4" fmla="*/ 15 w 39"/>
                  <a:gd name="T5" fmla="*/ 21 h 113"/>
                  <a:gd name="T6" fmla="*/ 33 w 39"/>
                  <a:gd name="T7" fmla="*/ 0 h 113"/>
                  <a:gd name="T8" fmla="*/ 39 w 39"/>
                  <a:gd name="T9" fmla="*/ 28 h 113"/>
                  <a:gd name="T10" fmla="*/ 31 w 39"/>
                  <a:gd name="T11" fmla="*/ 26 h 113"/>
                  <a:gd name="T12" fmla="*/ 8 w 39"/>
                  <a:gd name="T13" fmla="*/ 113 h 113"/>
                  <a:gd name="T14" fmla="*/ 0 w 39"/>
                  <a:gd name="T15" fmla="*/ 11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13">
                    <a:moveTo>
                      <a:pt x="0" y="111"/>
                    </a:moveTo>
                    <a:lnTo>
                      <a:pt x="23" y="24"/>
                    </a:lnTo>
                    <a:lnTo>
                      <a:pt x="15" y="21"/>
                    </a:lnTo>
                    <a:lnTo>
                      <a:pt x="33" y="0"/>
                    </a:lnTo>
                    <a:lnTo>
                      <a:pt x="39" y="28"/>
                    </a:lnTo>
                    <a:lnTo>
                      <a:pt x="31" y="26"/>
                    </a:lnTo>
                    <a:lnTo>
                      <a:pt x="8" y="113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4" name="Freeform 531"/>
              <p:cNvSpPr>
                <a:spLocks/>
              </p:cNvSpPr>
              <p:nvPr/>
            </p:nvSpPr>
            <p:spPr bwMode="auto">
              <a:xfrm>
                <a:off x="4748" y="1202"/>
                <a:ext cx="25" cy="61"/>
              </a:xfrm>
              <a:custGeom>
                <a:avLst/>
                <a:gdLst>
                  <a:gd name="T0" fmla="*/ 0 w 43"/>
                  <a:gd name="T1" fmla="*/ 103 h 105"/>
                  <a:gd name="T2" fmla="*/ 27 w 43"/>
                  <a:gd name="T3" fmla="*/ 23 h 105"/>
                  <a:gd name="T4" fmla="*/ 19 w 43"/>
                  <a:gd name="T5" fmla="*/ 20 h 105"/>
                  <a:gd name="T6" fmla="*/ 39 w 43"/>
                  <a:gd name="T7" fmla="*/ 0 h 105"/>
                  <a:gd name="T8" fmla="*/ 43 w 43"/>
                  <a:gd name="T9" fmla="*/ 28 h 105"/>
                  <a:gd name="T10" fmla="*/ 35 w 43"/>
                  <a:gd name="T11" fmla="*/ 25 h 105"/>
                  <a:gd name="T12" fmla="*/ 8 w 43"/>
                  <a:gd name="T13" fmla="*/ 105 h 105"/>
                  <a:gd name="T14" fmla="*/ 0 w 43"/>
                  <a:gd name="T15" fmla="*/ 103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105">
                    <a:moveTo>
                      <a:pt x="0" y="103"/>
                    </a:moveTo>
                    <a:lnTo>
                      <a:pt x="27" y="23"/>
                    </a:lnTo>
                    <a:lnTo>
                      <a:pt x="19" y="20"/>
                    </a:lnTo>
                    <a:lnTo>
                      <a:pt x="39" y="0"/>
                    </a:lnTo>
                    <a:lnTo>
                      <a:pt x="43" y="28"/>
                    </a:lnTo>
                    <a:lnTo>
                      <a:pt x="35" y="25"/>
                    </a:lnTo>
                    <a:lnTo>
                      <a:pt x="8" y="105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5" name="Freeform 532"/>
              <p:cNvSpPr>
                <a:spLocks/>
              </p:cNvSpPr>
              <p:nvPr/>
            </p:nvSpPr>
            <p:spPr bwMode="auto">
              <a:xfrm>
                <a:off x="4809" y="1207"/>
                <a:ext cx="27" cy="56"/>
              </a:xfrm>
              <a:custGeom>
                <a:avLst/>
                <a:gdLst>
                  <a:gd name="T0" fmla="*/ 0 w 47"/>
                  <a:gd name="T1" fmla="*/ 93 h 97"/>
                  <a:gd name="T2" fmla="*/ 31 w 47"/>
                  <a:gd name="T3" fmla="*/ 21 h 97"/>
                  <a:gd name="T4" fmla="*/ 24 w 47"/>
                  <a:gd name="T5" fmla="*/ 18 h 97"/>
                  <a:gd name="T6" fmla="*/ 45 w 47"/>
                  <a:gd name="T7" fmla="*/ 0 h 97"/>
                  <a:gd name="T8" fmla="*/ 47 w 47"/>
                  <a:gd name="T9" fmla="*/ 28 h 97"/>
                  <a:gd name="T10" fmla="*/ 39 w 47"/>
                  <a:gd name="T11" fmla="*/ 24 h 97"/>
                  <a:gd name="T12" fmla="*/ 8 w 47"/>
                  <a:gd name="T13" fmla="*/ 97 h 97"/>
                  <a:gd name="T14" fmla="*/ 0 w 47"/>
                  <a:gd name="T15" fmla="*/ 9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97">
                    <a:moveTo>
                      <a:pt x="0" y="93"/>
                    </a:moveTo>
                    <a:lnTo>
                      <a:pt x="31" y="21"/>
                    </a:lnTo>
                    <a:lnTo>
                      <a:pt x="24" y="18"/>
                    </a:lnTo>
                    <a:lnTo>
                      <a:pt x="45" y="0"/>
                    </a:lnTo>
                    <a:lnTo>
                      <a:pt x="47" y="28"/>
                    </a:lnTo>
                    <a:lnTo>
                      <a:pt x="39" y="24"/>
                    </a:lnTo>
                    <a:lnTo>
                      <a:pt x="8" y="9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6" name="Freeform 533"/>
              <p:cNvSpPr>
                <a:spLocks/>
              </p:cNvSpPr>
              <p:nvPr/>
            </p:nvSpPr>
            <p:spPr bwMode="auto">
              <a:xfrm>
                <a:off x="4871" y="1209"/>
                <a:ext cx="29" cy="54"/>
              </a:xfrm>
              <a:custGeom>
                <a:avLst/>
                <a:gdLst>
                  <a:gd name="T0" fmla="*/ 0 w 50"/>
                  <a:gd name="T1" fmla="*/ 90 h 94"/>
                  <a:gd name="T2" fmla="*/ 35 w 50"/>
                  <a:gd name="T3" fmla="*/ 20 h 94"/>
                  <a:gd name="T4" fmla="*/ 27 w 50"/>
                  <a:gd name="T5" fmla="*/ 17 h 94"/>
                  <a:gd name="T6" fmla="*/ 49 w 50"/>
                  <a:gd name="T7" fmla="*/ 0 h 94"/>
                  <a:gd name="T8" fmla="*/ 50 w 50"/>
                  <a:gd name="T9" fmla="*/ 28 h 94"/>
                  <a:gd name="T10" fmla="*/ 42 w 50"/>
                  <a:gd name="T11" fmla="*/ 24 h 94"/>
                  <a:gd name="T12" fmla="*/ 8 w 50"/>
                  <a:gd name="T13" fmla="*/ 94 h 94"/>
                  <a:gd name="T14" fmla="*/ 0 w 50"/>
                  <a:gd name="T15" fmla="*/ 9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" h="94">
                    <a:moveTo>
                      <a:pt x="0" y="90"/>
                    </a:moveTo>
                    <a:lnTo>
                      <a:pt x="35" y="20"/>
                    </a:lnTo>
                    <a:lnTo>
                      <a:pt x="27" y="17"/>
                    </a:lnTo>
                    <a:lnTo>
                      <a:pt x="49" y="0"/>
                    </a:lnTo>
                    <a:lnTo>
                      <a:pt x="50" y="28"/>
                    </a:lnTo>
                    <a:lnTo>
                      <a:pt x="42" y="24"/>
                    </a:lnTo>
                    <a:lnTo>
                      <a:pt x="8" y="94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7" name="Freeform 534"/>
              <p:cNvSpPr>
                <a:spLocks/>
              </p:cNvSpPr>
              <p:nvPr/>
            </p:nvSpPr>
            <p:spPr bwMode="auto">
              <a:xfrm>
                <a:off x="4933" y="1210"/>
                <a:ext cx="32" cy="53"/>
              </a:xfrm>
              <a:custGeom>
                <a:avLst/>
                <a:gdLst>
                  <a:gd name="T0" fmla="*/ 0 w 55"/>
                  <a:gd name="T1" fmla="*/ 88 h 92"/>
                  <a:gd name="T2" fmla="*/ 39 w 55"/>
                  <a:gd name="T3" fmla="*/ 19 h 92"/>
                  <a:gd name="T4" fmla="*/ 32 w 55"/>
                  <a:gd name="T5" fmla="*/ 15 h 92"/>
                  <a:gd name="T6" fmla="*/ 55 w 55"/>
                  <a:gd name="T7" fmla="*/ 0 h 92"/>
                  <a:gd name="T8" fmla="*/ 54 w 55"/>
                  <a:gd name="T9" fmla="*/ 27 h 92"/>
                  <a:gd name="T10" fmla="*/ 46 w 55"/>
                  <a:gd name="T11" fmla="*/ 23 h 92"/>
                  <a:gd name="T12" fmla="*/ 8 w 55"/>
                  <a:gd name="T13" fmla="*/ 92 h 92"/>
                  <a:gd name="T14" fmla="*/ 0 w 55"/>
                  <a:gd name="T1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92">
                    <a:moveTo>
                      <a:pt x="0" y="88"/>
                    </a:moveTo>
                    <a:lnTo>
                      <a:pt x="39" y="19"/>
                    </a:lnTo>
                    <a:lnTo>
                      <a:pt x="32" y="15"/>
                    </a:lnTo>
                    <a:lnTo>
                      <a:pt x="55" y="0"/>
                    </a:lnTo>
                    <a:lnTo>
                      <a:pt x="54" y="27"/>
                    </a:lnTo>
                    <a:lnTo>
                      <a:pt x="46" y="23"/>
                    </a:lnTo>
                    <a:lnTo>
                      <a:pt x="8" y="92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8" name="Freeform 535"/>
              <p:cNvSpPr>
                <a:spLocks/>
              </p:cNvSpPr>
              <p:nvPr/>
            </p:nvSpPr>
            <p:spPr bwMode="auto">
              <a:xfrm>
                <a:off x="4995" y="1212"/>
                <a:ext cx="34" cy="51"/>
              </a:xfrm>
              <a:custGeom>
                <a:avLst/>
                <a:gdLst>
                  <a:gd name="T0" fmla="*/ 0 w 58"/>
                  <a:gd name="T1" fmla="*/ 85 h 89"/>
                  <a:gd name="T2" fmla="*/ 41 w 58"/>
                  <a:gd name="T3" fmla="*/ 20 h 89"/>
                  <a:gd name="T4" fmla="*/ 34 w 58"/>
                  <a:gd name="T5" fmla="*/ 15 h 89"/>
                  <a:gd name="T6" fmla="*/ 58 w 58"/>
                  <a:gd name="T7" fmla="*/ 0 h 89"/>
                  <a:gd name="T8" fmla="*/ 55 w 58"/>
                  <a:gd name="T9" fmla="*/ 28 h 89"/>
                  <a:gd name="T10" fmla="*/ 48 w 58"/>
                  <a:gd name="T11" fmla="*/ 24 h 89"/>
                  <a:gd name="T12" fmla="*/ 8 w 58"/>
                  <a:gd name="T13" fmla="*/ 89 h 89"/>
                  <a:gd name="T14" fmla="*/ 0 w 58"/>
                  <a:gd name="T15" fmla="*/ 8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89">
                    <a:moveTo>
                      <a:pt x="0" y="85"/>
                    </a:moveTo>
                    <a:lnTo>
                      <a:pt x="41" y="20"/>
                    </a:lnTo>
                    <a:lnTo>
                      <a:pt x="34" y="15"/>
                    </a:lnTo>
                    <a:lnTo>
                      <a:pt x="58" y="0"/>
                    </a:lnTo>
                    <a:lnTo>
                      <a:pt x="55" y="28"/>
                    </a:lnTo>
                    <a:lnTo>
                      <a:pt x="48" y="24"/>
                    </a:lnTo>
                    <a:lnTo>
                      <a:pt x="8" y="89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9" name="Freeform 536"/>
              <p:cNvSpPr>
                <a:spLocks/>
              </p:cNvSpPr>
              <p:nvPr/>
            </p:nvSpPr>
            <p:spPr bwMode="auto">
              <a:xfrm>
                <a:off x="5058" y="1214"/>
                <a:ext cx="35" cy="49"/>
              </a:xfrm>
              <a:custGeom>
                <a:avLst/>
                <a:gdLst>
                  <a:gd name="T0" fmla="*/ 0 w 61"/>
                  <a:gd name="T1" fmla="*/ 82 h 86"/>
                  <a:gd name="T2" fmla="*/ 43 w 61"/>
                  <a:gd name="T3" fmla="*/ 18 h 86"/>
                  <a:gd name="T4" fmla="*/ 36 w 61"/>
                  <a:gd name="T5" fmla="*/ 13 h 86"/>
                  <a:gd name="T6" fmla="*/ 61 w 61"/>
                  <a:gd name="T7" fmla="*/ 0 h 86"/>
                  <a:gd name="T8" fmla="*/ 57 w 61"/>
                  <a:gd name="T9" fmla="*/ 27 h 86"/>
                  <a:gd name="T10" fmla="*/ 50 w 61"/>
                  <a:gd name="T11" fmla="*/ 23 h 86"/>
                  <a:gd name="T12" fmla="*/ 6 w 61"/>
                  <a:gd name="T13" fmla="*/ 86 h 86"/>
                  <a:gd name="T14" fmla="*/ 0 w 61"/>
                  <a:gd name="T15" fmla="*/ 8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86">
                    <a:moveTo>
                      <a:pt x="0" y="82"/>
                    </a:moveTo>
                    <a:lnTo>
                      <a:pt x="43" y="18"/>
                    </a:lnTo>
                    <a:lnTo>
                      <a:pt x="36" y="13"/>
                    </a:lnTo>
                    <a:lnTo>
                      <a:pt x="61" y="0"/>
                    </a:lnTo>
                    <a:lnTo>
                      <a:pt x="57" y="27"/>
                    </a:lnTo>
                    <a:lnTo>
                      <a:pt x="50" y="23"/>
                    </a:lnTo>
                    <a:lnTo>
                      <a:pt x="6" y="86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0" name="Freeform 537"/>
              <p:cNvSpPr>
                <a:spLocks/>
              </p:cNvSpPr>
              <p:nvPr/>
            </p:nvSpPr>
            <p:spPr bwMode="auto">
              <a:xfrm>
                <a:off x="5120" y="1214"/>
                <a:ext cx="36" cy="49"/>
              </a:xfrm>
              <a:custGeom>
                <a:avLst/>
                <a:gdLst>
                  <a:gd name="T0" fmla="*/ 0 w 63"/>
                  <a:gd name="T1" fmla="*/ 81 h 85"/>
                  <a:gd name="T2" fmla="*/ 45 w 63"/>
                  <a:gd name="T3" fmla="*/ 18 h 85"/>
                  <a:gd name="T4" fmla="*/ 38 w 63"/>
                  <a:gd name="T5" fmla="*/ 13 h 85"/>
                  <a:gd name="T6" fmla="*/ 63 w 63"/>
                  <a:gd name="T7" fmla="*/ 0 h 85"/>
                  <a:gd name="T8" fmla="*/ 58 w 63"/>
                  <a:gd name="T9" fmla="*/ 28 h 85"/>
                  <a:gd name="T10" fmla="*/ 52 w 63"/>
                  <a:gd name="T11" fmla="*/ 23 h 85"/>
                  <a:gd name="T12" fmla="*/ 6 w 63"/>
                  <a:gd name="T13" fmla="*/ 85 h 85"/>
                  <a:gd name="T14" fmla="*/ 0 w 63"/>
                  <a:gd name="T15" fmla="*/ 8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85">
                    <a:moveTo>
                      <a:pt x="0" y="81"/>
                    </a:moveTo>
                    <a:lnTo>
                      <a:pt x="45" y="18"/>
                    </a:lnTo>
                    <a:lnTo>
                      <a:pt x="38" y="13"/>
                    </a:lnTo>
                    <a:lnTo>
                      <a:pt x="63" y="0"/>
                    </a:lnTo>
                    <a:lnTo>
                      <a:pt x="58" y="28"/>
                    </a:lnTo>
                    <a:lnTo>
                      <a:pt x="52" y="23"/>
                    </a:lnTo>
                    <a:lnTo>
                      <a:pt x="6" y="8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1" name="Freeform 538"/>
              <p:cNvSpPr>
                <a:spLocks/>
              </p:cNvSpPr>
              <p:nvPr/>
            </p:nvSpPr>
            <p:spPr bwMode="auto">
              <a:xfrm>
                <a:off x="5182" y="1214"/>
                <a:ext cx="38" cy="50"/>
              </a:xfrm>
              <a:custGeom>
                <a:avLst/>
                <a:gdLst>
                  <a:gd name="T0" fmla="*/ 0 w 66"/>
                  <a:gd name="T1" fmla="*/ 80 h 86"/>
                  <a:gd name="T2" fmla="*/ 47 w 66"/>
                  <a:gd name="T3" fmla="*/ 18 h 86"/>
                  <a:gd name="T4" fmla="*/ 41 w 66"/>
                  <a:gd name="T5" fmla="*/ 13 h 86"/>
                  <a:gd name="T6" fmla="*/ 66 w 66"/>
                  <a:gd name="T7" fmla="*/ 0 h 86"/>
                  <a:gd name="T8" fmla="*/ 61 w 66"/>
                  <a:gd name="T9" fmla="*/ 28 h 86"/>
                  <a:gd name="T10" fmla="*/ 54 w 66"/>
                  <a:gd name="T11" fmla="*/ 23 h 86"/>
                  <a:gd name="T12" fmla="*/ 6 w 66"/>
                  <a:gd name="T13" fmla="*/ 86 h 86"/>
                  <a:gd name="T14" fmla="*/ 0 w 66"/>
                  <a:gd name="T15" fmla="*/ 8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86">
                    <a:moveTo>
                      <a:pt x="0" y="80"/>
                    </a:moveTo>
                    <a:lnTo>
                      <a:pt x="47" y="18"/>
                    </a:lnTo>
                    <a:lnTo>
                      <a:pt x="41" y="13"/>
                    </a:lnTo>
                    <a:lnTo>
                      <a:pt x="66" y="0"/>
                    </a:lnTo>
                    <a:lnTo>
                      <a:pt x="61" y="28"/>
                    </a:lnTo>
                    <a:lnTo>
                      <a:pt x="54" y="23"/>
                    </a:lnTo>
                    <a:lnTo>
                      <a:pt x="6" y="8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2" name="Freeform 539"/>
              <p:cNvSpPr>
                <a:spLocks/>
              </p:cNvSpPr>
              <p:nvPr/>
            </p:nvSpPr>
            <p:spPr bwMode="auto">
              <a:xfrm>
                <a:off x="5244" y="1215"/>
                <a:ext cx="38" cy="49"/>
              </a:xfrm>
              <a:custGeom>
                <a:avLst/>
                <a:gdLst>
                  <a:gd name="T0" fmla="*/ 0 w 67"/>
                  <a:gd name="T1" fmla="*/ 79 h 85"/>
                  <a:gd name="T2" fmla="*/ 48 w 67"/>
                  <a:gd name="T3" fmla="*/ 17 h 85"/>
                  <a:gd name="T4" fmla="*/ 42 w 67"/>
                  <a:gd name="T5" fmla="*/ 12 h 85"/>
                  <a:gd name="T6" fmla="*/ 67 w 67"/>
                  <a:gd name="T7" fmla="*/ 0 h 85"/>
                  <a:gd name="T8" fmla="*/ 61 w 67"/>
                  <a:gd name="T9" fmla="*/ 27 h 85"/>
                  <a:gd name="T10" fmla="*/ 55 w 67"/>
                  <a:gd name="T11" fmla="*/ 22 h 85"/>
                  <a:gd name="T12" fmla="*/ 6 w 67"/>
                  <a:gd name="T13" fmla="*/ 85 h 85"/>
                  <a:gd name="T14" fmla="*/ 0 w 67"/>
                  <a:gd name="T15" fmla="*/ 79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85">
                    <a:moveTo>
                      <a:pt x="0" y="79"/>
                    </a:moveTo>
                    <a:lnTo>
                      <a:pt x="48" y="17"/>
                    </a:lnTo>
                    <a:lnTo>
                      <a:pt x="42" y="12"/>
                    </a:lnTo>
                    <a:lnTo>
                      <a:pt x="67" y="0"/>
                    </a:lnTo>
                    <a:lnTo>
                      <a:pt x="61" y="27"/>
                    </a:lnTo>
                    <a:lnTo>
                      <a:pt x="55" y="22"/>
                    </a:lnTo>
                    <a:lnTo>
                      <a:pt x="6" y="85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3" name="Freeform 540"/>
              <p:cNvSpPr>
                <a:spLocks/>
              </p:cNvSpPr>
              <p:nvPr/>
            </p:nvSpPr>
            <p:spPr bwMode="auto">
              <a:xfrm>
                <a:off x="5306" y="1214"/>
                <a:ext cx="39" cy="50"/>
              </a:xfrm>
              <a:custGeom>
                <a:avLst/>
                <a:gdLst>
                  <a:gd name="T0" fmla="*/ 0 w 69"/>
                  <a:gd name="T1" fmla="*/ 80 h 86"/>
                  <a:gd name="T2" fmla="*/ 51 w 69"/>
                  <a:gd name="T3" fmla="*/ 17 h 86"/>
                  <a:gd name="T4" fmla="*/ 44 w 69"/>
                  <a:gd name="T5" fmla="*/ 12 h 86"/>
                  <a:gd name="T6" fmla="*/ 69 w 69"/>
                  <a:gd name="T7" fmla="*/ 0 h 86"/>
                  <a:gd name="T8" fmla="*/ 64 w 69"/>
                  <a:gd name="T9" fmla="*/ 28 h 86"/>
                  <a:gd name="T10" fmla="*/ 57 w 69"/>
                  <a:gd name="T11" fmla="*/ 22 h 86"/>
                  <a:gd name="T12" fmla="*/ 6 w 69"/>
                  <a:gd name="T13" fmla="*/ 86 h 86"/>
                  <a:gd name="T14" fmla="*/ 0 w 69"/>
                  <a:gd name="T15" fmla="*/ 8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86">
                    <a:moveTo>
                      <a:pt x="0" y="80"/>
                    </a:moveTo>
                    <a:lnTo>
                      <a:pt x="51" y="17"/>
                    </a:lnTo>
                    <a:lnTo>
                      <a:pt x="44" y="12"/>
                    </a:lnTo>
                    <a:lnTo>
                      <a:pt x="69" y="0"/>
                    </a:lnTo>
                    <a:lnTo>
                      <a:pt x="64" y="28"/>
                    </a:lnTo>
                    <a:lnTo>
                      <a:pt x="57" y="22"/>
                    </a:lnTo>
                    <a:lnTo>
                      <a:pt x="6" y="86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4" name="Freeform 541"/>
              <p:cNvSpPr>
                <a:spLocks/>
              </p:cNvSpPr>
              <p:nvPr/>
            </p:nvSpPr>
            <p:spPr bwMode="auto">
              <a:xfrm>
                <a:off x="5368" y="1213"/>
                <a:ext cx="42" cy="51"/>
              </a:xfrm>
              <a:custGeom>
                <a:avLst/>
                <a:gdLst>
                  <a:gd name="T0" fmla="*/ 0 w 73"/>
                  <a:gd name="T1" fmla="*/ 83 h 89"/>
                  <a:gd name="T2" fmla="*/ 54 w 73"/>
                  <a:gd name="T3" fmla="*/ 17 h 89"/>
                  <a:gd name="T4" fmla="*/ 48 w 73"/>
                  <a:gd name="T5" fmla="*/ 12 h 89"/>
                  <a:gd name="T6" fmla="*/ 73 w 73"/>
                  <a:gd name="T7" fmla="*/ 0 h 89"/>
                  <a:gd name="T8" fmla="*/ 67 w 73"/>
                  <a:gd name="T9" fmla="*/ 28 h 89"/>
                  <a:gd name="T10" fmla="*/ 61 w 73"/>
                  <a:gd name="T11" fmla="*/ 22 h 89"/>
                  <a:gd name="T12" fmla="*/ 6 w 73"/>
                  <a:gd name="T13" fmla="*/ 89 h 89"/>
                  <a:gd name="T14" fmla="*/ 0 w 73"/>
                  <a:gd name="T15" fmla="*/ 8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89">
                    <a:moveTo>
                      <a:pt x="0" y="83"/>
                    </a:moveTo>
                    <a:lnTo>
                      <a:pt x="54" y="17"/>
                    </a:lnTo>
                    <a:lnTo>
                      <a:pt x="48" y="12"/>
                    </a:lnTo>
                    <a:lnTo>
                      <a:pt x="73" y="0"/>
                    </a:lnTo>
                    <a:lnTo>
                      <a:pt x="67" y="28"/>
                    </a:lnTo>
                    <a:lnTo>
                      <a:pt x="61" y="22"/>
                    </a:lnTo>
                    <a:lnTo>
                      <a:pt x="6" y="89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5" name="Freeform 542"/>
              <p:cNvSpPr>
                <a:spLocks/>
              </p:cNvSpPr>
              <p:nvPr/>
            </p:nvSpPr>
            <p:spPr bwMode="auto">
              <a:xfrm>
                <a:off x="5429" y="1209"/>
                <a:ext cx="44" cy="55"/>
              </a:xfrm>
              <a:custGeom>
                <a:avLst/>
                <a:gdLst>
                  <a:gd name="T0" fmla="*/ 0 w 76"/>
                  <a:gd name="T1" fmla="*/ 90 h 96"/>
                  <a:gd name="T2" fmla="*/ 58 w 76"/>
                  <a:gd name="T3" fmla="*/ 17 h 96"/>
                  <a:gd name="T4" fmla="*/ 51 w 76"/>
                  <a:gd name="T5" fmla="*/ 12 h 96"/>
                  <a:gd name="T6" fmla="*/ 76 w 76"/>
                  <a:gd name="T7" fmla="*/ 0 h 96"/>
                  <a:gd name="T8" fmla="*/ 71 w 76"/>
                  <a:gd name="T9" fmla="*/ 28 h 96"/>
                  <a:gd name="T10" fmla="*/ 64 w 76"/>
                  <a:gd name="T11" fmla="*/ 22 h 96"/>
                  <a:gd name="T12" fmla="*/ 6 w 76"/>
                  <a:gd name="T13" fmla="*/ 96 h 96"/>
                  <a:gd name="T14" fmla="*/ 0 w 76"/>
                  <a:gd name="T15" fmla="*/ 9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96">
                    <a:moveTo>
                      <a:pt x="0" y="90"/>
                    </a:moveTo>
                    <a:lnTo>
                      <a:pt x="58" y="17"/>
                    </a:lnTo>
                    <a:lnTo>
                      <a:pt x="51" y="12"/>
                    </a:lnTo>
                    <a:lnTo>
                      <a:pt x="76" y="0"/>
                    </a:lnTo>
                    <a:lnTo>
                      <a:pt x="71" y="28"/>
                    </a:lnTo>
                    <a:lnTo>
                      <a:pt x="64" y="22"/>
                    </a:lnTo>
                    <a:lnTo>
                      <a:pt x="6" y="96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6" name="Freeform 543"/>
              <p:cNvSpPr>
                <a:spLocks/>
              </p:cNvSpPr>
              <p:nvPr/>
            </p:nvSpPr>
            <p:spPr bwMode="auto">
              <a:xfrm>
                <a:off x="5491" y="1203"/>
                <a:ext cx="42" cy="60"/>
              </a:xfrm>
              <a:custGeom>
                <a:avLst/>
                <a:gdLst>
                  <a:gd name="T0" fmla="*/ 0 w 72"/>
                  <a:gd name="T1" fmla="*/ 100 h 104"/>
                  <a:gd name="T2" fmla="*/ 55 w 72"/>
                  <a:gd name="T3" fmla="*/ 19 h 104"/>
                  <a:gd name="T4" fmla="*/ 48 w 72"/>
                  <a:gd name="T5" fmla="*/ 14 h 104"/>
                  <a:gd name="T6" fmla="*/ 72 w 72"/>
                  <a:gd name="T7" fmla="*/ 0 h 104"/>
                  <a:gd name="T8" fmla="*/ 69 w 72"/>
                  <a:gd name="T9" fmla="*/ 28 h 104"/>
                  <a:gd name="T10" fmla="*/ 62 w 72"/>
                  <a:gd name="T11" fmla="*/ 23 h 104"/>
                  <a:gd name="T12" fmla="*/ 6 w 72"/>
                  <a:gd name="T13" fmla="*/ 104 h 104"/>
                  <a:gd name="T14" fmla="*/ 0 w 72"/>
                  <a:gd name="T15" fmla="*/ 10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04">
                    <a:moveTo>
                      <a:pt x="0" y="100"/>
                    </a:moveTo>
                    <a:lnTo>
                      <a:pt x="55" y="19"/>
                    </a:lnTo>
                    <a:lnTo>
                      <a:pt x="48" y="14"/>
                    </a:lnTo>
                    <a:lnTo>
                      <a:pt x="72" y="0"/>
                    </a:lnTo>
                    <a:lnTo>
                      <a:pt x="69" y="28"/>
                    </a:lnTo>
                    <a:lnTo>
                      <a:pt x="62" y="23"/>
                    </a:lnTo>
                    <a:lnTo>
                      <a:pt x="6" y="104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7" name="Freeform 544"/>
              <p:cNvSpPr>
                <a:spLocks/>
              </p:cNvSpPr>
              <p:nvPr/>
            </p:nvSpPr>
            <p:spPr bwMode="auto">
              <a:xfrm>
                <a:off x="5553" y="1188"/>
                <a:ext cx="40" cy="75"/>
              </a:xfrm>
              <a:custGeom>
                <a:avLst/>
                <a:gdLst>
                  <a:gd name="T0" fmla="*/ 0 w 71"/>
                  <a:gd name="T1" fmla="*/ 126 h 130"/>
                  <a:gd name="T2" fmla="*/ 56 w 71"/>
                  <a:gd name="T3" fmla="*/ 20 h 130"/>
                  <a:gd name="T4" fmla="*/ 48 w 71"/>
                  <a:gd name="T5" fmla="*/ 16 h 130"/>
                  <a:gd name="T6" fmla="*/ 71 w 71"/>
                  <a:gd name="T7" fmla="*/ 0 h 130"/>
                  <a:gd name="T8" fmla="*/ 70 w 71"/>
                  <a:gd name="T9" fmla="*/ 28 h 130"/>
                  <a:gd name="T10" fmla="*/ 63 w 71"/>
                  <a:gd name="T11" fmla="*/ 24 h 130"/>
                  <a:gd name="T12" fmla="*/ 8 w 71"/>
                  <a:gd name="T13" fmla="*/ 130 h 130"/>
                  <a:gd name="T14" fmla="*/ 0 w 71"/>
                  <a:gd name="T1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130">
                    <a:moveTo>
                      <a:pt x="0" y="126"/>
                    </a:moveTo>
                    <a:lnTo>
                      <a:pt x="56" y="20"/>
                    </a:lnTo>
                    <a:lnTo>
                      <a:pt x="48" y="16"/>
                    </a:lnTo>
                    <a:lnTo>
                      <a:pt x="71" y="0"/>
                    </a:lnTo>
                    <a:lnTo>
                      <a:pt x="70" y="28"/>
                    </a:lnTo>
                    <a:lnTo>
                      <a:pt x="63" y="24"/>
                    </a:lnTo>
                    <a:lnTo>
                      <a:pt x="8" y="130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8" name="Freeform 545"/>
              <p:cNvSpPr>
                <a:spLocks/>
              </p:cNvSpPr>
              <p:nvPr/>
            </p:nvSpPr>
            <p:spPr bwMode="auto">
              <a:xfrm>
                <a:off x="5615" y="1188"/>
                <a:ext cx="33" cy="75"/>
              </a:xfrm>
              <a:custGeom>
                <a:avLst/>
                <a:gdLst>
                  <a:gd name="T0" fmla="*/ 0 w 59"/>
                  <a:gd name="T1" fmla="*/ 126 h 130"/>
                  <a:gd name="T2" fmla="*/ 43 w 59"/>
                  <a:gd name="T3" fmla="*/ 22 h 130"/>
                  <a:gd name="T4" fmla="*/ 36 w 59"/>
                  <a:gd name="T5" fmla="*/ 19 h 130"/>
                  <a:gd name="T6" fmla="*/ 57 w 59"/>
                  <a:gd name="T7" fmla="*/ 0 h 130"/>
                  <a:gd name="T8" fmla="*/ 59 w 59"/>
                  <a:gd name="T9" fmla="*/ 28 h 130"/>
                  <a:gd name="T10" fmla="*/ 51 w 59"/>
                  <a:gd name="T11" fmla="*/ 25 h 130"/>
                  <a:gd name="T12" fmla="*/ 8 w 59"/>
                  <a:gd name="T13" fmla="*/ 130 h 130"/>
                  <a:gd name="T14" fmla="*/ 0 w 59"/>
                  <a:gd name="T1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130">
                    <a:moveTo>
                      <a:pt x="0" y="126"/>
                    </a:moveTo>
                    <a:lnTo>
                      <a:pt x="43" y="22"/>
                    </a:lnTo>
                    <a:lnTo>
                      <a:pt x="36" y="19"/>
                    </a:lnTo>
                    <a:lnTo>
                      <a:pt x="57" y="0"/>
                    </a:lnTo>
                    <a:lnTo>
                      <a:pt x="59" y="28"/>
                    </a:lnTo>
                    <a:lnTo>
                      <a:pt x="51" y="25"/>
                    </a:lnTo>
                    <a:lnTo>
                      <a:pt x="8" y="130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9" name="Freeform 546"/>
              <p:cNvSpPr>
                <a:spLocks/>
              </p:cNvSpPr>
              <p:nvPr/>
            </p:nvSpPr>
            <p:spPr bwMode="auto">
              <a:xfrm>
                <a:off x="5677" y="1188"/>
                <a:ext cx="28" cy="75"/>
              </a:xfrm>
              <a:custGeom>
                <a:avLst/>
                <a:gdLst>
                  <a:gd name="T0" fmla="*/ 0 w 49"/>
                  <a:gd name="T1" fmla="*/ 128 h 130"/>
                  <a:gd name="T2" fmla="*/ 33 w 49"/>
                  <a:gd name="T3" fmla="*/ 23 h 130"/>
                  <a:gd name="T4" fmla="*/ 25 w 49"/>
                  <a:gd name="T5" fmla="*/ 20 h 130"/>
                  <a:gd name="T6" fmla="*/ 44 w 49"/>
                  <a:gd name="T7" fmla="*/ 0 h 130"/>
                  <a:gd name="T8" fmla="*/ 49 w 49"/>
                  <a:gd name="T9" fmla="*/ 28 h 130"/>
                  <a:gd name="T10" fmla="*/ 41 w 49"/>
                  <a:gd name="T11" fmla="*/ 25 h 130"/>
                  <a:gd name="T12" fmla="*/ 8 w 49"/>
                  <a:gd name="T13" fmla="*/ 130 h 130"/>
                  <a:gd name="T14" fmla="*/ 0 w 49"/>
                  <a:gd name="T15" fmla="*/ 12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130">
                    <a:moveTo>
                      <a:pt x="0" y="128"/>
                    </a:moveTo>
                    <a:lnTo>
                      <a:pt x="33" y="23"/>
                    </a:lnTo>
                    <a:lnTo>
                      <a:pt x="25" y="20"/>
                    </a:lnTo>
                    <a:lnTo>
                      <a:pt x="44" y="0"/>
                    </a:lnTo>
                    <a:lnTo>
                      <a:pt x="49" y="28"/>
                    </a:lnTo>
                    <a:lnTo>
                      <a:pt x="41" y="25"/>
                    </a:lnTo>
                    <a:lnTo>
                      <a:pt x="8" y="13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0" name="Freeform 547"/>
              <p:cNvSpPr>
                <a:spLocks/>
              </p:cNvSpPr>
              <p:nvPr/>
            </p:nvSpPr>
            <p:spPr bwMode="auto">
              <a:xfrm>
                <a:off x="5739" y="1189"/>
                <a:ext cx="22" cy="74"/>
              </a:xfrm>
              <a:custGeom>
                <a:avLst/>
                <a:gdLst>
                  <a:gd name="T0" fmla="*/ 0 w 39"/>
                  <a:gd name="T1" fmla="*/ 126 h 128"/>
                  <a:gd name="T2" fmla="*/ 23 w 39"/>
                  <a:gd name="T3" fmla="*/ 23 h 128"/>
                  <a:gd name="T4" fmla="*/ 15 w 39"/>
                  <a:gd name="T5" fmla="*/ 22 h 128"/>
                  <a:gd name="T6" fmla="*/ 33 w 39"/>
                  <a:gd name="T7" fmla="*/ 0 h 128"/>
                  <a:gd name="T8" fmla="*/ 39 w 39"/>
                  <a:gd name="T9" fmla="*/ 27 h 128"/>
                  <a:gd name="T10" fmla="*/ 31 w 39"/>
                  <a:gd name="T11" fmla="*/ 25 h 128"/>
                  <a:gd name="T12" fmla="*/ 8 w 39"/>
                  <a:gd name="T13" fmla="*/ 128 h 128"/>
                  <a:gd name="T14" fmla="*/ 0 w 39"/>
                  <a:gd name="T15" fmla="*/ 12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28">
                    <a:moveTo>
                      <a:pt x="0" y="126"/>
                    </a:moveTo>
                    <a:lnTo>
                      <a:pt x="23" y="23"/>
                    </a:lnTo>
                    <a:lnTo>
                      <a:pt x="15" y="22"/>
                    </a:lnTo>
                    <a:lnTo>
                      <a:pt x="33" y="0"/>
                    </a:lnTo>
                    <a:lnTo>
                      <a:pt x="39" y="27"/>
                    </a:lnTo>
                    <a:lnTo>
                      <a:pt x="31" y="25"/>
                    </a:lnTo>
                    <a:lnTo>
                      <a:pt x="8" y="128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1" name="Freeform 548"/>
              <p:cNvSpPr>
                <a:spLocks/>
              </p:cNvSpPr>
              <p:nvPr/>
            </p:nvSpPr>
            <p:spPr bwMode="auto">
              <a:xfrm>
                <a:off x="5801" y="1186"/>
                <a:ext cx="20" cy="77"/>
              </a:xfrm>
              <a:custGeom>
                <a:avLst/>
                <a:gdLst>
                  <a:gd name="T0" fmla="*/ 0 w 35"/>
                  <a:gd name="T1" fmla="*/ 131 h 133"/>
                  <a:gd name="T2" fmla="*/ 19 w 35"/>
                  <a:gd name="T3" fmla="*/ 24 h 133"/>
                  <a:gd name="T4" fmla="*/ 10 w 35"/>
                  <a:gd name="T5" fmla="*/ 23 h 133"/>
                  <a:gd name="T6" fmla="*/ 27 w 35"/>
                  <a:gd name="T7" fmla="*/ 0 h 133"/>
                  <a:gd name="T8" fmla="*/ 35 w 35"/>
                  <a:gd name="T9" fmla="*/ 27 h 133"/>
                  <a:gd name="T10" fmla="*/ 27 w 35"/>
                  <a:gd name="T11" fmla="*/ 26 h 133"/>
                  <a:gd name="T12" fmla="*/ 8 w 35"/>
                  <a:gd name="T13" fmla="*/ 133 h 133"/>
                  <a:gd name="T14" fmla="*/ 0 w 35"/>
                  <a:gd name="T15" fmla="*/ 13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" h="133">
                    <a:moveTo>
                      <a:pt x="0" y="131"/>
                    </a:moveTo>
                    <a:lnTo>
                      <a:pt x="19" y="24"/>
                    </a:lnTo>
                    <a:lnTo>
                      <a:pt x="10" y="23"/>
                    </a:lnTo>
                    <a:lnTo>
                      <a:pt x="27" y="0"/>
                    </a:lnTo>
                    <a:lnTo>
                      <a:pt x="35" y="27"/>
                    </a:lnTo>
                    <a:lnTo>
                      <a:pt x="27" y="26"/>
                    </a:lnTo>
                    <a:lnTo>
                      <a:pt x="8" y="133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2" name="Freeform 549"/>
              <p:cNvSpPr>
                <a:spLocks/>
              </p:cNvSpPr>
              <p:nvPr/>
            </p:nvSpPr>
            <p:spPr bwMode="auto">
              <a:xfrm>
                <a:off x="5862" y="1188"/>
                <a:ext cx="17" cy="74"/>
              </a:xfrm>
              <a:custGeom>
                <a:avLst/>
                <a:gdLst>
                  <a:gd name="T0" fmla="*/ 0 w 28"/>
                  <a:gd name="T1" fmla="*/ 129 h 129"/>
                  <a:gd name="T2" fmla="*/ 11 w 28"/>
                  <a:gd name="T3" fmla="*/ 24 h 129"/>
                  <a:gd name="T4" fmla="*/ 3 w 28"/>
                  <a:gd name="T5" fmla="*/ 23 h 129"/>
                  <a:gd name="T6" fmla="*/ 18 w 28"/>
                  <a:gd name="T7" fmla="*/ 0 h 129"/>
                  <a:gd name="T8" fmla="*/ 28 w 28"/>
                  <a:gd name="T9" fmla="*/ 26 h 129"/>
                  <a:gd name="T10" fmla="*/ 20 w 28"/>
                  <a:gd name="T11" fmla="*/ 25 h 129"/>
                  <a:gd name="T12" fmla="*/ 8 w 28"/>
                  <a:gd name="T13" fmla="*/ 129 h 129"/>
                  <a:gd name="T14" fmla="*/ 0 w 28"/>
                  <a:gd name="T15" fmla="*/ 12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29">
                    <a:moveTo>
                      <a:pt x="0" y="129"/>
                    </a:moveTo>
                    <a:lnTo>
                      <a:pt x="11" y="24"/>
                    </a:lnTo>
                    <a:lnTo>
                      <a:pt x="3" y="23"/>
                    </a:lnTo>
                    <a:lnTo>
                      <a:pt x="18" y="0"/>
                    </a:lnTo>
                    <a:lnTo>
                      <a:pt x="28" y="26"/>
                    </a:lnTo>
                    <a:lnTo>
                      <a:pt x="20" y="25"/>
                    </a:lnTo>
                    <a:lnTo>
                      <a:pt x="8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3" name="Freeform 550"/>
              <p:cNvSpPr>
                <a:spLocks/>
              </p:cNvSpPr>
              <p:nvPr/>
            </p:nvSpPr>
            <p:spPr bwMode="auto">
              <a:xfrm>
                <a:off x="5924" y="1183"/>
                <a:ext cx="17" cy="79"/>
              </a:xfrm>
              <a:custGeom>
                <a:avLst/>
                <a:gdLst>
                  <a:gd name="T0" fmla="*/ 0 w 29"/>
                  <a:gd name="T1" fmla="*/ 137 h 137"/>
                  <a:gd name="T2" fmla="*/ 13 w 29"/>
                  <a:gd name="T3" fmla="*/ 24 h 137"/>
                  <a:gd name="T4" fmla="*/ 5 w 29"/>
                  <a:gd name="T5" fmla="*/ 23 h 137"/>
                  <a:gd name="T6" fmla="*/ 20 w 29"/>
                  <a:gd name="T7" fmla="*/ 0 h 137"/>
                  <a:gd name="T8" fmla="*/ 29 w 29"/>
                  <a:gd name="T9" fmla="*/ 26 h 137"/>
                  <a:gd name="T10" fmla="*/ 21 w 29"/>
                  <a:gd name="T11" fmla="*/ 25 h 137"/>
                  <a:gd name="T12" fmla="*/ 8 w 29"/>
                  <a:gd name="T13" fmla="*/ 137 h 137"/>
                  <a:gd name="T14" fmla="*/ 0 w 29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37">
                    <a:moveTo>
                      <a:pt x="0" y="137"/>
                    </a:moveTo>
                    <a:lnTo>
                      <a:pt x="13" y="24"/>
                    </a:lnTo>
                    <a:lnTo>
                      <a:pt x="5" y="23"/>
                    </a:lnTo>
                    <a:lnTo>
                      <a:pt x="20" y="0"/>
                    </a:lnTo>
                    <a:lnTo>
                      <a:pt x="29" y="26"/>
                    </a:lnTo>
                    <a:lnTo>
                      <a:pt x="21" y="25"/>
                    </a:lnTo>
                    <a:lnTo>
                      <a:pt x="8" y="137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4" name="Freeform 551"/>
              <p:cNvSpPr>
                <a:spLocks/>
              </p:cNvSpPr>
              <p:nvPr/>
            </p:nvSpPr>
            <p:spPr bwMode="auto">
              <a:xfrm>
                <a:off x="5984" y="1187"/>
                <a:ext cx="14" cy="75"/>
              </a:xfrm>
              <a:custGeom>
                <a:avLst/>
                <a:gdLst>
                  <a:gd name="T0" fmla="*/ 4 w 25"/>
                  <a:gd name="T1" fmla="*/ 131 h 131"/>
                  <a:gd name="T2" fmla="*/ 8 w 25"/>
                  <a:gd name="T3" fmla="*/ 25 h 131"/>
                  <a:gd name="T4" fmla="*/ 0 w 25"/>
                  <a:gd name="T5" fmla="*/ 25 h 131"/>
                  <a:gd name="T6" fmla="*/ 13 w 25"/>
                  <a:gd name="T7" fmla="*/ 0 h 131"/>
                  <a:gd name="T8" fmla="*/ 25 w 25"/>
                  <a:gd name="T9" fmla="*/ 26 h 131"/>
                  <a:gd name="T10" fmla="*/ 16 w 25"/>
                  <a:gd name="T11" fmla="*/ 25 h 131"/>
                  <a:gd name="T12" fmla="*/ 12 w 25"/>
                  <a:gd name="T13" fmla="*/ 131 h 131"/>
                  <a:gd name="T14" fmla="*/ 4 w 25"/>
                  <a:gd name="T15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1">
                    <a:moveTo>
                      <a:pt x="4" y="131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6"/>
                    </a:lnTo>
                    <a:lnTo>
                      <a:pt x="16" y="25"/>
                    </a:lnTo>
                    <a:lnTo>
                      <a:pt x="12" y="131"/>
                    </a:lnTo>
                    <a:lnTo>
                      <a:pt x="4" y="13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5" name="Freeform 552"/>
              <p:cNvSpPr>
                <a:spLocks/>
              </p:cNvSpPr>
              <p:nvPr/>
            </p:nvSpPr>
            <p:spPr bwMode="auto">
              <a:xfrm>
                <a:off x="6046" y="1183"/>
                <a:ext cx="14" cy="79"/>
              </a:xfrm>
              <a:custGeom>
                <a:avLst/>
                <a:gdLst>
                  <a:gd name="T0" fmla="*/ 3 w 25"/>
                  <a:gd name="T1" fmla="*/ 138 h 138"/>
                  <a:gd name="T2" fmla="*/ 8 w 25"/>
                  <a:gd name="T3" fmla="*/ 25 h 138"/>
                  <a:gd name="T4" fmla="*/ 0 w 25"/>
                  <a:gd name="T5" fmla="*/ 25 h 138"/>
                  <a:gd name="T6" fmla="*/ 13 w 25"/>
                  <a:gd name="T7" fmla="*/ 0 h 138"/>
                  <a:gd name="T8" fmla="*/ 25 w 25"/>
                  <a:gd name="T9" fmla="*/ 26 h 138"/>
                  <a:gd name="T10" fmla="*/ 16 w 25"/>
                  <a:gd name="T11" fmla="*/ 25 h 138"/>
                  <a:gd name="T12" fmla="*/ 11 w 25"/>
                  <a:gd name="T13" fmla="*/ 138 h 138"/>
                  <a:gd name="T14" fmla="*/ 3 w 25"/>
                  <a:gd name="T1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8">
                    <a:moveTo>
                      <a:pt x="3" y="138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6"/>
                    </a:lnTo>
                    <a:lnTo>
                      <a:pt x="16" y="25"/>
                    </a:lnTo>
                    <a:lnTo>
                      <a:pt x="11" y="138"/>
                    </a:lnTo>
                    <a:lnTo>
                      <a:pt x="3" y="13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6" name="Freeform 553"/>
              <p:cNvSpPr>
                <a:spLocks/>
              </p:cNvSpPr>
              <p:nvPr/>
            </p:nvSpPr>
            <p:spPr bwMode="auto">
              <a:xfrm>
                <a:off x="4500" y="1130"/>
                <a:ext cx="18" cy="71"/>
              </a:xfrm>
              <a:custGeom>
                <a:avLst/>
                <a:gdLst>
                  <a:gd name="T0" fmla="*/ 0 w 31"/>
                  <a:gd name="T1" fmla="*/ 120 h 122"/>
                  <a:gd name="T2" fmla="*/ 15 w 31"/>
                  <a:gd name="T3" fmla="*/ 24 h 122"/>
                  <a:gd name="T4" fmla="*/ 6 w 31"/>
                  <a:gd name="T5" fmla="*/ 23 h 122"/>
                  <a:gd name="T6" fmla="*/ 23 w 31"/>
                  <a:gd name="T7" fmla="*/ 0 h 122"/>
                  <a:gd name="T8" fmla="*/ 31 w 31"/>
                  <a:gd name="T9" fmla="*/ 27 h 122"/>
                  <a:gd name="T10" fmla="*/ 23 w 31"/>
                  <a:gd name="T11" fmla="*/ 25 h 122"/>
                  <a:gd name="T12" fmla="*/ 8 w 31"/>
                  <a:gd name="T13" fmla="*/ 122 h 122"/>
                  <a:gd name="T14" fmla="*/ 0 w 31"/>
                  <a:gd name="T15" fmla="*/ 12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22">
                    <a:moveTo>
                      <a:pt x="0" y="120"/>
                    </a:moveTo>
                    <a:lnTo>
                      <a:pt x="15" y="24"/>
                    </a:lnTo>
                    <a:lnTo>
                      <a:pt x="6" y="23"/>
                    </a:lnTo>
                    <a:lnTo>
                      <a:pt x="23" y="0"/>
                    </a:lnTo>
                    <a:lnTo>
                      <a:pt x="31" y="27"/>
                    </a:lnTo>
                    <a:lnTo>
                      <a:pt x="23" y="25"/>
                    </a:lnTo>
                    <a:lnTo>
                      <a:pt x="8" y="122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7" name="Freeform 554"/>
              <p:cNvSpPr>
                <a:spLocks/>
              </p:cNvSpPr>
              <p:nvPr/>
            </p:nvSpPr>
            <p:spPr bwMode="auto">
              <a:xfrm>
                <a:off x="4562" y="1130"/>
                <a:ext cx="18" cy="71"/>
              </a:xfrm>
              <a:custGeom>
                <a:avLst/>
                <a:gdLst>
                  <a:gd name="T0" fmla="*/ 0 w 32"/>
                  <a:gd name="T1" fmla="*/ 121 h 123"/>
                  <a:gd name="T2" fmla="*/ 16 w 32"/>
                  <a:gd name="T3" fmla="*/ 24 h 123"/>
                  <a:gd name="T4" fmla="*/ 8 w 32"/>
                  <a:gd name="T5" fmla="*/ 23 h 123"/>
                  <a:gd name="T6" fmla="*/ 24 w 32"/>
                  <a:gd name="T7" fmla="*/ 0 h 123"/>
                  <a:gd name="T8" fmla="*/ 32 w 32"/>
                  <a:gd name="T9" fmla="*/ 27 h 123"/>
                  <a:gd name="T10" fmla="*/ 24 w 32"/>
                  <a:gd name="T11" fmla="*/ 25 h 123"/>
                  <a:gd name="T12" fmla="*/ 8 w 32"/>
                  <a:gd name="T13" fmla="*/ 123 h 123"/>
                  <a:gd name="T14" fmla="*/ 0 w 32"/>
                  <a:gd name="T15" fmla="*/ 12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3">
                    <a:moveTo>
                      <a:pt x="0" y="121"/>
                    </a:moveTo>
                    <a:lnTo>
                      <a:pt x="16" y="24"/>
                    </a:lnTo>
                    <a:lnTo>
                      <a:pt x="8" y="23"/>
                    </a:lnTo>
                    <a:lnTo>
                      <a:pt x="24" y="0"/>
                    </a:lnTo>
                    <a:lnTo>
                      <a:pt x="32" y="27"/>
                    </a:lnTo>
                    <a:lnTo>
                      <a:pt x="24" y="25"/>
                    </a:lnTo>
                    <a:lnTo>
                      <a:pt x="8" y="123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8" name="Freeform 555"/>
              <p:cNvSpPr>
                <a:spLocks/>
              </p:cNvSpPr>
              <p:nvPr/>
            </p:nvSpPr>
            <p:spPr bwMode="auto">
              <a:xfrm>
                <a:off x="4624" y="1133"/>
                <a:ext cx="20" cy="68"/>
              </a:xfrm>
              <a:custGeom>
                <a:avLst/>
                <a:gdLst>
                  <a:gd name="T0" fmla="*/ 0 w 34"/>
                  <a:gd name="T1" fmla="*/ 115 h 117"/>
                  <a:gd name="T2" fmla="*/ 17 w 34"/>
                  <a:gd name="T3" fmla="*/ 24 h 117"/>
                  <a:gd name="T4" fmla="*/ 9 w 34"/>
                  <a:gd name="T5" fmla="*/ 23 h 117"/>
                  <a:gd name="T6" fmla="*/ 26 w 34"/>
                  <a:gd name="T7" fmla="*/ 0 h 117"/>
                  <a:gd name="T8" fmla="*/ 34 w 34"/>
                  <a:gd name="T9" fmla="*/ 27 h 117"/>
                  <a:gd name="T10" fmla="*/ 26 w 34"/>
                  <a:gd name="T11" fmla="*/ 26 h 117"/>
                  <a:gd name="T12" fmla="*/ 8 w 34"/>
                  <a:gd name="T13" fmla="*/ 117 h 117"/>
                  <a:gd name="T14" fmla="*/ 0 w 34"/>
                  <a:gd name="T15" fmla="*/ 11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117">
                    <a:moveTo>
                      <a:pt x="0" y="115"/>
                    </a:moveTo>
                    <a:lnTo>
                      <a:pt x="17" y="24"/>
                    </a:lnTo>
                    <a:lnTo>
                      <a:pt x="9" y="23"/>
                    </a:lnTo>
                    <a:lnTo>
                      <a:pt x="26" y="0"/>
                    </a:lnTo>
                    <a:lnTo>
                      <a:pt x="34" y="27"/>
                    </a:lnTo>
                    <a:lnTo>
                      <a:pt x="26" y="26"/>
                    </a:lnTo>
                    <a:lnTo>
                      <a:pt x="8" y="117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49" name="Freeform 556"/>
              <p:cNvSpPr>
                <a:spLocks/>
              </p:cNvSpPr>
              <p:nvPr/>
            </p:nvSpPr>
            <p:spPr bwMode="auto">
              <a:xfrm>
                <a:off x="4686" y="1135"/>
                <a:ext cx="22" cy="66"/>
              </a:xfrm>
              <a:custGeom>
                <a:avLst/>
                <a:gdLst>
                  <a:gd name="T0" fmla="*/ 0 w 38"/>
                  <a:gd name="T1" fmla="*/ 112 h 114"/>
                  <a:gd name="T2" fmla="*/ 22 w 38"/>
                  <a:gd name="T3" fmla="*/ 23 h 114"/>
                  <a:gd name="T4" fmla="*/ 14 w 38"/>
                  <a:gd name="T5" fmla="*/ 21 h 114"/>
                  <a:gd name="T6" fmla="*/ 32 w 38"/>
                  <a:gd name="T7" fmla="*/ 0 h 114"/>
                  <a:gd name="T8" fmla="*/ 38 w 38"/>
                  <a:gd name="T9" fmla="*/ 27 h 114"/>
                  <a:gd name="T10" fmla="*/ 30 w 38"/>
                  <a:gd name="T11" fmla="*/ 25 h 114"/>
                  <a:gd name="T12" fmla="*/ 8 w 38"/>
                  <a:gd name="T13" fmla="*/ 114 h 114"/>
                  <a:gd name="T14" fmla="*/ 0 w 38"/>
                  <a:gd name="T15" fmla="*/ 11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14">
                    <a:moveTo>
                      <a:pt x="0" y="112"/>
                    </a:moveTo>
                    <a:lnTo>
                      <a:pt x="22" y="23"/>
                    </a:lnTo>
                    <a:lnTo>
                      <a:pt x="14" y="21"/>
                    </a:lnTo>
                    <a:lnTo>
                      <a:pt x="32" y="0"/>
                    </a:lnTo>
                    <a:lnTo>
                      <a:pt x="38" y="27"/>
                    </a:lnTo>
                    <a:lnTo>
                      <a:pt x="30" y="25"/>
                    </a:lnTo>
                    <a:lnTo>
                      <a:pt x="8" y="114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0" name="Freeform 557"/>
              <p:cNvSpPr>
                <a:spLocks/>
              </p:cNvSpPr>
              <p:nvPr/>
            </p:nvSpPr>
            <p:spPr bwMode="auto">
              <a:xfrm>
                <a:off x="4748" y="1138"/>
                <a:ext cx="24" cy="63"/>
              </a:xfrm>
              <a:custGeom>
                <a:avLst/>
                <a:gdLst>
                  <a:gd name="T0" fmla="*/ 0 w 42"/>
                  <a:gd name="T1" fmla="*/ 107 h 109"/>
                  <a:gd name="T2" fmla="*/ 26 w 42"/>
                  <a:gd name="T3" fmla="*/ 22 h 109"/>
                  <a:gd name="T4" fmla="*/ 18 w 42"/>
                  <a:gd name="T5" fmla="*/ 20 h 109"/>
                  <a:gd name="T6" fmla="*/ 38 w 42"/>
                  <a:gd name="T7" fmla="*/ 0 h 109"/>
                  <a:gd name="T8" fmla="*/ 42 w 42"/>
                  <a:gd name="T9" fmla="*/ 27 h 109"/>
                  <a:gd name="T10" fmla="*/ 34 w 42"/>
                  <a:gd name="T11" fmla="*/ 25 h 109"/>
                  <a:gd name="T12" fmla="*/ 8 w 42"/>
                  <a:gd name="T13" fmla="*/ 109 h 109"/>
                  <a:gd name="T14" fmla="*/ 0 w 42"/>
                  <a:gd name="T15" fmla="*/ 10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109">
                    <a:moveTo>
                      <a:pt x="0" y="107"/>
                    </a:moveTo>
                    <a:lnTo>
                      <a:pt x="26" y="22"/>
                    </a:lnTo>
                    <a:lnTo>
                      <a:pt x="18" y="20"/>
                    </a:lnTo>
                    <a:lnTo>
                      <a:pt x="38" y="0"/>
                    </a:lnTo>
                    <a:lnTo>
                      <a:pt x="42" y="27"/>
                    </a:lnTo>
                    <a:lnTo>
                      <a:pt x="34" y="25"/>
                    </a:lnTo>
                    <a:lnTo>
                      <a:pt x="8" y="109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1" name="Freeform 558"/>
              <p:cNvSpPr>
                <a:spLocks/>
              </p:cNvSpPr>
              <p:nvPr/>
            </p:nvSpPr>
            <p:spPr bwMode="auto">
              <a:xfrm>
                <a:off x="4809" y="1138"/>
                <a:ext cx="28" cy="63"/>
              </a:xfrm>
              <a:custGeom>
                <a:avLst/>
                <a:gdLst>
                  <a:gd name="T0" fmla="*/ 0 w 48"/>
                  <a:gd name="T1" fmla="*/ 106 h 108"/>
                  <a:gd name="T2" fmla="*/ 32 w 48"/>
                  <a:gd name="T3" fmla="*/ 22 h 108"/>
                  <a:gd name="T4" fmla="*/ 24 w 48"/>
                  <a:gd name="T5" fmla="*/ 19 h 108"/>
                  <a:gd name="T6" fmla="*/ 45 w 48"/>
                  <a:gd name="T7" fmla="*/ 0 h 108"/>
                  <a:gd name="T8" fmla="*/ 48 w 48"/>
                  <a:gd name="T9" fmla="*/ 28 h 108"/>
                  <a:gd name="T10" fmla="*/ 40 w 48"/>
                  <a:gd name="T11" fmla="*/ 25 h 108"/>
                  <a:gd name="T12" fmla="*/ 8 w 48"/>
                  <a:gd name="T13" fmla="*/ 108 h 108"/>
                  <a:gd name="T14" fmla="*/ 0 w 48"/>
                  <a:gd name="T15" fmla="*/ 10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08">
                    <a:moveTo>
                      <a:pt x="0" y="106"/>
                    </a:moveTo>
                    <a:lnTo>
                      <a:pt x="32" y="22"/>
                    </a:lnTo>
                    <a:lnTo>
                      <a:pt x="24" y="19"/>
                    </a:lnTo>
                    <a:lnTo>
                      <a:pt x="45" y="0"/>
                    </a:lnTo>
                    <a:lnTo>
                      <a:pt x="48" y="28"/>
                    </a:lnTo>
                    <a:lnTo>
                      <a:pt x="40" y="25"/>
                    </a:lnTo>
                    <a:lnTo>
                      <a:pt x="8" y="108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2" name="Freeform 559"/>
              <p:cNvSpPr>
                <a:spLocks/>
              </p:cNvSpPr>
              <p:nvPr/>
            </p:nvSpPr>
            <p:spPr bwMode="auto">
              <a:xfrm>
                <a:off x="4871" y="1142"/>
                <a:ext cx="31" cy="59"/>
              </a:xfrm>
              <a:custGeom>
                <a:avLst/>
                <a:gdLst>
                  <a:gd name="T0" fmla="*/ 0 w 54"/>
                  <a:gd name="T1" fmla="*/ 98 h 102"/>
                  <a:gd name="T2" fmla="*/ 39 w 54"/>
                  <a:gd name="T3" fmla="*/ 20 h 102"/>
                  <a:gd name="T4" fmla="*/ 31 w 54"/>
                  <a:gd name="T5" fmla="*/ 17 h 102"/>
                  <a:gd name="T6" fmla="*/ 54 w 54"/>
                  <a:gd name="T7" fmla="*/ 0 h 102"/>
                  <a:gd name="T8" fmla="*/ 54 w 54"/>
                  <a:gd name="T9" fmla="*/ 28 h 102"/>
                  <a:gd name="T10" fmla="*/ 46 w 54"/>
                  <a:gd name="T11" fmla="*/ 24 h 102"/>
                  <a:gd name="T12" fmla="*/ 8 w 54"/>
                  <a:gd name="T13" fmla="*/ 102 h 102"/>
                  <a:gd name="T14" fmla="*/ 0 w 54"/>
                  <a:gd name="T15" fmla="*/ 9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" h="102">
                    <a:moveTo>
                      <a:pt x="0" y="98"/>
                    </a:moveTo>
                    <a:lnTo>
                      <a:pt x="39" y="20"/>
                    </a:lnTo>
                    <a:lnTo>
                      <a:pt x="31" y="17"/>
                    </a:lnTo>
                    <a:lnTo>
                      <a:pt x="54" y="0"/>
                    </a:lnTo>
                    <a:lnTo>
                      <a:pt x="54" y="28"/>
                    </a:lnTo>
                    <a:lnTo>
                      <a:pt x="46" y="24"/>
                    </a:lnTo>
                    <a:lnTo>
                      <a:pt x="8" y="102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3" name="Freeform 560"/>
              <p:cNvSpPr>
                <a:spLocks/>
              </p:cNvSpPr>
              <p:nvPr/>
            </p:nvSpPr>
            <p:spPr bwMode="auto">
              <a:xfrm>
                <a:off x="4933" y="1142"/>
                <a:ext cx="33" cy="59"/>
              </a:xfrm>
              <a:custGeom>
                <a:avLst/>
                <a:gdLst>
                  <a:gd name="T0" fmla="*/ 0 w 57"/>
                  <a:gd name="T1" fmla="*/ 98 h 102"/>
                  <a:gd name="T2" fmla="*/ 42 w 57"/>
                  <a:gd name="T3" fmla="*/ 20 h 102"/>
                  <a:gd name="T4" fmla="*/ 34 w 57"/>
                  <a:gd name="T5" fmla="*/ 16 h 102"/>
                  <a:gd name="T6" fmla="*/ 57 w 57"/>
                  <a:gd name="T7" fmla="*/ 0 h 102"/>
                  <a:gd name="T8" fmla="*/ 56 w 57"/>
                  <a:gd name="T9" fmla="*/ 28 h 102"/>
                  <a:gd name="T10" fmla="*/ 49 w 57"/>
                  <a:gd name="T11" fmla="*/ 24 h 102"/>
                  <a:gd name="T12" fmla="*/ 8 w 57"/>
                  <a:gd name="T13" fmla="*/ 102 h 102"/>
                  <a:gd name="T14" fmla="*/ 0 w 57"/>
                  <a:gd name="T15" fmla="*/ 9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7" h="102">
                    <a:moveTo>
                      <a:pt x="0" y="98"/>
                    </a:moveTo>
                    <a:lnTo>
                      <a:pt x="42" y="20"/>
                    </a:lnTo>
                    <a:lnTo>
                      <a:pt x="34" y="16"/>
                    </a:lnTo>
                    <a:lnTo>
                      <a:pt x="57" y="0"/>
                    </a:lnTo>
                    <a:lnTo>
                      <a:pt x="56" y="28"/>
                    </a:lnTo>
                    <a:lnTo>
                      <a:pt x="49" y="24"/>
                    </a:lnTo>
                    <a:lnTo>
                      <a:pt x="8" y="102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4" name="Freeform 561"/>
              <p:cNvSpPr>
                <a:spLocks/>
              </p:cNvSpPr>
              <p:nvPr/>
            </p:nvSpPr>
            <p:spPr bwMode="auto">
              <a:xfrm>
                <a:off x="4995" y="1144"/>
                <a:ext cx="36" cy="57"/>
              </a:xfrm>
              <a:custGeom>
                <a:avLst/>
                <a:gdLst>
                  <a:gd name="T0" fmla="*/ 0 w 62"/>
                  <a:gd name="T1" fmla="*/ 95 h 99"/>
                  <a:gd name="T2" fmla="*/ 45 w 62"/>
                  <a:gd name="T3" fmla="*/ 19 h 99"/>
                  <a:gd name="T4" fmla="*/ 38 w 62"/>
                  <a:gd name="T5" fmla="*/ 15 h 99"/>
                  <a:gd name="T6" fmla="*/ 62 w 62"/>
                  <a:gd name="T7" fmla="*/ 0 h 99"/>
                  <a:gd name="T8" fmla="*/ 60 w 62"/>
                  <a:gd name="T9" fmla="*/ 27 h 99"/>
                  <a:gd name="T10" fmla="*/ 52 w 62"/>
                  <a:gd name="T11" fmla="*/ 23 h 99"/>
                  <a:gd name="T12" fmla="*/ 8 w 62"/>
                  <a:gd name="T13" fmla="*/ 99 h 99"/>
                  <a:gd name="T14" fmla="*/ 0 w 62"/>
                  <a:gd name="T15" fmla="*/ 9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99">
                    <a:moveTo>
                      <a:pt x="0" y="95"/>
                    </a:moveTo>
                    <a:lnTo>
                      <a:pt x="45" y="19"/>
                    </a:lnTo>
                    <a:lnTo>
                      <a:pt x="38" y="15"/>
                    </a:lnTo>
                    <a:lnTo>
                      <a:pt x="62" y="0"/>
                    </a:lnTo>
                    <a:lnTo>
                      <a:pt x="60" y="27"/>
                    </a:lnTo>
                    <a:lnTo>
                      <a:pt x="52" y="23"/>
                    </a:lnTo>
                    <a:lnTo>
                      <a:pt x="8" y="99"/>
                    </a:lnTo>
                    <a:lnTo>
                      <a:pt x="0" y="9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5" name="Freeform 562"/>
              <p:cNvSpPr>
                <a:spLocks/>
              </p:cNvSpPr>
              <p:nvPr/>
            </p:nvSpPr>
            <p:spPr bwMode="auto">
              <a:xfrm>
                <a:off x="5057" y="1146"/>
                <a:ext cx="37" cy="55"/>
              </a:xfrm>
              <a:custGeom>
                <a:avLst/>
                <a:gdLst>
                  <a:gd name="T0" fmla="*/ 0 w 64"/>
                  <a:gd name="T1" fmla="*/ 92 h 96"/>
                  <a:gd name="T2" fmla="*/ 47 w 64"/>
                  <a:gd name="T3" fmla="*/ 19 h 96"/>
                  <a:gd name="T4" fmla="*/ 40 w 64"/>
                  <a:gd name="T5" fmla="*/ 14 h 96"/>
                  <a:gd name="T6" fmla="*/ 64 w 64"/>
                  <a:gd name="T7" fmla="*/ 0 h 96"/>
                  <a:gd name="T8" fmla="*/ 61 w 64"/>
                  <a:gd name="T9" fmla="*/ 28 h 96"/>
                  <a:gd name="T10" fmla="*/ 54 w 64"/>
                  <a:gd name="T11" fmla="*/ 23 h 96"/>
                  <a:gd name="T12" fmla="*/ 8 w 64"/>
                  <a:gd name="T13" fmla="*/ 96 h 96"/>
                  <a:gd name="T14" fmla="*/ 0 w 64"/>
                  <a:gd name="T15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" h="96">
                    <a:moveTo>
                      <a:pt x="0" y="92"/>
                    </a:moveTo>
                    <a:lnTo>
                      <a:pt x="47" y="19"/>
                    </a:lnTo>
                    <a:lnTo>
                      <a:pt x="40" y="14"/>
                    </a:lnTo>
                    <a:lnTo>
                      <a:pt x="64" y="0"/>
                    </a:lnTo>
                    <a:lnTo>
                      <a:pt x="61" y="28"/>
                    </a:lnTo>
                    <a:lnTo>
                      <a:pt x="54" y="23"/>
                    </a:lnTo>
                    <a:lnTo>
                      <a:pt x="8" y="96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6" name="Freeform 563"/>
              <p:cNvSpPr>
                <a:spLocks/>
              </p:cNvSpPr>
              <p:nvPr/>
            </p:nvSpPr>
            <p:spPr bwMode="auto">
              <a:xfrm>
                <a:off x="5120" y="1148"/>
                <a:ext cx="38" cy="53"/>
              </a:xfrm>
              <a:custGeom>
                <a:avLst/>
                <a:gdLst>
                  <a:gd name="T0" fmla="*/ 0 w 66"/>
                  <a:gd name="T1" fmla="*/ 89 h 93"/>
                  <a:gd name="T2" fmla="*/ 48 w 66"/>
                  <a:gd name="T3" fmla="*/ 18 h 93"/>
                  <a:gd name="T4" fmla="*/ 41 w 66"/>
                  <a:gd name="T5" fmla="*/ 13 h 93"/>
                  <a:gd name="T6" fmla="*/ 66 w 66"/>
                  <a:gd name="T7" fmla="*/ 0 h 93"/>
                  <a:gd name="T8" fmla="*/ 62 w 66"/>
                  <a:gd name="T9" fmla="*/ 27 h 93"/>
                  <a:gd name="T10" fmla="*/ 55 w 66"/>
                  <a:gd name="T11" fmla="*/ 23 h 93"/>
                  <a:gd name="T12" fmla="*/ 6 w 66"/>
                  <a:gd name="T13" fmla="*/ 93 h 93"/>
                  <a:gd name="T14" fmla="*/ 0 w 66"/>
                  <a:gd name="T15" fmla="*/ 8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93">
                    <a:moveTo>
                      <a:pt x="0" y="89"/>
                    </a:moveTo>
                    <a:lnTo>
                      <a:pt x="48" y="18"/>
                    </a:lnTo>
                    <a:lnTo>
                      <a:pt x="41" y="13"/>
                    </a:lnTo>
                    <a:lnTo>
                      <a:pt x="66" y="0"/>
                    </a:lnTo>
                    <a:lnTo>
                      <a:pt x="62" y="27"/>
                    </a:lnTo>
                    <a:lnTo>
                      <a:pt x="55" y="23"/>
                    </a:lnTo>
                    <a:lnTo>
                      <a:pt x="6" y="93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7" name="Freeform 564"/>
              <p:cNvSpPr>
                <a:spLocks/>
              </p:cNvSpPr>
              <p:nvPr/>
            </p:nvSpPr>
            <p:spPr bwMode="auto">
              <a:xfrm>
                <a:off x="5182" y="1148"/>
                <a:ext cx="39" cy="53"/>
              </a:xfrm>
              <a:custGeom>
                <a:avLst/>
                <a:gdLst>
                  <a:gd name="T0" fmla="*/ 0 w 68"/>
                  <a:gd name="T1" fmla="*/ 89 h 93"/>
                  <a:gd name="T2" fmla="*/ 50 w 68"/>
                  <a:gd name="T3" fmla="*/ 18 h 93"/>
                  <a:gd name="T4" fmla="*/ 43 w 68"/>
                  <a:gd name="T5" fmla="*/ 13 h 93"/>
                  <a:gd name="T6" fmla="*/ 68 w 68"/>
                  <a:gd name="T7" fmla="*/ 0 h 93"/>
                  <a:gd name="T8" fmla="*/ 64 w 68"/>
                  <a:gd name="T9" fmla="*/ 27 h 93"/>
                  <a:gd name="T10" fmla="*/ 57 w 68"/>
                  <a:gd name="T11" fmla="*/ 23 h 93"/>
                  <a:gd name="T12" fmla="*/ 6 w 68"/>
                  <a:gd name="T13" fmla="*/ 93 h 93"/>
                  <a:gd name="T14" fmla="*/ 0 w 68"/>
                  <a:gd name="T15" fmla="*/ 8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93">
                    <a:moveTo>
                      <a:pt x="0" y="89"/>
                    </a:moveTo>
                    <a:lnTo>
                      <a:pt x="50" y="18"/>
                    </a:lnTo>
                    <a:lnTo>
                      <a:pt x="43" y="13"/>
                    </a:lnTo>
                    <a:lnTo>
                      <a:pt x="68" y="0"/>
                    </a:lnTo>
                    <a:lnTo>
                      <a:pt x="64" y="27"/>
                    </a:lnTo>
                    <a:lnTo>
                      <a:pt x="57" y="23"/>
                    </a:lnTo>
                    <a:lnTo>
                      <a:pt x="6" y="93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8" name="Freeform 565"/>
              <p:cNvSpPr>
                <a:spLocks/>
              </p:cNvSpPr>
              <p:nvPr/>
            </p:nvSpPr>
            <p:spPr bwMode="auto">
              <a:xfrm>
                <a:off x="5244" y="1148"/>
                <a:ext cx="40" cy="53"/>
              </a:xfrm>
              <a:custGeom>
                <a:avLst/>
                <a:gdLst>
                  <a:gd name="T0" fmla="*/ 0 w 70"/>
                  <a:gd name="T1" fmla="*/ 88 h 92"/>
                  <a:gd name="T2" fmla="*/ 52 w 70"/>
                  <a:gd name="T3" fmla="*/ 17 h 92"/>
                  <a:gd name="T4" fmla="*/ 45 w 70"/>
                  <a:gd name="T5" fmla="*/ 12 h 92"/>
                  <a:gd name="T6" fmla="*/ 70 w 70"/>
                  <a:gd name="T7" fmla="*/ 0 h 92"/>
                  <a:gd name="T8" fmla="*/ 65 w 70"/>
                  <a:gd name="T9" fmla="*/ 27 h 92"/>
                  <a:gd name="T10" fmla="*/ 58 w 70"/>
                  <a:gd name="T11" fmla="*/ 22 h 92"/>
                  <a:gd name="T12" fmla="*/ 6 w 70"/>
                  <a:gd name="T13" fmla="*/ 92 h 92"/>
                  <a:gd name="T14" fmla="*/ 0 w 70"/>
                  <a:gd name="T1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92">
                    <a:moveTo>
                      <a:pt x="0" y="88"/>
                    </a:moveTo>
                    <a:lnTo>
                      <a:pt x="52" y="17"/>
                    </a:lnTo>
                    <a:lnTo>
                      <a:pt x="45" y="12"/>
                    </a:lnTo>
                    <a:lnTo>
                      <a:pt x="70" y="0"/>
                    </a:lnTo>
                    <a:lnTo>
                      <a:pt x="65" y="27"/>
                    </a:lnTo>
                    <a:lnTo>
                      <a:pt x="58" y="22"/>
                    </a:lnTo>
                    <a:lnTo>
                      <a:pt x="6" y="92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59" name="Freeform 566"/>
              <p:cNvSpPr>
                <a:spLocks/>
              </p:cNvSpPr>
              <p:nvPr/>
            </p:nvSpPr>
            <p:spPr bwMode="auto">
              <a:xfrm>
                <a:off x="5306" y="1145"/>
                <a:ext cx="42" cy="56"/>
              </a:xfrm>
              <a:custGeom>
                <a:avLst/>
                <a:gdLst>
                  <a:gd name="T0" fmla="*/ 0 w 73"/>
                  <a:gd name="T1" fmla="*/ 93 h 97"/>
                  <a:gd name="T2" fmla="*/ 55 w 73"/>
                  <a:gd name="T3" fmla="*/ 18 h 97"/>
                  <a:gd name="T4" fmla="*/ 48 w 73"/>
                  <a:gd name="T5" fmla="*/ 13 h 97"/>
                  <a:gd name="T6" fmla="*/ 73 w 73"/>
                  <a:gd name="T7" fmla="*/ 0 h 97"/>
                  <a:gd name="T8" fmla="*/ 68 w 73"/>
                  <a:gd name="T9" fmla="*/ 28 h 97"/>
                  <a:gd name="T10" fmla="*/ 61 w 73"/>
                  <a:gd name="T11" fmla="*/ 23 h 97"/>
                  <a:gd name="T12" fmla="*/ 6 w 73"/>
                  <a:gd name="T13" fmla="*/ 97 h 97"/>
                  <a:gd name="T14" fmla="*/ 0 w 73"/>
                  <a:gd name="T15" fmla="*/ 9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97">
                    <a:moveTo>
                      <a:pt x="0" y="93"/>
                    </a:moveTo>
                    <a:lnTo>
                      <a:pt x="55" y="18"/>
                    </a:lnTo>
                    <a:lnTo>
                      <a:pt x="48" y="13"/>
                    </a:lnTo>
                    <a:lnTo>
                      <a:pt x="73" y="0"/>
                    </a:lnTo>
                    <a:lnTo>
                      <a:pt x="68" y="28"/>
                    </a:lnTo>
                    <a:lnTo>
                      <a:pt x="61" y="23"/>
                    </a:lnTo>
                    <a:lnTo>
                      <a:pt x="6" y="97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0" name="Freeform 567"/>
              <p:cNvSpPr>
                <a:spLocks/>
              </p:cNvSpPr>
              <p:nvPr/>
            </p:nvSpPr>
            <p:spPr bwMode="auto">
              <a:xfrm>
                <a:off x="5368" y="1142"/>
                <a:ext cx="42" cy="59"/>
              </a:xfrm>
              <a:custGeom>
                <a:avLst/>
                <a:gdLst>
                  <a:gd name="T0" fmla="*/ 0 w 74"/>
                  <a:gd name="T1" fmla="*/ 98 h 102"/>
                  <a:gd name="T2" fmla="*/ 56 w 74"/>
                  <a:gd name="T3" fmla="*/ 18 h 102"/>
                  <a:gd name="T4" fmla="*/ 49 w 74"/>
                  <a:gd name="T5" fmla="*/ 13 h 102"/>
                  <a:gd name="T6" fmla="*/ 74 w 74"/>
                  <a:gd name="T7" fmla="*/ 0 h 102"/>
                  <a:gd name="T8" fmla="*/ 70 w 74"/>
                  <a:gd name="T9" fmla="*/ 28 h 102"/>
                  <a:gd name="T10" fmla="*/ 63 w 74"/>
                  <a:gd name="T11" fmla="*/ 23 h 102"/>
                  <a:gd name="T12" fmla="*/ 6 w 74"/>
                  <a:gd name="T13" fmla="*/ 102 h 102"/>
                  <a:gd name="T14" fmla="*/ 0 w 74"/>
                  <a:gd name="T15" fmla="*/ 9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4" h="102">
                    <a:moveTo>
                      <a:pt x="0" y="98"/>
                    </a:moveTo>
                    <a:lnTo>
                      <a:pt x="56" y="18"/>
                    </a:lnTo>
                    <a:lnTo>
                      <a:pt x="49" y="13"/>
                    </a:lnTo>
                    <a:lnTo>
                      <a:pt x="74" y="0"/>
                    </a:lnTo>
                    <a:lnTo>
                      <a:pt x="70" y="28"/>
                    </a:lnTo>
                    <a:lnTo>
                      <a:pt x="63" y="23"/>
                    </a:lnTo>
                    <a:lnTo>
                      <a:pt x="6" y="102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1" name="Freeform 568"/>
              <p:cNvSpPr>
                <a:spLocks/>
              </p:cNvSpPr>
              <p:nvPr/>
            </p:nvSpPr>
            <p:spPr bwMode="auto">
              <a:xfrm>
                <a:off x="5429" y="1133"/>
                <a:ext cx="44" cy="68"/>
              </a:xfrm>
              <a:custGeom>
                <a:avLst/>
                <a:gdLst>
                  <a:gd name="T0" fmla="*/ 0 w 78"/>
                  <a:gd name="T1" fmla="*/ 114 h 118"/>
                  <a:gd name="T2" fmla="*/ 61 w 78"/>
                  <a:gd name="T3" fmla="*/ 19 h 118"/>
                  <a:gd name="T4" fmla="*/ 54 w 78"/>
                  <a:gd name="T5" fmla="*/ 15 h 118"/>
                  <a:gd name="T6" fmla="*/ 78 w 78"/>
                  <a:gd name="T7" fmla="*/ 0 h 118"/>
                  <a:gd name="T8" fmla="*/ 75 w 78"/>
                  <a:gd name="T9" fmla="*/ 28 h 118"/>
                  <a:gd name="T10" fmla="*/ 68 w 78"/>
                  <a:gd name="T11" fmla="*/ 24 h 118"/>
                  <a:gd name="T12" fmla="*/ 8 w 78"/>
                  <a:gd name="T13" fmla="*/ 118 h 118"/>
                  <a:gd name="T14" fmla="*/ 0 w 78"/>
                  <a:gd name="T15" fmla="*/ 11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118">
                    <a:moveTo>
                      <a:pt x="0" y="114"/>
                    </a:moveTo>
                    <a:lnTo>
                      <a:pt x="61" y="19"/>
                    </a:lnTo>
                    <a:lnTo>
                      <a:pt x="54" y="15"/>
                    </a:lnTo>
                    <a:lnTo>
                      <a:pt x="78" y="0"/>
                    </a:lnTo>
                    <a:lnTo>
                      <a:pt x="75" y="28"/>
                    </a:lnTo>
                    <a:lnTo>
                      <a:pt x="68" y="24"/>
                    </a:lnTo>
                    <a:lnTo>
                      <a:pt x="8" y="118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2" name="Freeform 569"/>
              <p:cNvSpPr>
                <a:spLocks/>
              </p:cNvSpPr>
              <p:nvPr/>
            </p:nvSpPr>
            <p:spPr bwMode="auto">
              <a:xfrm>
                <a:off x="5491" y="1111"/>
                <a:ext cx="52" cy="90"/>
              </a:xfrm>
              <a:custGeom>
                <a:avLst/>
                <a:gdLst>
                  <a:gd name="T0" fmla="*/ 0 w 91"/>
                  <a:gd name="T1" fmla="*/ 153 h 157"/>
                  <a:gd name="T2" fmla="*/ 75 w 91"/>
                  <a:gd name="T3" fmla="*/ 20 h 157"/>
                  <a:gd name="T4" fmla="*/ 67 w 91"/>
                  <a:gd name="T5" fmla="*/ 16 h 157"/>
                  <a:gd name="T6" fmla="*/ 91 w 91"/>
                  <a:gd name="T7" fmla="*/ 0 h 157"/>
                  <a:gd name="T8" fmla="*/ 89 w 91"/>
                  <a:gd name="T9" fmla="*/ 28 h 157"/>
                  <a:gd name="T10" fmla="*/ 82 w 91"/>
                  <a:gd name="T11" fmla="*/ 24 h 157"/>
                  <a:gd name="T12" fmla="*/ 8 w 91"/>
                  <a:gd name="T13" fmla="*/ 157 h 157"/>
                  <a:gd name="T14" fmla="*/ 0 w 91"/>
                  <a:gd name="T15" fmla="*/ 15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57">
                    <a:moveTo>
                      <a:pt x="0" y="153"/>
                    </a:moveTo>
                    <a:lnTo>
                      <a:pt x="75" y="20"/>
                    </a:lnTo>
                    <a:lnTo>
                      <a:pt x="67" y="16"/>
                    </a:lnTo>
                    <a:lnTo>
                      <a:pt x="91" y="0"/>
                    </a:lnTo>
                    <a:lnTo>
                      <a:pt x="89" y="28"/>
                    </a:lnTo>
                    <a:lnTo>
                      <a:pt x="82" y="24"/>
                    </a:lnTo>
                    <a:lnTo>
                      <a:pt x="8" y="157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3" name="Freeform 570"/>
              <p:cNvSpPr>
                <a:spLocks/>
              </p:cNvSpPr>
              <p:nvPr/>
            </p:nvSpPr>
            <p:spPr bwMode="auto">
              <a:xfrm>
                <a:off x="5553" y="1126"/>
                <a:ext cx="34" cy="75"/>
              </a:xfrm>
              <a:custGeom>
                <a:avLst/>
                <a:gdLst>
                  <a:gd name="T0" fmla="*/ 0 w 60"/>
                  <a:gd name="T1" fmla="*/ 127 h 131"/>
                  <a:gd name="T2" fmla="*/ 44 w 60"/>
                  <a:gd name="T3" fmla="*/ 22 h 131"/>
                  <a:gd name="T4" fmla="*/ 37 w 60"/>
                  <a:gd name="T5" fmla="*/ 19 h 131"/>
                  <a:gd name="T6" fmla="*/ 58 w 60"/>
                  <a:gd name="T7" fmla="*/ 0 h 131"/>
                  <a:gd name="T8" fmla="*/ 60 w 60"/>
                  <a:gd name="T9" fmla="*/ 28 h 131"/>
                  <a:gd name="T10" fmla="*/ 52 w 60"/>
                  <a:gd name="T11" fmla="*/ 25 h 131"/>
                  <a:gd name="T12" fmla="*/ 8 w 60"/>
                  <a:gd name="T13" fmla="*/ 131 h 131"/>
                  <a:gd name="T14" fmla="*/ 0 w 60"/>
                  <a:gd name="T15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" h="131">
                    <a:moveTo>
                      <a:pt x="0" y="127"/>
                    </a:moveTo>
                    <a:lnTo>
                      <a:pt x="44" y="22"/>
                    </a:lnTo>
                    <a:lnTo>
                      <a:pt x="37" y="19"/>
                    </a:lnTo>
                    <a:lnTo>
                      <a:pt x="58" y="0"/>
                    </a:lnTo>
                    <a:lnTo>
                      <a:pt x="60" y="28"/>
                    </a:lnTo>
                    <a:lnTo>
                      <a:pt x="52" y="25"/>
                    </a:lnTo>
                    <a:lnTo>
                      <a:pt x="8" y="131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4" name="Freeform 571"/>
              <p:cNvSpPr>
                <a:spLocks/>
              </p:cNvSpPr>
              <p:nvPr/>
            </p:nvSpPr>
            <p:spPr bwMode="auto">
              <a:xfrm>
                <a:off x="5615" y="1126"/>
                <a:ext cx="29" cy="75"/>
              </a:xfrm>
              <a:custGeom>
                <a:avLst/>
                <a:gdLst>
                  <a:gd name="T0" fmla="*/ 0 w 51"/>
                  <a:gd name="T1" fmla="*/ 128 h 130"/>
                  <a:gd name="T2" fmla="*/ 35 w 51"/>
                  <a:gd name="T3" fmla="*/ 22 h 130"/>
                  <a:gd name="T4" fmla="*/ 27 w 51"/>
                  <a:gd name="T5" fmla="*/ 19 h 130"/>
                  <a:gd name="T6" fmla="*/ 47 w 51"/>
                  <a:gd name="T7" fmla="*/ 0 h 130"/>
                  <a:gd name="T8" fmla="*/ 51 w 51"/>
                  <a:gd name="T9" fmla="*/ 27 h 130"/>
                  <a:gd name="T10" fmla="*/ 43 w 51"/>
                  <a:gd name="T11" fmla="*/ 25 h 130"/>
                  <a:gd name="T12" fmla="*/ 8 w 51"/>
                  <a:gd name="T13" fmla="*/ 130 h 130"/>
                  <a:gd name="T14" fmla="*/ 0 w 51"/>
                  <a:gd name="T15" fmla="*/ 12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130">
                    <a:moveTo>
                      <a:pt x="0" y="128"/>
                    </a:moveTo>
                    <a:lnTo>
                      <a:pt x="35" y="22"/>
                    </a:lnTo>
                    <a:lnTo>
                      <a:pt x="27" y="19"/>
                    </a:lnTo>
                    <a:lnTo>
                      <a:pt x="47" y="0"/>
                    </a:lnTo>
                    <a:lnTo>
                      <a:pt x="51" y="27"/>
                    </a:lnTo>
                    <a:lnTo>
                      <a:pt x="43" y="25"/>
                    </a:lnTo>
                    <a:lnTo>
                      <a:pt x="8" y="13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5" name="Freeform 572"/>
              <p:cNvSpPr>
                <a:spLocks/>
              </p:cNvSpPr>
              <p:nvPr/>
            </p:nvSpPr>
            <p:spPr bwMode="auto">
              <a:xfrm>
                <a:off x="5677" y="1127"/>
                <a:ext cx="23" cy="74"/>
              </a:xfrm>
              <a:custGeom>
                <a:avLst/>
                <a:gdLst>
                  <a:gd name="T0" fmla="*/ 0 w 40"/>
                  <a:gd name="T1" fmla="*/ 126 h 128"/>
                  <a:gd name="T2" fmla="*/ 24 w 40"/>
                  <a:gd name="T3" fmla="*/ 23 h 128"/>
                  <a:gd name="T4" fmla="*/ 16 w 40"/>
                  <a:gd name="T5" fmla="*/ 21 h 128"/>
                  <a:gd name="T6" fmla="*/ 34 w 40"/>
                  <a:gd name="T7" fmla="*/ 0 h 128"/>
                  <a:gd name="T8" fmla="*/ 40 w 40"/>
                  <a:gd name="T9" fmla="*/ 27 h 128"/>
                  <a:gd name="T10" fmla="*/ 32 w 40"/>
                  <a:gd name="T11" fmla="*/ 25 h 128"/>
                  <a:gd name="T12" fmla="*/ 8 w 40"/>
                  <a:gd name="T13" fmla="*/ 128 h 128"/>
                  <a:gd name="T14" fmla="*/ 0 w 40"/>
                  <a:gd name="T15" fmla="*/ 12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" h="128">
                    <a:moveTo>
                      <a:pt x="0" y="126"/>
                    </a:moveTo>
                    <a:lnTo>
                      <a:pt x="24" y="23"/>
                    </a:lnTo>
                    <a:lnTo>
                      <a:pt x="16" y="21"/>
                    </a:lnTo>
                    <a:lnTo>
                      <a:pt x="34" y="0"/>
                    </a:lnTo>
                    <a:lnTo>
                      <a:pt x="40" y="27"/>
                    </a:lnTo>
                    <a:lnTo>
                      <a:pt x="32" y="25"/>
                    </a:lnTo>
                    <a:lnTo>
                      <a:pt x="8" y="128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6" name="Freeform 573"/>
              <p:cNvSpPr>
                <a:spLocks/>
              </p:cNvSpPr>
              <p:nvPr/>
            </p:nvSpPr>
            <p:spPr bwMode="auto">
              <a:xfrm>
                <a:off x="5739" y="1123"/>
                <a:ext cx="21" cy="78"/>
              </a:xfrm>
              <a:custGeom>
                <a:avLst/>
                <a:gdLst>
                  <a:gd name="T0" fmla="*/ 0 w 37"/>
                  <a:gd name="T1" fmla="*/ 132 h 134"/>
                  <a:gd name="T2" fmla="*/ 20 w 37"/>
                  <a:gd name="T3" fmla="*/ 24 h 134"/>
                  <a:gd name="T4" fmla="*/ 12 w 37"/>
                  <a:gd name="T5" fmla="*/ 22 h 134"/>
                  <a:gd name="T6" fmla="*/ 29 w 37"/>
                  <a:gd name="T7" fmla="*/ 0 h 134"/>
                  <a:gd name="T8" fmla="*/ 37 w 37"/>
                  <a:gd name="T9" fmla="*/ 27 h 134"/>
                  <a:gd name="T10" fmla="*/ 28 w 37"/>
                  <a:gd name="T11" fmla="*/ 25 h 134"/>
                  <a:gd name="T12" fmla="*/ 8 w 37"/>
                  <a:gd name="T13" fmla="*/ 134 h 134"/>
                  <a:gd name="T14" fmla="*/ 0 w 37"/>
                  <a:gd name="T15" fmla="*/ 13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34">
                    <a:moveTo>
                      <a:pt x="0" y="132"/>
                    </a:moveTo>
                    <a:lnTo>
                      <a:pt x="20" y="24"/>
                    </a:lnTo>
                    <a:lnTo>
                      <a:pt x="12" y="22"/>
                    </a:lnTo>
                    <a:lnTo>
                      <a:pt x="29" y="0"/>
                    </a:lnTo>
                    <a:lnTo>
                      <a:pt x="37" y="27"/>
                    </a:lnTo>
                    <a:lnTo>
                      <a:pt x="28" y="25"/>
                    </a:lnTo>
                    <a:lnTo>
                      <a:pt x="8" y="134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7" name="Freeform 574"/>
              <p:cNvSpPr>
                <a:spLocks/>
              </p:cNvSpPr>
              <p:nvPr/>
            </p:nvSpPr>
            <p:spPr bwMode="auto">
              <a:xfrm>
                <a:off x="5801" y="1125"/>
                <a:ext cx="18" cy="76"/>
              </a:xfrm>
              <a:custGeom>
                <a:avLst/>
                <a:gdLst>
                  <a:gd name="T0" fmla="*/ 0 w 32"/>
                  <a:gd name="T1" fmla="*/ 130 h 132"/>
                  <a:gd name="T2" fmla="*/ 15 w 32"/>
                  <a:gd name="T3" fmla="*/ 24 h 132"/>
                  <a:gd name="T4" fmla="*/ 7 w 32"/>
                  <a:gd name="T5" fmla="*/ 23 h 132"/>
                  <a:gd name="T6" fmla="*/ 23 w 32"/>
                  <a:gd name="T7" fmla="*/ 0 h 132"/>
                  <a:gd name="T8" fmla="*/ 32 w 32"/>
                  <a:gd name="T9" fmla="*/ 27 h 132"/>
                  <a:gd name="T10" fmla="*/ 23 w 32"/>
                  <a:gd name="T11" fmla="*/ 25 h 132"/>
                  <a:gd name="T12" fmla="*/ 8 w 32"/>
                  <a:gd name="T13" fmla="*/ 132 h 132"/>
                  <a:gd name="T14" fmla="*/ 0 w 32"/>
                  <a:gd name="T15" fmla="*/ 13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2">
                    <a:moveTo>
                      <a:pt x="0" y="130"/>
                    </a:moveTo>
                    <a:lnTo>
                      <a:pt x="15" y="24"/>
                    </a:lnTo>
                    <a:lnTo>
                      <a:pt x="7" y="23"/>
                    </a:lnTo>
                    <a:lnTo>
                      <a:pt x="23" y="0"/>
                    </a:lnTo>
                    <a:lnTo>
                      <a:pt x="32" y="27"/>
                    </a:lnTo>
                    <a:lnTo>
                      <a:pt x="23" y="25"/>
                    </a:lnTo>
                    <a:lnTo>
                      <a:pt x="8" y="132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8" name="Freeform 575"/>
              <p:cNvSpPr>
                <a:spLocks/>
              </p:cNvSpPr>
              <p:nvPr/>
            </p:nvSpPr>
            <p:spPr bwMode="auto">
              <a:xfrm>
                <a:off x="5862" y="1121"/>
                <a:ext cx="18" cy="80"/>
              </a:xfrm>
              <a:custGeom>
                <a:avLst/>
                <a:gdLst>
                  <a:gd name="T0" fmla="*/ 0 w 31"/>
                  <a:gd name="T1" fmla="*/ 137 h 139"/>
                  <a:gd name="T2" fmla="*/ 15 w 31"/>
                  <a:gd name="T3" fmla="*/ 24 h 139"/>
                  <a:gd name="T4" fmla="*/ 6 w 31"/>
                  <a:gd name="T5" fmla="*/ 23 h 139"/>
                  <a:gd name="T6" fmla="*/ 22 w 31"/>
                  <a:gd name="T7" fmla="*/ 0 h 139"/>
                  <a:gd name="T8" fmla="*/ 31 w 31"/>
                  <a:gd name="T9" fmla="*/ 26 h 139"/>
                  <a:gd name="T10" fmla="*/ 23 w 31"/>
                  <a:gd name="T11" fmla="*/ 25 h 139"/>
                  <a:gd name="T12" fmla="*/ 8 w 31"/>
                  <a:gd name="T13" fmla="*/ 139 h 139"/>
                  <a:gd name="T14" fmla="*/ 0 w 31"/>
                  <a:gd name="T15" fmla="*/ 137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139">
                    <a:moveTo>
                      <a:pt x="0" y="137"/>
                    </a:moveTo>
                    <a:lnTo>
                      <a:pt x="15" y="24"/>
                    </a:lnTo>
                    <a:lnTo>
                      <a:pt x="6" y="23"/>
                    </a:lnTo>
                    <a:lnTo>
                      <a:pt x="22" y="0"/>
                    </a:lnTo>
                    <a:lnTo>
                      <a:pt x="31" y="26"/>
                    </a:lnTo>
                    <a:lnTo>
                      <a:pt x="23" y="25"/>
                    </a:lnTo>
                    <a:lnTo>
                      <a:pt x="8" y="139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69" name="Freeform 576"/>
              <p:cNvSpPr>
                <a:spLocks/>
              </p:cNvSpPr>
              <p:nvPr/>
            </p:nvSpPr>
            <p:spPr bwMode="auto">
              <a:xfrm>
                <a:off x="5924" y="1122"/>
                <a:ext cx="14" cy="78"/>
              </a:xfrm>
              <a:custGeom>
                <a:avLst/>
                <a:gdLst>
                  <a:gd name="T0" fmla="*/ 1 w 25"/>
                  <a:gd name="T1" fmla="*/ 135 h 135"/>
                  <a:gd name="T2" fmla="*/ 8 w 25"/>
                  <a:gd name="T3" fmla="*/ 25 h 135"/>
                  <a:gd name="T4" fmla="*/ 0 w 25"/>
                  <a:gd name="T5" fmla="*/ 24 h 135"/>
                  <a:gd name="T6" fmla="*/ 14 w 25"/>
                  <a:gd name="T7" fmla="*/ 0 h 135"/>
                  <a:gd name="T8" fmla="*/ 25 w 25"/>
                  <a:gd name="T9" fmla="*/ 26 h 135"/>
                  <a:gd name="T10" fmla="*/ 17 w 25"/>
                  <a:gd name="T11" fmla="*/ 25 h 135"/>
                  <a:gd name="T12" fmla="*/ 9 w 25"/>
                  <a:gd name="T13" fmla="*/ 135 h 135"/>
                  <a:gd name="T14" fmla="*/ 1 w 25"/>
                  <a:gd name="T15" fmla="*/ 135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5">
                    <a:moveTo>
                      <a:pt x="1" y="135"/>
                    </a:moveTo>
                    <a:lnTo>
                      <a:pt x="8" y="25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25" y="26"/>
                    </a:lnTo>
                    <a:lnTo>
                      <a:pt x="17" y="25"/>
                    </a:lnTo>
                    <a:lnTo>
                      <a:pt x="9" y="135"/>
                    </a:lnTo>
                    <a:lnTo>
                      <a:pt x="1" y="13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0" name="Freeform 577"/>
              <p:cNvSpPr>
                <a:spLocks/>
              </p:cNvSpPr>
              <p:nvPr/>
            </p:nvSpPr>
            <p:spPr bwMode="auto">
              <a:xfrm>
                <a:off x="5984" y="1120"/>
                <a:ext cx="14" cy="80"/>
              </a:xfrm>
              <a:custGeom>
                <a:avLst/>
                <a:gdLst>
                  <a:gd name="T0" fmla="*/ 4 w 25"/>
                  <a:gd name="T1" fmla="*/ 139 h 139"/>
                  <a:gd name="T2" fmla="*/ 8 w 25"/>
                  <a:gd name="T3" fmla="*/ 25 h 139"/>
                  <a:gd name="T4" fmla="*/ 0 w 25"/>
                  <a:gd name="T5" fmla="*/ 25 h 139"/>
                  <a:gd name="T6" fmla="*/ 13 w 25"/>
                  <a:gd name="T7" fmla="*/ 0 h 139"/>
                  <a:gd name="T8" fmla="*/ 25 w 25"/>
                  <a:gd name="T9" fmla="*/ 26 h 139"/>
                  <a:gd name="T10" fmla="*/ 16 w 25"/>
                  <a:gd name="T11" fmla="*/ 25 h 139"/>
                  <a:gd name="T12" fmla="*/ 12 w 25"/>
                  <a:gd name="T13" fmla="*/ 139 h 139"/>
                  <a:gd name="T14" fmla="*/ 4 w 25"/>
                  <a:gd name="T1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9">
                    <a:moveTo>
                      <a:pt x="4" y="139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6"/>
                    </a:lnTo>
                    <a:lnTo>
                      <a:pt x="16" y="25"/>
                    </a:lnTo>
                    <a:lnTo>
                      <a:pt x="12" y="139"/>
                    </a:lnTo>
                    <a:lnTo>
                      <a:pt x="4" y="13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1" name="Freeform 578"/>
              <p:cNvSpPr>
                <a:spLocks/>
              </p:cNvSpPr>
              <p:nvPr/>
            </p:nvSpPr>
            <p:spPr bwMode="auto">
              <a:xfrm>
                <a:off x="6043" y="1121"/>
                <a:ext cx="15" cy="79"/>
              </a:xfrm>
              <a:custGeom>
                <a:avLst/>
                <a:gdLst>
                  <a:gd name="T0" fmla="*/ 8 w 25"/>
                  <a:gd name="T1" fmla="*/ 138 h 138"/>
                  <a:gd name="T2" fmla="*/ 9 w 25"/>
                  <a:gd name="T3" fmla="*/ 25 h 138"/>
                  <a:gd name="T4" fmla="*/ 0 w 25"/>
                  <a:gd name="T5" fmla="*/ 25 h 138"/>
                  <a:gd name="T6" fmla="*/ 13 w 25"/>
                  <a:gd name="T7" fmla="*/ 0 h 138"/>
                  <a:gd name="T8" fmla="*/ 25 w 25"/>
                  <a:gd name="T9" fmla="*/ 25 h 138"/>
                  <a:gd name="T10" fmla="*/ 17 w 25"/>
                  <a:gd name="T11" fmla="*/ 25 h 138"/>
                  <a:gd name="T12" fmla="*/ 16 w 25"/>
                  <a:gd name="T13" fmla="*/ 138 h 138"/>
                  <a:gd name="T14" fmla="*/ 8 w 25"/>
                  <a:gd name="T15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8">
                    <a:moveTo>
                      <a:pt x="8" y="138"/>
                    </a:moveTo>
                    <a:lnTo>
                      <a:pt x="9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6" y="138"/>
                    </a:lnTo>
                    <a:lnTo>
                      <a:pt x="8" y="13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2" name="Freeform 579"/>
              <p:cNvSpPr>
                <a:spLocks/>
              </p:cNvSpPr>
              <p:nvPr/>
            </p:nvSpPr>
            <p:spPr bwMode="auto">
              <a:xfrm>
                <a:off x="4500" y="1075"/>
                <a:ext cx="18" cy="63"/>
              </a:xfrm>
              <a:custGeom>
                <a:avLst/>
                <a:gdLst>
                  <a:gd name="T0" fmla="*/ 0 w 32"/>
                  <a:gd name="T1" fmla="*/ 109 h 111"/>
                  <a:gd name="T2" fmla="*/ 16 w 32"/>
                  <a:gd name="T3" fmla="*/ 24 h 111"/>
                  <a:gd name="T4" fmla="*/ 7 w 32"/>
                  <a:gd name="T5" fmla="*/ 22 h 111"/>
                  <a:gd name="T6" fmla="*/ 24 w 32"/>
                  <a:gd name="T7" fmla="*/ 0 h 111"/>
                  <a:gd name="T8" fmla="*/ 32 w 32"/>
                  <a:gd name="T9" fmla="*/ 27 h 111"/>
                  <a:gd name="T10" fmla="*/ 24 w 32"/>
                  <a:gd name="T11" fmla="*/ 25 h 111"/>
                  <a:gd name="T12" fmla="*/ 8 w 32"/>
                  <a:gd name="T13" fmla="*/ 111 h 111"/>
                  <a:gd name="T14" fmla="*/ 0 w 32"/>
                  <a:gd name="T15" fmla="*/ 10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11">
                    <a:moveTo>
                      <a:pt x="0" y="109"/>
                    </a:moveTo>
                    <a:lnTo>
                      <a:pt x="16" y="24"/>
                    </a:lnTo>
                    <a:lnTo>
                      <a:pt x="7" y="22"/>
                    </a:lnTo>
                    <a:lnTo>
                      <a:pt x="24" y="0"/>
                    </a:lnTo>
                    <a:lnTo>
                      <a:pt x="32" y="27"/>
                    </a:lnTo>
                    <a:lnTo>
                      <a:pt x="24" y="25"/>
                    </a:lnTo>
                    <a:lnTo>
                      <a:pt x="8" y="111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3" name="Freeform 580"/>
              <p:cNvSpPr>
                <a:spLocks/>
              </p:cNvSpPr>
              <p:nvPr/>
            </p:nvSpPr>
            <p:spPr bwMode="auto">
              <a:xfrm>
                <a:off x="4562" y="1068"/>
                <a:ext cx="18" cy="70"/>
              </a:xfrm>
              <a:custGeom>
                <a:avLst/>
                <a:gdLst>
                  <a:gd name="T0" fmla="*/ 0 w 32"/>
                  <a:gd name="T1" fmla="*/ 120 h 122"/>
                  <a:gd name="T2" fmla="*/ 15 w 32"/>
                  <a:gd name="T3" fmla="*/ 24 h 122"/>
                  <a:gd name="T4" fmla="*/ 7 w 32"/>
                  <a:gd name="T5" fmla="*/ 23 h 122"/>
                  <a:gd name="T6" fmla="*/ 23 w 32"/>
                  <a:gd name="T7" fmla="*/ 0 h 122"/>
                  <a:gd name="T8" fmla="*/ 32 w 32"/>
                  <a:gd name="T9" fmla="*/ 27 h 122"/>
                  <a:gd name="T10" fmla="*/ 23 w 32"/>
                  <a:gd name="T11" fmla="*/ 25 h 122"/>
                  <a:gd name="T12" fmla="*/ 8 w 32"/>
                  <a:gd name="T13" fmla="*/ 122 h 122"/>
                  <a:gd name="T14" fmla="*/ 0 w 32"/>
                  <a:gd name="T15" fmla="*/ 12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22">
                    <a:moveTo>
                      <a:pt x="0" y="120"/>
                    </a:moveTo>
                    <a:lnTo>
                      <a:pt x="15" y="24"/>
                    </a:lnTo>
                    <a:lnTo>
                      <a:pt x="7" y="23"/>
                    </a:lnTo>
                    <a:lnTo>
                      <a:pt x="23" y="0"/>
                    </a:lnTo>
                    <a:lnTo>
                      <a:pt x="32" y="27"/>
                    </a:lnTo>
                    <a:lnTo>
                      <a:pt x="23" y="25"/>
                    </a:lnTo>
                    <a:lnTo>
                      <a:pt x="8" y="122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4" name="Freeform 581"/>
              <p:cNvSpPr>
                <a:spLocks/>
              </p:cNvSpPr>
              <p:nvPr/>
            </p:nvSpPr>
            <p:spPr bwMode="auto">
              <a:xfrm>
                <a:off x="4624" y="1070"/>
                <a:ext cx="19" cy="68"/>
              </a:xfrm>
              <a:custGeom>
                <a:avLst/>
                <a:gdLst>
                  <a:gd name="T0" fmla="*/ 0 w 33"/>
                  <a:gd name="T1" fmla="*/ 117 h 119"/>
                  <a:gd name="T2" fmla="*/ 17 w 33"/>
                  <a:gd name="T3" fmla="*/ 24 h 119"/>
                  <a:gd name="T4" fmla="*/ 8 w 33"/>
                  <a:gd name="T5" fmla="*/ 23 h 119"/>
                  <a:gd name="T6" fmla="*/ 25 w 33"/>
                  <a:gd name="T7" fmla="*/ 0 h 119"/>
                  <a:gd name="T8" fmla="*/ 33 w 33"/>
                  <a:gd name="T9" fmla="*/ 27 h 119"/>
                  <a:gd name="T10" fmla="*/ 25 w 33"/>
                  <a:gd name="T11" fmla="*/ 26 h 119"/>
                  <a:gd name="T12" fmla="*/ 8 w 33"/>
                  <a:gd name="T13" fmla="*/ 119 h 119"/>
                  <a:gd name="T14" fmla="*/ 0 w 33"/>
                  <a:gd name="T15" fmla="*/ 117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" h="119">
                    <a:moveTo>
                      <a:pt x="0" y="117"/>
                    </a:moveTo>
                    <a:lnTo>
                      <a:pt x="17" y="24"/>
                    </a:lnTo>
                    <a:lnTo>
                      <a:pt x="8" y="23"/>
                    </a:lnTo>
                    <a:lnTo>
                      <a:pt x="25" y="0"/>
                    </a:lnTo>
                    <a:lnTo>
                      <a:pt x="33" y="27"/>
                    </a:lnTo>
                    <a:lnTo>
                      <a:pt x="25" y="26"/>
                    </a:lnTo>
                    <a:lnTo>
                      <a:pt x="8" y="119"/>
                    </a:lnTo>
                    <a:lnTo>
                      <a:pt x="0" y="11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5" name="Freeform 582"/>
              <p:cNvSpPr>
                <a:spLocks/>
              </p:cNvSpPr>
              <p:nvPr/>
            </p:nvSpPr>
            <p:spPr bwMode="auto">
              <a:xfrm>
                <a:off x="4686" y="1071"/>
                <a:ext cx="21" cy="67"/>
              </a:xfrm>
              <a:custGeom>
                <a:avLst/>
                <a:gdLst>
                  <a:gd name="T0" fmla="*/ 0 w 36"/>
                  <a:gd name="T1" fmla="*/ 115 h 117"/>
                  <a:gd name="T2" fmla="*/ 19 w 36"/>
                  <a:gd name="T3" fmla="*/ 23 h 117"/>
                  <a:gd name="T4" fmla="*/ 11 w 36"/>
                  <a:gd name="T5" fmla="*/ 21 h 117"/>
                  <a:gd name="T6" fmla="*/ 29 w 36"/>
                  <a:gd name="T7" fmla="*/ 0 h 117"/>
                  <a:gd name="T8" fmla="*/ 36 w 36"/>
                  <a:gd name="T9" fmla="*/ 27 h 117"/>
                  <a:gd name="T10" fmla="*/ 27 w 36"/>
                  <a:gd name="T11" fmla="*/ 25 h 117"/>
                  <a:gd name="T12" fmla="*/ 8 w 36"/>
                  <a:gd name="T13" fmla="*/ 117 h 117"/>
                  <a:gd name="T14" fmla="*/ 0 w 36"/>
                  <a:gd name="T15" fmla="*/ 115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117">
                    <a:moveTo>
                      <a:pt x="0" y="115"/>
                    </a:moveTo>
                    <a:lnTo>
                      <a:pt x="19" y="23"/>
                    </a:lnTo>
                    <a:lnTo>
                      <a:pt x="11" y="21"/>
                    </a:lnTo>
                    <a:lnTo>
                      <a:pt x="29" y="0"/>
                    </a:lnTo>
                    <a:lnTo>
                      <a:pt x="36" y="27"/>
                    </a:lnTo>
                    <a:lnTo>
                      <a:pt x="27" y="25"/>
                    </a:lnTo>
                    <a:lnTo>
                      <a:pt x="8" y="117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6" name="Freeform 583"/>
              <p:cNvSpPr>
                <a:spLocks/>
              </p:cNvSpPr>
              <p:nvPr/>
            </p:nvSpPr>
            <p:spPr bwMode="auto">
              <a:xfrm>
                <a:off x="4748" y="1075"/>
                <a:ext cx="22" cy="63"/>
              </a:xfrm>
              <a:custGeom>
                <a:avLst/>
                <a:gdLst>
                  <a:gd name="T0" fmla="*/ 0 w 39"/>
                  <a:gd name="T1" fmla="*/ 109 h 111"/>
                  <a:gd name="T2" fmla="*/ 23 w 39"/>
                  <a:gd name="T3" fmla="*/ 23 h 111"/>
                  <a:gd name="T4" fmla="*/ 15 w 39"/>
                  <a:gd name="T5" fmla="*/ 21 h 111"/>
                  <a:gd name="T6" fmla="*/ 34 w 39"/>
                  <a:gd name="T7" fmla="*/ 0 h 111"/>
                  <a:gd name="T8" fmla="*/ 39 w 39"/>
                  <a:gd name="T9" fmla="*/ 28 h 111"/>
                  <a:gd name="T10" fmla="*/ 31 w 39"/>
                  <a:gd name="T11" fmla="*/ 26 h 111"/>
                  <a:gd name="T12" fmla="*/ 8 w 39"/>
                  <a:gd name="T13" fmla="*/ 111 h 111"/>
                  <a:gd name="T14" fmla="*/ 0 w 39"/>
                  <a:gd name="T15" fmla="*/ 109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11">
                    <a:moveTo>
                      <a:pt x="0" y="109"/>
                    </a:moveTo>
                    <a:lnTo>
                      <a:pt x="23" y="23"/>
                    </a:lnTo>
                    <a:lnTo>
                      <a:pt x="15" y="21"/>
                    </a:lnTo>
                    <a:lnTo>
                      <a:pt x="34" y="0"/>
                    </a:lnTo>
                    <a:lnTo>
                      <a:pt x="39" y="28"/>
                    </a:lnTo>
                    <a:lnTo>
                      <a:pt x="31" y="26"/>
                    </a:lnTo>
                    <a:lnTo>
                      <a:pt x="8" y="111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7" name="Freeform 584"/>
              <p:cNvSpPr>
                <a:spLocks/>
              </p:cNvSpPr>
              <p:nvPr/>
            </p:nvSpPr>
            <p:spPr bwMode="auto">
              <a:xfrm>
                <a:off x="4809" y="1077"/>
                <a:ext cx="26" cy="61"/>
              </a:xfrm>
              <a:custGeom>
                <a:avLst/>
                <a:gdLst>
                  <a:gd name="T0" fmla="*/ 0 w 44"/>
                  <a:gd name="T1" fmla="*/ 105 h 107"/>
                  <a:gd name="T2" fmla="*/ 28 w 44"/>
                  <a:gd name="T3" fmla="*/ 22 h 107"/>
                  <a:gd name="T4" fmla="*/ 21 w 44"/>
                  <a:gd name="T5" fmla="*/ 19 h 107"/>
                  <a:gd name="T6" fmla="*/ 40 w 44"/>
                  <a:gd name="T7" fmla="*/ 0 h 107"/>
                  <a:gd name="T8" fmla="*/ 44 w 44"/>
                  <a:gd name="T9" fmla="*/ 27 h 107"/>
                  <a:gd name="T10" fmla="*/ 36 w 44"/>
                  <a:gd name="T11" fmla="*/ 25 h 107"/>
                  <a:gd name="T12" fmla="*/ 8 w 44"/>
                  <a:gd name="T13" fmla="*/ 107 h 107"/>
                  <a:gd name="T14" fmla="*/ 0 w 44"/>
                  <a:gd name="T15" fmla="*/ 105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07">
                    <a:moveTo>
                      <a:pt x="0" y="105"/>
                    </a:moveTo>
                    <a:lnTo>
                      <a:pt x="28" y="22"/>
                    </a:lnTo>
                    <a:lnTo>
                      <a:pt x="21" y="19"/>
                    </a:lnTo>
                    <a:lnTo>
                      <a:pt x="40" y="0"/>
                    </a:lnTo>
                    <a:lnTo>
                      <a:pt x="44" y="27"/>
                    </a:lnTo>
                    <a:lnTo>
                      <a:pt x="36" y="25"/>
                    </a:lnTo>
                    <a:lnTo>
                      <a:pt x="8" y="107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8" name="Freeform 585"/>
              <p:cNvSpPr>
                <a:spLocks/>
              </p:cNvSpPr>
              <p:nvPr/>
            </p:nvSpPr>
            <p:spPr bwMode="auto">
              <a:xfrm>
                <a:off x="4871" y="1068"/>
                <a:ext cx="35" cy="71"/>
              </a:xfrm>
              <a:custGeom>
                <a:avLst/>
                <a:gdLst>
                  <a:gd name="T0" fmla="*/ 0 w 61"/>
                  <a:gd name="T1" fmla="*/ 120 h 124"/>
                  <a:gd name="T2" fmla="*/ 46 w 61"/>
                  <a:gd name="T3" fmla="*/ 21 h 124"/>
                  <a:gd name="T4" fmla="*/ 39 w 61"/>
                  <a:gd name="T5" fmla="*/ 18 h 124"/>
                  <a:gd name="T6" fmla="*/ 61 w 61"/>
                  <a:gd name="T7" fmla="*/ 0 h 124"/>
                  <a:gd name="T8" fmla="*/ 61 w 61"/>
                  <a:gd name="T9" fmla="*/ 28 h 124"/>
                  <a:gd name="T10" fmla="*/ 54 w 61"/>
                  <a:gd name="T11" fmla="*/ 25 h 124"/>
                  <a:gd name="T12" fmla="*/ 8 w 61"/>
                  <a:gd name="T13" fmla="*/ 124 h 124"/>
                  <a:gd name="T14" fmla="*/ 0 w 61"/>
                  <a:gd name="T15" fmla="*/ 12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1" h="124">
                    <a:moveTo>
                      <a:pt x="0" y="120"/>
                    </a:moveTo>
                    <a:lnTo>
                      <a:pt x="46" y="21"/>
                    </a:lnTo>
                    <a:lnTo>
                      <a:pt x="39" y="18"/>
                    </a:lnTo>
                    <a:lnTo>
                      <a:pt x="61" y="0"/>
                    </a:lnTo>
                    <a:lnTo>
                      <a:pt x="61" y="28"/>
                    </a:lnTo>
                    <a:lnTo>
                      <a:pt x="54" y="25"/>
                    </a:lnTo>
                    <a:lnTo>
                      <a:pt x="8" y="124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79" name="Freeform 586"/>
              <p:cNvSpPr>
                <a:spLocks/>
              </p:cNvSpPr>
              <p:nvPr/>
            </p:nvSpPr>
            <p:spPr bwMode="auto">
              <a:xfrm>
                <a:off x="4933" y="1072"/>
                <a:ext cx="41" cy="67"/>
              </a:xfrm>
              <a:custGeom>
                <a:avLst/>
                <a:gdLst>
                  <a:gd name="T0" fmla="*/ 0 w 70"/>
                  <a:gd name="T1" fmla="*/ 112 h 116"/>
                  <a:gd name="T2" fmla="*/ 54 w 70"/>
                  <a:gd name="T3" fmla="*/ 19 h 116"/>
                  <a:gd name="T4" fmla="*/ 47 w 70"/>
                  <a:gd name="T5" fmla="*/ 15 h 116"/>
                  <a:gd name="T6" fmla="*/ 70 w 70"/>
                  <a:gd name="T7" fmla="*/ 0 h 116"/>
                  <a:gd name="T8" fmla="*/ 68 w 70"/>
                  <a:gd name="T9" fmla="*/ 28 h 116"/>
                  <a:gd name="T10" fmla="*/ 61 w 70"/>
                  <a:gd name="T11" fmla="*/ 24 h 116"/>
                  <a:gd name="T12" fmla="*/ 8 w 70"/>
                  <a:gd name="T13" fmla="*/ 116 h 116"/>
                  <a:gd name="T14" fmla="*/ 0 w 70"/>
                  <a:gd name="T15" fmla="*/ 11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16">
                    <a:moveTo>
                      <a:pt x="0" y="112"/>
                    </a:moveTo>
                    <a:lnTo>
                      <a:pt x="54" y="19"/>
                    </a:lnTo>
                    <a:lnTo>
                      <a:pt x="47" y="15"/>
                    </a:lnTo>
                    <a:lnTo>
                      <a:pt x="70" y="0"/>
                    </a:lnTo>
                    <a:lnTo>
                      <a:pt x="68" y="28"/>
                    </a:lnTo>
                    <a:lnTo>
                      <a:pt x="61" y="24"/>
                    </a:lnTo>
                    <a:lnTo>
                      <a:pt x="8" y="116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0" name="Freeform 587"/>
              <p:cNvSpPr>
                <a:spLocks/>
              </p:cNvSpPr>
              <p:nvPr/>
            </p:nvSpPr>
            <p:spPr bwMode="auto">
              <a:xfrm>
                <a:off x="4995" y="1076"/>
                <a:ext cx="39" cy="63"/>
              </a:xfrm>
              <a:custGeom>
                <a:avLst/>
                <a:gdLst>
                  <a:gd name="T0" fmla="*/ 0 w 67"/>
                  <a:gd name="T1" fmla="*/ 106 h 110"/>
                  <a:gd name="T2" fmla="*/ 51 w 67"/>
                  <a:gd name="T3" fmla="*/ 19 h 110"/>
                  <a:gd name="T4" fmla="*/ 44 w 67"/>
                  <a:gd name="T5" fmla="*/ 15 h 110"/>
                  <a:gd name="T6" fmla="*/ 67 w 67"/>
                  <a:gd name="T7" fmla="*/ 0 h 110"/>
                  <a:gd name="T8" fmla="*/ 65 w 67"/>
                  <a:gd name="T9" fmla="*/ 28 h 110"/>
                  <a:gd name="T10" fmla="*/ 58 w 67"/>
                  <a:gd name="T11" fmla="*/ 23 h 110"/>
                  <a:gd name="T12" fmla="*/ 8 w 67"/>
                  <a:gd name="T13" fmla="*/ 110 h 110"/>
                  <a:gd name="T14" fmla="*/ 0 w 67"/>
                  <a:gd name="T15" fmla="*/ 106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7" h="110">
                    <a:moveTo>
                      <a:pt x="0" y="106"/>
                    </a:moveTo>
                    <a:lnTo>
                      <a:pt x="51" y="19"/>
                    </a:lnTo>
                    <a:lnTo>
                      <a:pt x="44" y="15"/>
                    </a:lnTo>
                    <a:lnTo>
                      <a:pt x="67" y="0"/>
                    </a:lnTo>
                    <a:lnTo>
                      <a:pt x="65" y="28"/>
                    </a:lnTo>
                    <a:lnTo>
                      <a:pt x="58" y="23"/>
                    </a:lnTo>
                    <a:lnTo>
                      <a:pt x="8" y="11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1" name="Freeform 588"/>
              <p:cNvSpPr>
                <a:spLocks/>
              </p:cNvSpPr>
              <p:nvPr/>
            </p:nvSpPr>
            <p:spPr bwMode="auto">
              <a:xfrm>
                <a:off x="5057" y="1077"/>
                <a:ext cx="40" cy="62"/>
              </a:xfrm>
              <a:custGeom>
                <a:avLst/>
                <a:gdLst>
                  <a:gd name="T0" fmla="*/ 0 w 69"/>
                  <a:gd name="T1" fmla="*/ 104 h 108"/>
                  <a:gd name="T2" fmla="*/ 52 w 69"/>
                  <a:gd name="T3" fmla="*/ 19 h 108"/>
                  <a:gd name="T4" fmla="*/ 45 w 69"/>
                  <a:gd name="T5" fmla="*/ 14 h 108"/>
                  <a:gd name="T6" fmla="*/ 69 w 69"/>
                  <a:gd name="T7" fmla="*/ 0 h 108"/>
                  <a:gd name="T8" fmla="*/ 66 w 69"/>
                  <a:gd name="T9" fmla="*/ 27 h 108"/>
                  <a:gd name="T10" fmla="*/ 59 w 69"/>
                  <a:gd name="T11" fmla="*/ 23 h 108"/>
                  <a:gd name="T12" fmla="*/ 8 w 69"/>
                  <a:gd name="T13" fmla="*/ 108 h 108"/>
                  <a:gd name="T14" fmla="*/ 0 w 69"/>
                  <a:gd name="T15" fmla="*/ 10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9" h="108">
                    <a:moveTo>
                      <a:pt x="0" y="104"/>
                    </a:moveTo>
                    <a:lnTo>
                      <a:pt x="52" y="19"/>
                    </a:lnTo>
                    <a:lnTo>
                      <a:pt x="45" y="14"/>
                    </a:lnTo>
                    <a:lnTo>
                      <a:pt x="69" y="0"/>
                    </a:lnTo>
                    <a:lnTo>
                      <a:pt x="66" y="27"/>
                    </a:lnTo>
                    <a:lnTo>
                      <a:pt x="59" y="23"/>
                    </a:lnTo>
                    <a:lnTo>
                      <a:pt x="8" y="108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2" name="Freeform 589"/>
              <p:cNvSpPr>
                <a:spLocks/>
              </p:cNvSpPr>
              <p:nvPr/>
            </p:nvSpPr>
            <p:spPr bwMode="auto">
              <a:xfrm>
                <a:off x="5119" y="1078"/>
                <a:ext cx="41" cy="61"/>
              </a:xfrm>
              <a:custGeom>
                <a:avLst/>
                <a:gdLst>
                  <a:gd name="T0" fmla="*/ 0 w 71"/>
                  <a:gd name="T1" fmla="*/ 102 h 106"/>
                  <a:gd name="T2" fmla="*/ 54 w 71"/>
                  <a:gd name="T3" fmla="*/ 19 h 106"/>
                  <a:gd name="T4" fmla="*/ 47 w 71"/>
                  <a:gd name="T5" fmla="*/ 14 h 106"/>
                  <a:gd name="T6" fmla="*/ 71 w 71"/>
                  <a:gd name="T7" fmla="*/ 0 h 106"/>
                  <a:gd name="T8" fmla="*/ 68 w 71"/>
                  <a:gd name="T9" fmla="*/ 28 h 106"/>
                  <a:gd name="T10" fmla="*/ 61 w 71"/>
                  <a:gd name="T11" fmla="*/ 23 h 106"/>
                  <a:gd name="T12" fmla="*/ 8 w 71"/>
                  <a:gd name="T13" fmla="*/ 106 h 106"/>
                  <a:gd name="T14" fmla="*/ 0 w 71"/>
                  <a:gd name="T15" fmla="*/ 10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1" h="106">
                    <a:moveTo>
                      <a:pt x="0" y="102"/>
                    </a:moveTo>
                    <a:lnTo>
                      <a:pt x="54" y="19"/>
                    </a:lnTo>
                    <a:lnTo>
                      <a:pt x="47" y="14"/>
                    </a:lnTo>
                    <a:lnTo>
                      <a:pt x="71" y="0"/>
                    </a:lnTo>
                    <a:lnTo>
                      <a:pt x="68" y="28"/>
                    </a:lnTo>
                    <a:lnTo>
                      <a:pt x="61" y="23"/>
                    </a:lnTo>
                    <a:lnTo>
                      <a:pt x="8" y="106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3" name="Freeform 590"/>
              <p:cNvSpPr>
                <a:spLocks/>
              </p:cNvSpPr>
              <p:nvPr/>
            </p:nvSpPr>
            <p:spPr bwMode="auto">
              <a:xfrm>
                <a:off x="5182" y="1079"/>
                <a:ext cx="41" cy="60"/>
              </a:xfrm>
              <a:custGeom>
                <a:avLst/>
                <a:gdLst>
                  <a:gd name="T0" fmla="*/ 0 w 72"/>
                  <a:gd name="T1" fmla="*/ 100 h 104"/>
                  <a:gd name="T2" fmla="*/ 55 w 72"/>
                  <a:gd name="T3" fmla="*/ 19 h 104"/>
                  <a:gd name="T4" fmla="*/ 48 w 72"/>
                  <a:gd name="T5" fmla="*/ 14 h 104"/>
                  <a:gd name="T6" fmla="*/ 72 w 72"/>
                  <a:gd name="T7" fmla="*/ 0 h 104"/>
                  <a:gd name="T8" fmla="*/ 68 w 72"/>
                  <a:gd name="T9" fmla="*/ 28 h 104"/>
                  <a:gd name="T10" fmla="*/ 62 w 72"/>
                  <a:gd name="T11" fmla="*/ 23 h 104"/>
                  <a:gd name="T12" fmla="*/ 6 w 72"/>
                  <a:gd name="T13" fmla="*/ 104 h 104"/>
                  <a:gd name="T14" fmla="*/ 0 w 72"/>
                  <a:gd name="T15" fmla="*/ 10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04">
                    <a:moveTo>
                      <a:pt x="0" y="100"/>
                    </a:moveTo>
                    <a:lnTo>
                      <a:pt x="55" y="19"/>
                    </a:lnTo>
                    <a:lnTo>
                      <a:pt x="48" y="14"/>
                    </a:lnTo>
                    <a:lnTo>
                      <a:pt x="72" y="0"/>
                    </a:lnTo>
                    <a:lnTo>
                      <a:pt x="68" y="28"/>
                    </a:lnTo>
                    <a:lnTo>
                      <a:pt x="62" y="23"/>
                    </a:lnTo>
                    <a:lnTo>
                      <a:pt x="6" y="104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4" name="Freeform 591"/>
              <p:cNvSpPr>
                <a:spLocks/>
              </p:cNvSpPr>
              <p:nvPr/>
            </p:nvSpPr>
            <p:spPr bwMode="auto">
              <a:xfrm>
                <a:off x="5244" y="1075"/>
                <a:ext cx="43" cy="64"/>
              </a:xfrm>
              <a:custGeom>
                <a:avLst/>
                <a:gdLst>
                  <a:gd name="T0" fmla="*/ 0 w 75"/>
                  <a:gd name="T1" fmla="*/ 107 h 111"/>
                  <a:gd name="T2" fmla="*/ 58 w 75"/>
                  <a:gd name="T3" fmla="*/ 18 h 111"/>
                  <a:gd name="T4" fmla="*/ 51 w 75"/>
                  <a:gd name="T5" fmla="*/ 14 h 111"/>
                  <a:gd name="T6" fmla="*/ 75 w 75"/>
                  <a:gd name="T7" fmla="*/ 0 h 111"/>
                  <a:gd name="T8" fmla="*/ 72 w 75"/>
                  <a:gd name="T9" fmla="*/ 28 h 111"/>
                  <a:gd name="T10" fmla="*/ 65 w 75"/>
                  <a:gd name="T11" fmla="*/ 23 h 111"/>
                  <a:gd name="T12" fmla="*/ 6 w 75"/>
                  <a:gd name="T13" fmla="*/ 111 h 111"/>
                  <a:gd name="T14" fmla="*/ 0 w 75"/>
                  <a:gd name="T15" fmla="*/ 107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111">
                    <a:moveTo>
                      <a:pt x="0" y="107"/>
                    </a:moveTo>
                    <a:lnTo>
                      <a:pt x="58" y="18"/>
                    </a:lnTo>
                    <a:lnTo>
                      <a:pt x="51" y="14"/>
                    </a:lnTo>
                    <a:lnTo>
                      <a:pt x="75" y="0"/>
                    </a:lnTo>
                    <a:lnTo>
                      <a:pt x="72" y="28"/>
                    </a:lnTo>
                    <a:lnTo>
                      <a:pt x="65" y="23"/>
                    </a:lnTo>
                    <a:lnTo>
                      <a:pt x="6" y="111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5" name="Freeform 592"/>
              <p:cNvSpPr>
                <a:spLocks/>
              </p:cNvSpPr>
              <p:nvPr/>
            </p:nvSpPr>
            <p:spPr bwMode="auto">
              <a:xfrm>
                <a:off x="5306" y="1068"/>
                <a:ext cx="49" cy="71"/>
              </a:xfrm>
              <a:custGeom>
                <a:avLst/>
                <a:gdLst>
                  <a:gd name="T0" fmla="*/ 0 w 85"/>
                  <a:gd name="T1" fmla="*/ 119 h 123"/>
                  <a:gd name="T2" fmla="*/ 68 w 85"/>
                  <a:gd name="T3" fmla="*/ 19 h 123"/>
                  <a:gd name="T4" fmla="*/ 61 w 85"/>
                  <a:gd name="T5" fmla="*/ 14 h 123"/>
                  <a:gd name="T6" fmla="*/ 85 w 85"/>
                  <a:gd name="T7" fmla="*/ 0 h 123"/>
                  <a:gd name="T8" fmla="*/ 81 w 85"/>
                  <a:gd name="T9" fmla="*/ 28 h 123"/>
                  <a:gd name="T10" fmla="*/ 75 w 85"/>
                  <a:gd name="T11" fmla="*/ 23 h 123"/>
                  <a:gd name="T12" fmla="*/ 6 w 85"/>
                  <a:gd name="T13" fmla="*/ 123 h 123"/>
                  <a:gd name="T14" fmla="*/ 0 w 85"/>
                  <a:gd name="T15" fmla="*/ 119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5" h="123">
                    <a:moveTo>
                      <a:pt x="0" y="119"/>
                    </a:moveTo>
                    <a:lnTo>
                      <a:pt x="68" y="19"/>
                    </a:lnTo>
                    <a:lnTo>
                      <a:pt x="61" y="14"/>
                    </a:lnTo>
                    <a:lnTo>
                      <a:pt x="85" y="0"/>
                    </a:lnTo>
                    <a:lnTo>
                      <a:pt x="81" y="28"/>
                    </a:lnTo>
                    <a:lnTo>
                      <a:pt x="75" y="23"/>
                    </a:lnTo>
                    <a:lnTo>
                      <a:pt x="6" y="123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6" name="Freeform 593"/>
              <p:cNvSpPr>
                <a:spLocks/>
              </p:cNvSpPr>
              <p:nvPr/>
            </p:nvSpPr>
            <p:spPr bwMode="auto">
              <a:xfrm>
                <a:off x="5368" y="1061"/>
                <a:ext cx="51" cy="78"/>
              </a:xfrm>
              <a:custGeom>
                <a:avLst/>
                <a:gdLst>
                  <a:gd name="T0" fmla="*/ 0 w 90"/>
                  <a:gd name="T1" fmla="*/ 132 h 136"/>
                  <a:gd name="T2" fmla="*/ 73 w 90"/>
                  <a:gd name="T3" fmla="*/ 18 h 136"/>
                  <a:gd name="T4" fmla="*/ 66 w 90"/>
                  <a:gd name="T5" fmla="*/ 14 h 136"/>
                  <a:gd name="T6" fmla="*/ 90 w 90"/>
                  <a:gd name="T7" fmla="*/ 0 h 136"/>
                  <a:gd name="T8" fmla="*/ 87 w 90"/>
                  <a:gd name="T9" fmla="*/ 27 h 136"/>
                  <a:gd name="T10" fmla="*/ 80 w 90"/>
                  <a:gd name="T11" fmla="*/ 23 h 136"/>
                  <a:gd name="T12" fmla="*/ 6 w 90"/>
                  <a:gd name="T13" fmla="*/ 136 h 136"/>
                  <a:gd name="T14" fmla="*/ 0 w 90"/>
                  <a:gd name="T15" fmla="*/ 132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136">
                    <a:moveTo>
                      <a:pt x="0" y="132"/>
                    </a:moveTo>
                    <a:lnTo>
                      <a:pt x="73" y="18"/>
                    </a:lnTo>
                    <a:lnTo>
                      <a:pt x="66" y="14"/>
                    </a:lnTo>
                    <a:lnTo>
                      <a:pt x="90" y="0"/>
                    </a:lnTo>
                    <a:lnTo>
                      <a:pt x="87" y="27"/>
                    </a:lnTo>
                    <a:lnTo>
                      <a:pt x="80" y="23"/>
                    </a:lnTo>
                    <a:lnTo>
                      <a:pt x="6" y="136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7" name="Freeform 594"/>
              <p:cNvSpPr>
                <a:spLocks/>
              </p:cNvSpPr>
              <p:nvPr/>
            </p:nvSpPr>
            <p:spPr bwMode="auto">
              <a:xfrm>
                <a:off x="5429" y="1056"/>
                <a:ext cx="43" cy="83"/>
              </a:xfrm>
              <a:custGeom>
                <a:avLst/>
                <a:gdLst>
                  <a:gd name="T0" fmla="*/ 0 w 76"/>
                  <a:gd name="T1" fmla="*/ 140 h 144"/>
                  <a:gd name="T2" fmla="*/ 61 w 76"/>
                  <a:gd name="T3" fmla="*/ 20 h 144"/>
                  <a:gd name="T4" fmla="*/ 53 w 76"/>
                  <a:gd name="T5" fmla="*/ 16 h 144"/>
                  <a:gd name="T6" fmla="*/ 76 w 76"/>
                  <a:gd name="T7" fmla="*/ 0 h 144"/>
                  <a:gd name="T8" fmla="*/ 76 w 76"/>
                  <a:gd name="T9" fmla="*/ 28 h 144"/>
                  <a:gd name="T10" fmla="*/ 68 w 76"/>
                  <a:gd name="T11" fmla="*/ 24 h 144"/>
                  <a:gd name="T12" fmla="*/ 8 w 76"/>
                  <a:gd name="T13" fmla="*/ 144 h 144"/>
                  <a:gd name="T14" fmla="*/ 0 w 76"/>
                  <a:gd name="T15" fmla="*/ 14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144">
                    <a:moveTo>
                      <a:pt x="0" y="140"/>
                    </a:moveTo>
                    <a:lnTo>
                      <a:pt x="61" y="20"/>
                    </a:lnTo>
                    <a:lnTo>
                      <a:pt x="53" y="16"/>
                    </a:lnTo>
                    <a:lnTo>
                      <a:pt x="76" y="0"/>
                    </a:lnTo>
                    <a:lnTo>
                      <a:pt x="76" y="28"/>
                    </a:lnTo>
                    <a:lnTo>
                      <a:pt x="68" y="24"/>
                    </a:lnTo>
                    <a:lnTo>
                      <a:pt x="8" y="144"/>
                    </a:lnTo>
                    <a:lnTo>
                      <a:pt x="0" y="140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8" name="Freeform 595"/>
              <p:cNvSpPr>
                <a:spLocks/>
              </p:cNvSpPr>
              <p:nvPr/>
            </p:nvSpPr>
            <p:spPr bwMode="auto">
              <a:xfrm>
                <a:off x="5491" y="1058"/>
                <a:ext cx="35" cy="81"/>
              </a:xfrm>
              <a:custGeom>
                <a:avLst/>
                <a:gdLst>
                  <a:gd name="T0" fmla="*/ 0 w 62"/>
                  <a:gd name="T1" fmla="*/ 136 h 140"/>
                  <a:gd name="T2" fmla="*/ 47 w 62"/>
                  <a:gd name="T3" fmla="*/ 22 h 140"/>
                  <a:gd name="T4" fmla="*/ 39 w 62"/>
                  <a:gd name="T5" fmla="*/ 19 h 140"/>
                  <a:gd name="T6" fmla="*/ 60 w 62"/>
                  <a:gd name="T7" fmla="*/ 0 h 140"/>
                  <a:gd name="T8" fmla="*/ 62 w 62"/>
                  <a:gd name="T9" fmla="*/ 28 h 140"/>
                  <a:gd name="T10" fmla="*/ 54 w 62"/>
                  <a:gd name="T11" fmla="*/ 25 h 140"/>
                  <a:gd name="T12" fmla="*/ 8 w 62"/>
                  <a:gd name="T13" fmla="*/ 140 h 140"/>
                  <a:gd name="T14" fmla="*/ 0 w 62"/>
                  <a:gd name="T15" fmla="*/ 13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2" h="140">
                    <a:moveTo>
                      <a:pt x="0" y="136"/>
                    </a:moveTo>
                    <a:lnTo>
                      <a:pt x="47" y="22"/>
                    </a:lnTo>
                    <a:lnTo>
                      <a:pt x="39" y="19"/>
                    </a:lnTo>
                    <a:lnTo>
                      <a:pt x="60" y="0"/>
                    </a:lnTo>
                    <a:lnTo>
                      <a:pt x="62" y="28"/>
                    </a:lnTo>
                    <a:lnTo>
                      <a:pt x="54" y="25"/>
                    </a:lnTo>
                    <a:lnTo>
                      <a:pt x="8" y="140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89" name="Freeform 596"/>
              <p:cNvSpPr>
                <a:spLocks/>
              </p:cNvSpPr>
              <p:nvPr/>
            </p:nvSpPr>
            <p:spPr bwMode="auto">
              <a:xfrm>
                <a:off x="5553" y="1064"/>
                <a:ext cx="28" cy="74"/>
              </a:xfrm>
              <a:custGeom>
                <a:avLst/>
                <a:gdLst>
                  <a:gd name="T0" fmla="*/ 0 w 49"/>
                  <a:gd name="T1" fmla="*/ 127 h 129"/>
                  <a:gd name="T2" fmla="*/ 33 w 49"/>
                  <a:gd name="T3" fmla="*/ 22 h 129"/>
                  <a:gd name="T4" fmla="*/ 25 w 49"/>
                  <a:gd name="T5" fmla="*/ 20 h 129"/>
                  <a:gd name="T6" fmla="*/ 44 w 49"/>
                  <a:gd name="T7" fmla="*/ 0 h 129"/>
                  <a:gd name="T8" fmla="*/ 49 w 49"/>
                  <a:gd name="T9" fmla="*/ 27 h 129"/>
                  <a:gd name="T10" fmla="*/ 41 w 49"/>
                  <a:gd name="T11" fmla="*/ 25 h 129"/>
                  <a:gd name="T12" fmla="*/ 8 w 49"/>
                  <a:gd name="T13" fmla="*/ 129 h 129"/>
                  <a:gd name="T14" fmla="*/ 0 w 49"/>
                  <a:gd name="T15" fmla="*/ 127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" h="129">
                    <a:moveTo>
                      <a:pt x="0" y="127"/>
                    </a:moveTo>
                    <a:lnTo>
                      <a:pt x="33" y="22"/>
                    </a:lnTo>
                    <a:lnTo>
                      <a:pt x="25" y="20"/>
                    </a:lnTo>
                    <a:lnTo>
                      <a:pt x="44" y="0"/>
                    </a:lnTo>
                    <a:lnTo>
                      <a:pt x="49" y="27"/>
                    </a:lnTo>
                    <a:lnTo>
                      <a:pt x="41" y="25"/>
                    </a:lnTo>
                    <a:lnTo>
                      <a:pt x="8" y="129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0" name="Freeform 597"/>
              <p:cNvSpPr>
                <a:spLocks/>
              </p:cNvSpPr>
              <p:nvPr/>
            </p:nvSpPr>
            <p:spPr bwMode="auto">
              <a:xfrm>
                <a:off x="5615" y="1061"/>
                <a:ext cx="25" cy="77"/>
              </a:xfrm>
              <a:custGeom>
                <a:avLst/>
                <a:gdLst>
                  <a:gd name="T0" fmla="*/ 0 w 44"/>
                  <a:gd name="T1" fmla="*/ 132 h 134"/>
                  <a:gd name="T2" fmla="*/ 28 w 44"/>
                  <a:gd name="T3" fmla="*/ 23 h 134"/>
                  <a:gd name="T4" fmla="*/ 20 w 44"/>
                  <a:gd name="T5" fmla="*/ 21 h 134"/>
                  <a:gd name="T6" fmla="*/ 38 w 44"/>
                  <a:gd name="T7" fmla="*/ 0 h 134"/>
                  <a:gd name="T8" fmla="*/ 44 w 44"/>
                  <a:gd name="T9" fmla="*/ 28 h 134"/>
                  <a:gd name="T10" fmla="*/ 36 w 44"/>
                  <a:gd name="T11" fmla="*/ 25 h 134"/>
                  <a:gd name="T12" fmla="*/ 8 w 44"/>
                  <a:gd name="T13" fmla="*/ 134 h 134"/>
                  <a:gd name="T14" fmla="*/ 0 w 44"/>
                  <a:gd name="T15" fmla="*/ 13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134">
                    <a:moveTo>
                      <a:pt x="0" y="132"/>
                    </a:moveTo>
                    <a:lnTo>
                      <a:pt x="28" y="23"/>
                    </a:lnTo>
                    <a:lnTo>
                      <a:pt x="20" y="21"/>
                    </a:lnTo>
                    <a:lnTo>
                      <a:pt x="38" y="0"/>
                    </a:lnTo>
                    <a:lnTo>
                      <a:pt x="44" y="28"/>
                    </a:lnTo>
                    <a:lnTo>
                      <a:pt x="36" y="25"/>
                    </a:lnTo>
                    <a:lnTo>
                      <a:pt x="8" y="134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1" name="Freeform 598"/>
              <p:cNvSpPr>
                <a:spLocks/>
              </p:cNvSpPr>
              <p:nvPr/>
            </p:nvSpPr>
            <p:spPr bwMode="auto">
              <a:xfrm>
                <a:off x="5677" y="1061"/>
                <a:ext cx="21" cy="77"/>
              </a:xfrm>
              <a:custGeom>
                <a:avLst/>
                <a:gdLst>
                  <a:gd name="T0" fmla="*/ 0 w 38"/>
                  <a:gd name="T1" fmla="*/ 132 h 134"/>
                  <a:gd name="T2" fmla="*/ 21 w 38"/>
                  <a:gd name="T3" fmla="*/ 24 h 134"/>
                  <a:gd name="T4" fmla="*/ 13 w 38"/>
                  <a:gd name="T5" fmla="*/ 22 h 134"/>
                  <a:gd name="T6" fmla="*/ 30 w 38"/>
                  <a:gd name="T7" fmla="*/ 0 h 134"/>
                  <a:gd name="T8" fmla="*/ 38 w 38"/>
                  <a:gd name="T9" fmla="*/ 27 h 134"/>
                  <a:gd name="T10" fmla="*/ 29 w 38"/>
                  <a:gd name="T11" fmla="*/ 26 h 134"/>
                  <a:gd name="T12" fmla="*/ 8 w 38"/>
                  <a:gd name="T13" fmla="*/ 134 h 134"/>
                  <a:gd name="T14" fmla="*/ 0 w 38"/>
                  <a:gd name="T15" fmla="*/ 13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134">
                    <a:moveTo>
                      <a:pt x="0" y="132"/>
                    </a:moveTo>
                    <a:lnTo>
                      <a:pt x="21" y="24"/>
                    </a:lnTo>
                    <a:lnTo>
                      <a:pt x="13" y="22"/>
                    </a:lnTo>
                    <a:lnTo>
                      <a:pt x="30" y="0"/>
                    </a:lnTo>
                    <a:lnTo>
                      <a:pt x="38" y="27"/>
                    </a:lnTo>
                    <a:lnTo>
                      <a:pt x="29" y="26"/>
                    </a:lnTo>
                    <a:lnTo>
                      <a:pt x="8" y="134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2" name="Freeform 599"/>
              <p:cNvSpPr>
                <a:spLocks/>
              </p:cNvSpPr>
              <p:nvPr/>
            </p:nvSpPr>
            <p:spPr bwMode="auto">
              <a:xfrm>
                <a:off x="5739" y="1061"/>
                <a:ext cx="18" cy="77"/>
              </a:xfrm>
              <a:custGeom>
                <a:avLst/>
                <a:gdLst>
                  <a:gd name="T0" fmla="*/ 0 w 32"/>
                  <a:gd name="T1" fmla="*/ 133 h 135"/>
                  <a:gd name="T2" fmla="*/ 16 w 32"/>
                  <a:gd name="T3" fmla="*/ 24 h 135"/>
                  <a:gd name="T4" fmla="*/ 7 w 32"/>
                  <a:gd name="T5" fmla="*/ 23 h 135"/>
                  <a:gd name="T6" fmla="*/ 23 w 32"/>
                  <a:gd name="T7" fmla="*/ 0 h 135"/>
                  <a:gd name="T8" fmla="*/ 32 w 32"/>
                  <a:gd name="T9" fmla="*/ 27 h 135"/>
                  <a:gd name="T10" fmla="*/ 24 w 32"/>
                  <a:gd name="T11" fmla="*/ 25 h 135"/>
                  <a:gd name="T12" fmla="*/ 8 w 32"/>
                  <a:gd name="T13" fmla="*/ 135 h 135"/>
                  <a:gd name="T14" fmla="*/ 0 w 32"/>
                  <a:gd name="T15" fmla="*/ 133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135">
                    <a:moveTo>
                      <a:pt x="0" y="133"/>
                    </a:moveTo>
                    <a:lnTo>
                      <a:pt x="16" y="24"/>
                    </a:lnTo>
                    <a:lnTo>
                      <a:pt x="7" y="23"/>
                    </a:lnTo>
                    <a:lnTo>
                      <a:pt x="23" y="0"/>
                    </a:lnTo>
                    <a:lnTo>
                      <a:pt x="32" y="27"/>
                    </a:lnTo>
                    <a:lnTo>
                      <a:pt x="24" y="25"/>
                    </a:lnTo>
                    <a:lnTo>
                      <a:pt x="8" y="135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3" name="Freeform 600"/>
              <p:cNvSpPr>
                <a:spLocks/>
              </p:cNvSpPr>
              <p:nvPr/>
            </p:nvSpPr>
            <p:spPr bwMode="auto">
              <a:xfrm>
                <a:off x="5801" y="1058"/>
                <a:ext cx="16" cy="80"/>
              </a:xfrm>
              <a:custGeom>
                <a:avLst/>
                <a:gdLst>
                  <a:gd name="T0" fmla="*/ 0 w 29"/>
                  <a:gd name="T1" fmla="*/ 139 h 139"/>
                  <a:gd name="T2" fmla="*/ 12 w 29"/>
                  <a:gd name="T3" fmla="*/ 25 h 139"/>
                  <a:gd name="T4" fmla="*/ 4 w 29"/>
                  <a:gd name="T5" fmla="*/ 24 h 139"/>
                  <a:gd name="T6" fmla="*/ 19 w 29"/>
                  <a:gd name="T7" fmla="*/ 0 h 139"/>
                  <a:gd name="T8" fmla="*/ 29 w 29"/>
                  <a:gd name="T9" fmla="*/ 26 h 139"/>
                  <a:gd name="T10" fmla="*/ 20 w 29"/>
                  <a:gd name="T11" fmla="*/ 26 h 139"/>
                  <a:gd name="T12" fmla="*/ 8 w 29"/>
                  <a:gd name="T13" fmla="*/ 139 h 139"/>
                  <a:gd name="T14" fmla="*/ 0 w 29"/>
                  <a:gd name="T15" fmla="*/ 13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39">
                    <a:moveTo>
                      <a:pt x="0" y="139"/>
                    </a:moveTo>
                    <a:lnTo>
                      <a:pt x="12" y="25"/>
                    </a:lnTo>
                    <a:lnTo>
                      <a:pt x="4" y="24"/>
                    </a:lnTo>
                    <a:lnTo>
                      <a:pt x="19" y="0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8" y="139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4" name="Freeform 601"/>
              <p:cNvSpPr>
                <a:spLocks/>
              </p:cNvSpPr>
              <p:nvPr/>
            </p:nvSpPr>
            <p:spPr bwMode="auto">
              <a:xfrm>
                <a:off x="5862" y="1059"/>
                <a:ext cx="14" cy="79"/>
              </a:xfrm>
              <a:custGeom>
                <a:avLst/>
                <a:gdLst>
                  <a:gd name="T0" fmla="*/ 1 w 25"/>
                  <a:gd name="T1" fmla="*/ 137 h 137"/>
                  <a:gd name="T2" fmla="*/ 9 w 25"/>
                  <a:gd name="T3" fmla="*/ 25 h 137"/>
                  <a:gd name="T4" fmla="*/ 0 w 25"/>
                  <a:gd name="T5" fmla="*/ 24 h 137"/>
                  <a:gd name="T6" fmla="*/ 14 w 25"/>
                  <a:gd name="T7" fmla="*/ 0 h 137"/>
                  <a:gd name="T8" fmla="*/ 25 w 25"/>
                  <a:gd name="T9" fmla="*/ 26 h 137"/>
                  <a:gd name="T10" fmla="*/ 17 w 25"/>
                  <a:gd name="T11" fmla="*/ 26 h 137"/>
                  <a:gd name="T12" fmla="*/ 9 w 25"/>
                  <a:gd name="T13" fmla="*/ 137 h 137"/>
                  <a:gd name="T14" fmla="*/ 1 w 25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7">
                    <a:moveTo>
                      <a:pt x="1" y="137"/>
                    </a:moveTo>
                    <a:lnTo>
                      <a:pt x="9" y="25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25" y="26"/>
                    </a:lnTo>
                    <a:lnTo>
                      <a:pt x="17" y="26"/>
                    </a:lnTo>
                    <a:lnTo>
                      <a:pt x="9" y="137"/>
                    </a:lnTo>
                    <a:lnTo>
                      <a:pt x="1" y="13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5" name="Freeform 602"/>
              <p:cNvSpPr>
                <a:spLocks/>
              </p:cNvSpPr>
              <p:nvPr/>
            </p:nvSpPr>
            <p:spPr bwMode="auto">
              <a:xfrm>
                <a:off x="5923" y="1059"/>
                <a:ext cx="14" cy="79"/>
              </a:xfrm>
              <a:custGeom>
                <a:avLst/>
                <a:gdLst>
                  <a:gd name="T0" fmla="*/ 3 w 25"/>
                  <a:gd name="T1" fmla="*/ 137 h 137"/>
                  <a:gd name="T2" fmla="*/ 9 w 25"/>
                  <a:gd name="T3" fmla="*/ 24 h 137"/>
                  <a:gd name="T4" fmla="*/ 0 w 25"/>
                  <a:gd name="T5" fmla="*/ 24 h 137"/>
                  <a:gd name="T6" fmla="*/ 14 w 25"/>
                  <a:gd name="T7" fmla="*/ 0 h 137"/>
                  <a:gd name="T8" fmla="*/ 25 w 25"/>
                  <a:gd name="T9" fmla="*/ 25 h 137"/>
                  <a:gd name="T10" fmla="*/ 17 w 25"/>
                  <a:gd name="T11" fmla="*/ 25 h 137"/>
                  <a:gd name="T12" fmla="*/ 11 w 25"/>
                  <a:gd name="T13" fmla="*/ 137 h 137"/>
                  <a:gd name="T14" fmla="*/ 3 w 25"/>
                  <a:gd name="T15" fmla="*/ 137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7">
                    <a:moveTo>
                      <a:pt x="3" y="137"/>
                    </a:moveTo>
                    <a:lnTo>
                      <a:pt x="9" y="24"/>
                    </a:lnTo>
                    <a:lnTo>
                      <a:pt x="0" y="24"/>
                    </a:lnTo>
                    <a:lnTo>
                      <a:pt x="14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1" y="137"/>
                    </a:lnTo>
                    <a:lnTo>
                      <a:pt x="3" y="137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6" name="Freeform 603"/>
              <p:cNvSpPr>
                <a:spLocks/>
              </p:cNvSpPr>
              <p:nvPr/>
            </p:nvSpPr>
            <p:spPr bwMode="auto">
              <a:xfrm>
                <a:off x="5978" y="1067"/>
                <a:ext cx="15" cy="71"/>
              </a:xfrm>
              <a:custGeom>
                <a:avLst/>
                <a:gdLst>
                  <a:gd name="T0" fmla="*/ 14 w 25"/>
                  <a:gd name="T1" fmla="*/ 124 h 124"/>
                  <a:gd name="T2" fmla="*/ 8 w 25"/>
                  <a:gd name="T3" fmla="*/ 25 h 124"/>
                  <a:gd name="T4" fmla="*/ 0 w 25"/>
                  <a:gd name="T5" fmla="*/ 25 h 124"/>
                  <a:gd name="T6" fmla="*/ 11 w 25"/>
                  <a:gd name="T7" fmla="*/ 0 h 124"/>
                  <a:gd name="T8" fmla="*/ 25 w 25"/>
                  <a:gd name="T9" fmla="*/ 24 h 124"/>
                  <a:gd name="T10" fmla="*/ 17 w 25"/>
                  <a:gd name="T11" fmla="*/ 24 h 124"/>
                  <a:gd name="T12" fmla="*/ 22 w 25"/>
                  <a:gd name="T13" fmla="*/ 124 h 124"/>
                  <a:gd name="T14" fmla="*/ 14 w 25"/>
                  <a:gd name="T15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24">
                    <a:moveTo>
                      <a:pt x="14" y="124"/>
                    </a:moveTo>
                    <a:lnTo>
                      <a:pt x="8" y="25"/>
                    </a:lnTo>
                    <a:lnTo>
                      <a:pt x="0" y="25"/>
                    </a:lnTo>
                    <a:lnTo>
                      <a:pt x="11" y="0"/>
                    </a:lnTo>
                    <a:lnTo>
                      <a:pt x="25" y="24"/>
                    </a:lnTo>
                    <a:lnTo>
                      <a:pt x="17" y="24"/>
                    </a:lnTo>
                    <a:lnTo>
                      <a:pt x="22" y="124"/>
                    </a:lnTo>
                    <a:lnTo>
                      <a:pt x="14" y="124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7" name="Freeform 604"/>
              <p:cNvSpPr>
                <a:spLocks/>
              </p:cNvSpPr>
              <p:nvPr/>
            </p:nvSpPr>
            <p:spPr bwMode="auto">
              <a:xfrm>
                <a:off x="6043" y="1060"/>
                <a:ext cx="15" cy="78"/>
              </a:xfrm>
              <a:custGeom>
                <a:avLst/>
                <a:gdLst>
                  <a:gd name="T0" fmla="*/ 8 w 25"/>
                  <a:gd name="T1" fmla="*/ 136 h 136"/>
                  <a:gd name="T2" fmla="*/ 9 w 25"/>
                  <a:gd name="T3" fmla="*/ 25 h 136"/>
                  <a:gd name="T4" fmla="*/ 0 w 25"/>
                  <a:gd name="T5" fmla="*/ 25 h 136"/>
                  <a:gd name="T6" fmla="*/ 13 w 25"/>
                  <a:gd name="T7" fmla="*/ 0 h 136"/>
                  <a:gd name="T8" fmla="*/ 25 w 25"/>
                  <a:gd name="T9" fmla="*/ 25 h 136"/>
                  <a:gd name="T10" fmla="*/ 17 w 25"/>
                  <a:gd name="T11" fmla="*/ 25 h 136"/>
                  <a:gd name="T12" fmla="*/ 16 w 25"/>
                  <a:gd name="T13" fmla="*/ 136 h 136"/>
                  <a:gd name="T14" fmla="*/ 8 w 25"/>
                  <a:gd name="T15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5" h="136">
                    <a:moveTo>
                      <a:pt x="8" y="136"/>
                    </a:moveTo>
                    <a:lnTo>
                      <a:pt x="9" y="25"/>
                    </a:lnTo>
                    <a:lnTo>
                      <a:pt x="0" y="25"/>
                    </a:lnTo>
                    <a:lnTo>
                      <a:pt x="13" y="0"/>
                    </a:lnTo>
                    <a:lnTo>
                      <a:pt x="25" y="25"/>
                    </a:lnTo>
                    <a:lnTo>
                      <a:pt x="17" y="25"/>
                    </a:lnTo>
                    <a:lnTo>
                      <a:pt x="16" y="136"/>
                    </a:lnTo>
                    <a:lnTo>
                      <a:pt x="8" y="13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8" name="Freeform 605"/>
              <p:cNvSpPr>
                <a:spLocks/>
              </p:cNvSpPr>
              <p:nvPr/>
            </p:nvSpPr>
            <p:spPr bwMode="auto">
              <a:xfrm>
                <a:off x="4500" y="1008"/>
                <a:ext cx="17" cy="68"/>
              </a:xfrm>
              <a:custGeom>
                <a:avLst/>
                <a:gdLst>
                  <a:gd name="T0" fmla="*/ 0 w 29"/>
                  <a:gd name="T1" fmla="*/ 116 h 118"/>
                  <a:gd name="T2" fmla="*/ 13 w 29"/>
                  <a:gd name="T3" fmla="*/ 24 h 118"/>
                  <a:gd name="T4" fmla="*/ 4 w 29"/>
                  <a:gd name="T5" fmla="*/ 23 h 118"/>
                  <a:gd name="T6" fmla="*/ 20 w 29"/>
                  <a:gd name="T7" fmla="*/ 0 h 118"/>
                  <a:gd name="T8" fmla="*/ 29 w 29"/>
                  <a:gd name="T9" fmla="*/ 27 h 118"/>
                  <a:gd name="T10" fmla="*/ 21 w 29"/>
                  <a:gd name="T11" fmla="*/ 26 h 118"/>
                  <a:gd name="T12" fmla="*/ 8 w 29"/>
                  <a:gd name="T13" fmla="*/ 118 h 118"/>
                  <a:gd name="T14" fmla="*/ 0 w 29"/>
                  <a:gd name="T15" fmla="*/ 11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118">
                    <a:moveTo>
                      <a:pt x="0" y="116"/>
                    </a:moveTo>
                    <a:lnTo>
                      <a:pt x="13" y="24"/>
                    </a:lnTo>
                    <a:lnTo>
                      <a:pt x="4" y="23"/>
                    </a:lnTo>
                    <a:lnTo>
                      <a:pt x="20" y="0"/>
                    </a:lnTo>
                    <a:lnTo>
                      <a:pt x="29" y="27"/>
                    </a:lnTo>
                    <a:lnTo>
                      <a:pt x="21" y="26"/>
                    </a:lnTo>
                    <a:lnTo>
                      <a:pt x="8" y="118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99" name="Freeform 606"/>
              <p:cNvSpPr>
                <a:spLocks/>
              </p:cNvSpPr>
              <p:nvPr/>
            </p:nvSpPr>
            <p:spPr bwMode="auto">
              <a:xfrm>
                <a:off x="4562" y="1007"/>
                <a:ext cx="17" cy="69"/>
              </a:xfrm>
              <a:custGeom>
                <a:avLst/>
                <a:gdLst>
                  <a:gd name="T0" fmla="*/ 0 w 30"/>
                  <a:gd name="T1" fmla="*/ 118 h 120"/>
                  <a:gd name="T2" fmla="*/ 14 w 30"/>
                  <a:gd name="T3" fmla="*/ 24 h 120"/>
                  <a:gd name="T4" fmla="*/ 5 w 30"/>
                  <a:gd name="T5" fmla="*/ 23 h 120"/>
                  <a:gd name="T6" fmla="*/ 21 w 30"/>
                  <a:gd name="T7" fmla="*/ 0 h 120"/>
                  <a:gd name="T8" fmla="*/ 30 w 30"/>
                  <a:gd name="T9" fmla="*/ 26 h 120"/>
                  <a:gd name="T10" fmla="*/ 22 w 30"/>
                  <a:gd name="T11" fmla="*/ 25 h 120"/>
                  <a:gd name="T12" fmla="*/ 8 w 30"/>
                  <a:gd name="T13" fmla="*/ 120 h 120"/>
                  <a:gd name="T14" fmla="*/ 0 w 30"/>
                  <a:gd name="T15" fmla="*/ 118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120">
                    <a:moveTo>
                      <a:pt x="0" y="118"/>
                    </a:moveTo>
                    <a:lnTo>
                      <a:pt x="14" y="24"/>
                    </a:lnTo>
                    <a:lnTo>
                      <a:pt x="5" y="23"/>
                    </a:lnTo>
                    <a:lnTo>
                      <a:pt x="21" y="0"/>
                    </a:lnTo>
                    <a:lnTo>
                      <a:pt x="30" y="26"/>
                    </a:lnTo>
                    <a:lnTo>
                      <a:pt x="22" y="25"/>
                    </a:lnTo>
                    <a:lnTo>
                      <a:pt x="8" y="120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F0000"/>
              </a:solidFill>
              <a:ln w="1588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46" name="Freeform 608"/>
            <p:cNvSpPr>
              <a:spLocks/>
            </p:cNvSpPr>
            <p:nvPr/>
          </p:nvSpPr>
          <p:spPr bwMode="auto">
            <a:xfrm>
              <a:off x="4624" y="1007"/>
              <a:ext cx="18" cy="69"/>
            </a:xfrm>
            <a:custGeom>
              <a:avLst/>
              <a:gdLst>
                <a:gd name="T0" fmla="*/ 0 w 31"/>
                <a:gd name="T1" fmla="*/ 118 h 120"/>
                <a:gd name="T2" fmla="*/ 14 w 31"/>
                <a:gd name="T3" fmla="*/ 24 h 120"/>
                <a:gd name="T4" fmla="*/ 6 w 31"/>
                <a:gd name="T5" fmla="*/ 23 h 120"/>
                <a:gd name="T6" fmla="*/ 22 w 31"/>
                <a:gd name="T7" fmla="*/ 0 h 120"/>
                <a:gd name="T8" fmla="*/ 31 w 31"/>
                <a:gd name="T9" fmla="*/ 27 h 120"/>
                <a:gd name="T10" fmla="*/ 23 w 31"/>
                <a:gd name="T11" fmla="*/ 26 h 120"/>
                <a:gd name="T12" fmla="*/ 8 w 31"/>
                <a:gd name="T13" fmla="*/ 120 h 120"/>
                <a:gd name="T14" fmla="*/ 0 w 31"/>
                <a:gd name="T15" fmla="*/ 11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20">
                  <a:moveTo>
                    <a:pt x="0" y="118"/>
                  </a:moveTo>
                  <a:lnTo>
                    <a:pt x="14" y="24"/>
                  </a:lnTo>
                  <a:lnTo>
                    <a:pt x="6" y="23"/>
                  </a:lnTo>
                  <a:lnTo>
                    <a:pt x="22" y="0"/>
                  </a:lnTo>
                  <a:lnTo>
                    <a:pt x="31" y="27"/>
                  </a:lnTo>
                  <a:lnTo>
                    <a:pt x="23" y="26"/>
                  </a:lnTo>
                  <a:lnTo>
                    <a:pt x="8" y="12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609"/>
            <p:cNvSpPr>
              <a:spLocks/>
            </p:cNvSpPr>
            <p:nvPr/>
          </p:nvSpPr>
          <p:spPr bwMode="auto">
            <a:xfrm>
              <a:off x="4686" y="1009"/>
              <a:ext cx="19" cy="67"/>
            </a:xfrm>
            <a:custGeom>
              <a:avLst/>
              <a:gdLst>
                <a:gd name="T0" fmla="*/ 0 w 33"/>
                <a:gd name="T1" fmla="*/ 115 h 117"/>
                <a:gd name="T2" fmla="*/ 17 w 33"/>
                <a:gd name="T3" fmla="*/ 24 h 117"/>
                <a:gd name="T4" fmla="*/ 9 w 33"/>
                <a:gd name="T5" fmla="*/ 23 h 117"/>
                <a:gd name="T6" fmla="*/ 26 w 33"/>
                <a:gd name="T7" fmla="*/ 0 h 117"/>
                <a:gd name="T8" fmla="*/ 33 w 33"/>
                <a:gd name="T9" fmla="*/ 27 h 117"/>
                <a:gd name="T10" fmla="*/ 25 w 33"/>
                <a:gd name="T11" fmla="*/ 26 h 117"/>
                <a:gd name="T12" fmla="*/ 8 w 33"/>
                <a:gd name="T13" fmla="*/ 117 h 117"/>
                <a:gd name="T14" fmla="*/ 0 w 33"/>
                <a:gd name="T15" fmla="*/ 1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17">
                  <a:moveTo>
                    <a:pt x="0" y="115"/>
                  </a:moveTo>
                  <a:lnTo>
                    <a:pt x="17" y="24"/>
                  </a:lnTo>
                  <a:lnTo>
                    <a:pt x="9" y="23"/>
                  </a:lnTo>
                  <a:lnTo>
                    <a:pt x="26" y="0"/>
                  </a:lnTo>
                  <a:lnTo>
                    <a:pt x="33" y="27"/>
                  </a:lnTo>
                  <a:lnTo>
                    <a:pt x="25" y="26"/>
                  </a:lnTo>
                  <a:lnTo>
                    <a:pt x="8" y="117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610"/>
            <p:cNvSpPr>
              <a:spLocks/>
            </p:cNvSpPr>
            <p:nvPr/>
          </p:nvSpPr>
          <p:spPr bwMode="auto">
            <a:xfrm>
              <a:off x="4748" y="1011"/>
              <a:ext cx="21" cy="65"/>
            </a:xfrm>
            <a:custGeom>
              <a:avLst/>
              <a:gdLst>
                <a:gd name="T0" fmla="*/ 0 w 36"/>
                <a:gd name="T1" fmla="*/ 111 h 113"/>
                <a:gd name="T2" fmla="*/ 20 w 36"/>
                <a:gd name="T3" fmla="*/ 23 h 113"/>
                <a:gd name="T4" fmla="*/ 12 w 36"/>
                <a:gd name="T5" fmla="*/ 21 h 113"/>
                <a:gd name="T6" fmla="*/ 29 w 36"/>
                <a:gd name="T7" fmla="*/ 0 h 113"/>
                <a:gd name="T8" fmla="*/ 36 w 36"/>
                <a:gd name="T9" fmla="*/ 27 h 113"/>
                <a:gd name="T10" fmla="*/ 28 w 36"/>
                <a:gd name="T11" fmla="*/ 25 h 113"/>
                <a:gd name="T12" fmla="*/ 8 w 36"/>
                <a:gd name="T13" fmla="*/ 113 h 113"/>
                <a:gd name="T14" fmla="*/ 0 w 36"/>
                <a:gd name="T15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13">
                  <a:moveTo>
                    <a:pt x="0" y="111"/>
                  </a:moveTo>
                  <a:lnTo>
                    <a:pt x="20" y="23"/>
                  </a:lnTo>
                  <a:lnTo>
                    <a:pt x="12" y="21"/>
                  </a:lnTo>
                  <a:lnTo>
                    <a:pt x="29" y="0"/>
                  </a:lnTo>
                  <a:lnTo>
                    <a:pt x="36" y="27"/>
                  </a:lnTo>
                  <a:lnTo>
                    <a:pt x="28" y="25"/>
                  </a:lnTo>
                  <a:lnTo>
                    <a:pt x="8" y="11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611"/>
            <p:cNvSpPr>
              <a:spLocks/>
            </p:cNvSpPr>
            <p:nvPr/>
          </p:nvSpPr>
          <p:spPr bwMode="auto">
            <a:xfrm>
              <a:off x="4809" y="1012"/>
              <a:ext cx="23" cy="64"/>
            </a:xfrm>
            <a:custGeom>
              <a:avLst/>
              <a:gdLst>
                <a:gd name="T0" fmla="*/ 0 w 39"/>
                <a:gd name="T1" fmla="*/ 109 h 111"/>
                <a:gd name="T2" fmla="*/ 23 w 39"/>
                <a:gd name="T3" fmla="*/ 23 h 111"/>
                <a:gd name="T4" fmla="*/ 15 w 39"/>
                <a:gd name="T5" fmla="*/ 21 h 111"/>
                <a:gd name="T6" fmla="*/ 33 w 39"/>
                <a:gd name="T7" fmla="*/ 0 h 111"/>
                <a:gd name="T8" fmla="*/ 39 w 39"/>
                <a:gd name="T9" fmla="*/ 27 h 111"/>
                <a:gd name="T10" fmla="*/ 31 w 39"/>
                <a:gd name="T11" fmla="*/ 25 h 111"/>
                <a:gd name="T12" fmla="*/ 8 w 39"/>
                <a:gd name="T13" fmla="*/ 111 h 111"/>
                <a:gd name="T14" fmla="*/ 0 w 39"/>
                <a:gd name="T15" fmla="*/ 10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11">
                  <a:moveTo>
                    <a:pt x="0" y="109"/>
                  </a:moveTo>
                  <a:lnTo>
                    <a:pt x="23" y="23"/>
                  </a:lnTo>
                  <a:lnTo>
                    <a:pt x="15" y="21"/>
                  </a:lnTo>
                  <a:lnTo>
                    <a:pt x="33" y="0"/>
                  </a:lnTo>
                  <a:lnTo>
                    <a:pt x="39" y="27"/>
                  </a:lnTo>
                  <a:lnTo>
                    <a:pt x="31" y="25"/>
                  </a:lnTo>
                  <a:lnTo>
                    <a:pt x="8" y="111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612"/>
            <p:cNvSpPr>
              <a:spLocks/>
            </p:cNvSpPr>
            <p:nvPr/>
          </p:nvSpPr>
          <p:spPr bwMode="auto">
            <a:xfrm>
              <a:off x="4871" y="1011"/>
              <a:ext cx="25" cy="65"/>
            </a:xfrm>
            <a:custGeom>
              <a:avLst/>
              <a:gdLst>
                <a:gd name="T0" fmla="*/ 0 w 43"/>
                <a:gd name="T1" fmla="*/ 111 h 113"/>
                <a:gd name="T2" fmla="*/ 27 w 43"/>
                <a:gd name="T3" fmla="*/ 23 h 113"/>
                <a:gd name="T4" fmla="*/ 19 w 43"/>
                <a:gd name="T5" fmla="*/ 20 h 113"/>
                <a:gd name="T6" fmla="*/ 39 w 43"/>
                <a:gd name="T7" fmla="*/ 0 h 113"/>
                <a:gd name="T8" fmla="*/ 43 w 43"/>
                <a:gd name="T9" fmla="*/ 28 h 113"/>
                <a:gd name="T10" fmla="*/ 35 w 43"/>
                <a:gd name="T11" fmla="*/ 25 h 113"/>
                <a:gd name="T12" fmla="*/ 8 w 43"/>
                <a:gd name="T13" fmla="*/ 113 h 113"/>
                <a:gd name="T14" fmla="*/ 0 w 43"/>
                <a:gd name="T15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13">
                  <a:moveTo>
                    <a:pt x="0" y="111"/>
                  </a:moveTo>
                  <a:lnTo>
                    <a:pt x="27" y="23"/>
                  </a:lnTo>
                  <a:lnTo>
                    <a:pt x="19" y="20"/>
                  </a:lnTo>
                  <a:lnTo>
                    <a:pt x="39" y="0"/>
                  </a:lnTo>
                  <a:lnTo>
                    <a:pt x="43" y="28"/>
                  </a:lnTo>
                  <a:lnTo>
                    <a:pt x="35" y="25"/>
                  </a:lnTo>
                  <a:lnTo>
                    <a:pt x="8" y="11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613"/>
            <p:cNvSpPr>
              <a:spLocks/>
            </p:cNvSpPr>
            <p:nvPr/>
          </p:nvSpPr>
          <p:spPr bwMode="auto">
            <a:xfrm>
              <a:off x="4933" y="1003"/>
              <a:ext cx="33" cy="74"/>
            </a:xfrm>
            <a:custGeom>
              <a:avLst/>
              <a:gdLst>
                <a:gd name="T0" fmla="*/ 0 w 57"/>
                <a:gd name="T1" fmla="*/ 125 h 129"/>
                <a:gd name="T2" fmla="*/ 41 w 57"/>
                <a:gd name="T3" fmla="*/ 22 h 129"/>
                <a:gd name="T4" fmla="*/ 34 w 57"/>
                <a:gd name="T5" fmla="*/ 19 h 129"/>
                <a:gd name="T6" fmla="*/ 54 w 57"/>
                <a:gd name="T7" fmla="*/ 0 h 129"/>
                <a:gd name="T8" fmla="*/ 57 w 57"/>
                <a:gd name="T9" fmla="*/ 28 h 129"/>
                <a:gd name="T10" fmla="*/ 49 w 57"/>
                <a:gd name="T11" fmla="*/ 25 h 129"/>
                <a:gd name="T12" fmla="*/ 8 w 57"/>
                <a:gd name="T13" fmla="*/ 129 h 129"/>
                <a:gd name="T14" fmla="*/ 0 w 57"/>
                <a:gd name="T15" fmla="*/ 12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29">
                  <a:moveTo>
                    <a:pt x="0" y="125"/>
                  </a:moveTo>
                  <a:lnTo>
                    <a:pt x="41" y="22"/>
                  </a:lnTo>
                  <a:lnTo>
                    <a:pt x="34" y="19"/>
                  </a:lnTo>
                  <a:lnTo>
                    <a:pt x="54" y="0"/>
                  </a:lnTo>
                  <a:lnTo>
                    <a:pt x="57" y="28"/>
                  </a:lnTo>
                  <a:lnTo>
                    <a:pt x="49" y="25"/>
                  </a:lnTo>
                  <a:lnTo>
                    <a:pt x="8" y="129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614"/>
            <p:cNvSpPr>
              <a:spLocks/>
            </p:cNvSpPr>
            <p:nvPr/>
          </p:nvSpPr>
          <p:spPr bwMode="auto">
            <a:xfrm>
              <a:off x="4995" y="989"/>
              <a:ext cx="45" cy="88"/>
            </a:xfrm>
            <a:custGeom>
              <a:avLst/>
              <a:gdLst>
                <a:gd name="T0" fmla="*/ 0 w 78"/>
                <a:gd name="T1" fmla="*/ 148 h 152"/>
                <a:gd name="T2" fmla="*/ 63 w 78"/>
                <a:gd name="T3" fmla="*/ 21 h 152"/>
                <a:gd name="T4" fmla="*/ 56 w 78"/>
                <a:gd name="T5" fmla="*/ 17 h 152"/>
                <a:gd name="T6" fmla="*/ 78 w 78"/>
                <a:gd name="T7" fmla="*/ 0 h 152"/>
                <a:gd name="T8" fmla="*/ 78 w 78"/>
                <a:gd name="T9" fmla="*/ 28 h 152"/>
                <a:gd name="T10" fmla="*/ 71 w 78"/>
                <a:gd name="T11" fmla="*/ 25 h 152"/>
                <a:gd name="T12" fmla="*/ 8 w 78"/>
                <a:gd name="T13" fmla="*/ 152 h 152"/>
                <a:gd name="T14" fmla="*/ 0 w 78"/>
                <a:gd name="T15" fmla="*/ 14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8" h="152">
                  <a:moveTo>
                    <a:pt x="0" y="148"/>
                  </a:moveTo>
                  <a:lnTo>
                    <a:pt x="63" y="21"/>
                  </a:lnTo>
                  <a:lnTo>
                    <a:pt x="56" y="17"/>
                  </a:lnTo>
                  <a:lnTo>
                    <a:pt x="78" y="0"/>
                  </a:lnTo>
                  <a:lnTo>
                    <a:pt x="78" y="28"/>
                  </a:lnTo>
                  <a:lnTo>
                    <a:pt x="71" y="25"/>
                  </a:lnTo>
                  <a:lnTo>
                    <a:pt x="8" y="152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615"/>
            <p:cNvSpPr>
              <a:spLocks/>
            </p:cNvSpPr>
            <p:nvPr/>
          </p:nvSpPr>
          <p:spPr bwMode="auto">
            <a:xfrm>
              <a:off x="5057" y="987"/>
              <a:ext cx="55" cy="90"/>
            </a:xfrm>
            <a:custGeom>
              <a:avLst/>
              <a:gdLst>
                <a:gd name="T0" fmla="*/ 0 w 95"/>
                <a:gd name="T1" fmla="*/ 153 h 157"/>
                <a:gd name="T2" fmla="*/ 79 w 95"/>
                <a:gd name="T3" fmla="*/ 19 h 157"/>
                <a:gd name="T4" fmla="*/ 71 w 95"/>
                <a:gd name="T5" fmla="*/ 15 h 157"/>
                <a:gd name="T6" fmla="*/ 95 w 95"/>
                <a:gd name="T7" fmla="*/ 0 h 157"/>
                <a:gd name="T8" fmla="*/ 93 w 95"/>
                <a:gd name="T9" fmla="*/ 28 h 157"/>
                <a:gd name="T10" fmla="*/ 86 w 95"/>
                <a:gd name="T11" fmla="*/ 23 h 157"/>
                <a:gd name="T12" fmla="*/ 8 w 95"/>
                <a:gd name="T13" fmla="*/ 157 h 157"/>
                <a:gd name="T14" fmla="*/ 0 w 95"/>
                <a:gd name="T15" fmla="*/ 153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157">
                  <a:moveTo>
                    <a:pt x="0" y="153"/>
                  </a:moveTo>
                  <a:lnTo>
                    <a:pt x="79" y="19"/>
                  </a:lnTo>
                  <a:lnTo>
                    <a:pt x="71" y="15"/>
                  </a:lnTo>
                  <a:lnTo>
                    <a:pt x="95" y="0"/>
                  </a:lnTo>
                  <a:lnTo>
                    <a:pt x="93" y="28"/>
                  </a:lnTo>
                  <a:lnTo>
                    <a:pt x="86" y="23"/>
                  </a:lnTo>
                  <a:lnTo>
                    <a:pt x="8" y="157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616"/>
            <p:cNvSpPr>
              <a:spLocks/>
            </p:cNvSpPr>
            <p:nvPr/>
          </p:nvSpPr>
          <p:spPr bwMode="auto">
            <a:xfrm>
              <a:off x="5120" y="1002"/>
              <a:ext cx="58" cy="75"/>
            </a:xfrm>
            <a:custGeom>
              <a:avLst/>
              <a:gdLst>
                <a:gd name="T0" fmla="*/ 0 w 102"/>
                <a:gd name="T1" fmla="*/ 126 h 132"/>
                <a:gd name="T2" fmla="*/ 83 w 102"/>
                <a:gd name="T3" fmla="*/ 17 h 132"/>
                <a:gd name="T4" fmla="*/ 76 w 102"/>
                <a:gd name="T5" fmla="*/ 12 h 132"/>
                <a:gd name="T6" fmla="*/ 102 w 102"/>
                <a:gd name="T7" fmla="*/ 0 h 132"/>
                <a:gd name="T8" fmla="*/ 96 w 102"/>
                <a:gd name="T9" fmla="*/ 27 h 132"/>
                <a:gd name="T10" fmla="*/ 90 w 102"/>
                <a:gd name="T11" fmla="*/ 22 h 132"/>
                <a:gd name="T12" fmla="*/ 6 w 102"/>
                <a:gd name="T13" fmla="*/ 132 h 132"/>
                <a:gd name="T14" fmla="*/ 0 w 102"/>
                <a:gd name="T15" fmla="*/ 126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32">
                  <a:moveTo>
                    <a:pt x="0" y="126"/>
                  </a:moveTo>
                  <a:lnTo>
                    <a:pt x="83" y="17"/>
                  </a:lnTo>
                  <a:lnTo>
                    <a:pt x="76" y="12"/>
                  </a:lnTo>
                  <a:lnTo>
                    <a:pt x="102" y="0"/>
                  </a:lnTo>
                  <a:lnTo>
                    <a:pt x="96" y="27"/>
                  </a:lnTo>
                  <a:lnTo>
                    <a:pt x="90" y="22"/>
                  </a:lnTo>
                  <a:lnTo>
                    <a:pt x="6" y="132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617"/>
            <p:cNvSpPr>
              <a:spLocks/>
            </p:cNvSpPr>
            <p:nvPr/>
          </p:nvSpPr>
          <p:spPr bwMode="auto">
            <a:xfrm>
              <a:off x="5181" y="984"/>
              <a:ext cx="59" cy="93"/>
            </a:xfrm>
            <a:custGeom>
              <a:avLst/>
              <a:gdLst>
                <a:gd name="T0" fmla="*/ 0 w 102"/>
                <a:gd name="T1" fmla="*/ 158 h 162"/>
                <a:gd name="T2" fmla="*/ 85 w 102"/>
                <a:gd name="T3" fmla="*/ 19 h 162"/>
                <a:gd name="T4" fmla="*/ 78 w 102"/>
                <a:gd name="T5" fmla="*/ 15 h 162"/>
                <a:gd name="T6" fmla="*/ 102 w 102"/>
                <a:gd name="T7" fmla="*/ 0 h 162"/>
                <a:gd name="T8" fmla="*/ 99 w 102"/>
                <a:gd name="T9" fmla="*/ 28 h 162"/>
                <a:gd name="T10" fmla="*/ 92 w 102"/>
                <a:gd name="T11" fmla="*/ 24 h 162"/>
                <a:gd name="T12" fmla="*/ 8 w 102"/>
                <a:gd name="T13" fmla="*/ 162 h 162"/>
                <a:gd name="T14" fmla="*/ 0 w 102"/>
                <a:gd name="T15" fmla="*/ 158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62">
                  <a:moveTo>
                    <a:pt x="0" y="158"/>
                  </a:moveTo>
                  <a:lnTo>
                    <a:pt x="85" y="19"/>
                  </a:lnTo>
                  <a:lnTo>
                    <a:pt x="78" y="15"/>
                  </a:lnTo>
                  <a:lnTo>
                    <a:pt x="102" y="0"/>
                  </a:lnTo>
                  <a:lnTo>
                    <a:pt x="99" y="28"/>
                  </a:lnTo>
                  <a:lnTo>
                    <a:pt x="92" y="24"/>
                  </a:lnTo>
                  <a:lnTo>
                    <a:pt x="8" y="162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618"/>
            <p:cNvSpPr>
              <a:spLocks/>
            </p:cNvSpPr>
            <p:nvPr/>
          </p:nvSpPr>
          <p:spPr bwMode="auto">
            <a:xfrm>
              <a:off x="5243" y="981"/>
              <a:ext cx="55" cy="96"/>
            </a:xfrm>
            <a:custGeom>
              <a:avLst/>
              <a:gdLst>
                <a:gd name="T0" fmla="*/ 0 w 96"/>
                <a:gd name="T1" fmla="*/ 162 h 166"/>
                <a:gd name="T2" fmla="*/ 80 w 96"/>
                <a:gd name="T3" fmla="*/ 20 h 166"/>
                <a:gd name="T4" fmla="*/ 73 w 96"/>
                <a:gd name="T5" fmla="*/ 16 h 166"/>
                <a:gd name="T6" fmla="*/ 96 w 96"/>
                <a:gd name="T7" fmla="*/ 0 h 166"/>
                <a:gd name="T8" fmla="*/ 94 w 96"/>
                <a:gd name="T9" fmla="*/ 28 h 166"/>
                <a:gd name="T10" fmla="*/ 87 w 96"/>
                <a:gd name="T11" fmla="*/ 24 h 166"/>
                <a:gd name="T12" fmla="*/ 8 w 96"/>
                <a:gd name="T13" fmla="*/ 166 h 166"/>
                <a:gd name="T14" fmla="*/ 0 w 96"/>
                <a:gd name="T15" fmla="*/ 162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6" h="166">
                  <a:moveTo>
                    <a:pt x="0" y="162"/>
                  </a:moveTo>
                  <a:lnTo>
                    <a:pt x="80" y="20"/>
                  </a:lnTo>
                  <a:lnTo>
                    <a:pt x="73" y="16"/>
                  </a:lnTo>
                  <a:lnTo>
                    <a:pt x="96" y="0"/>
                  </a:lnTo>
                  <a:lnTo>
                    <a:pt x="94" y="28"/>
                  </a:lnTo>
                  <a:lnTo>
                    <a:pt x="87" y="24"/>
                  </a:lnTo>
                  <a:lnTo>
                    <a:pt x="8" y="166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619"/>
            <p:cNvSpPr>
              <a:spLocks/>
            </p:cNvSpPr>
            <p:nvPr/>
          </p:nvSpPr>
          <p:spPr bwMode="auto">
            <a:xfrm>
              <a:off x="5305" y="996"/>
              <a:ext cx="40" cy="81"/>
            </a:xfrm>
            <a:custGeom>
              <a:avLst/>
              <a:gdLst>
                <a:gd name="T0" fmla="*/ 0 w 69"/>
                <a:gd name="T1" fmla="*/ 137 h 141"/>
                <a:gd name="T2" fmla="*/ 54 w 69"/>
                <a:gd name="T3" fmla="*/ 21 h 141"/>
                <a:gd name="T4" fmla="*/ 47 w 69"/>
                <a:gd name="T5" fmla="*/ 17 h 141"/>
                <a:gd name="T6" fmla="*/ 69 w 69"/>
                <a:gd name="T7" fmla="*/ 0 h 141"/>
                <a:gd name="T8" fmla="*/ 69 w 69"/>
                <a:gd name="T9" fmla="*/ 28 h 141"/>
                <a:gd name="T10" fmla="*/ 62 w 69"/>
                <a:gd name="T11" fmla="*/ 24 h 141"/>
                <a:gd name="T12" fmla="*/ 8 w 69"/>
                <a:gd name="T13" fmla="*/ 141 h 141"/>
                <a:gd name="T14" fmla="*/ 0 w 69"/>
                <a:gd name="T15" fmla="*/ 137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141">
                  <a:moveTo>
                    <a:pt x="0" y="137"/>
                  </a:moveTo>
                  <a:lnTo>
                    <a:pt x="54" y="21"/>
                  </a:lnTo>
                  <a:lnTo>
                    <a:pt x="47" y="17"/>
                  </a:lnTo>
                  <a:lnTo>
                    <a:pt x="69" y="0"/>
                  </a:lnTo>
                  <a:lnTo>
                    <a:pt x="69" y="28"/>
                  </a:lnTo>
                  <a:lnTo>
                    <a:pt x="62" y="24"/>
                  </a:lnTo>
                  <a:lnTo>
                    <a:pt x="8" y="141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620"/>
            <p:cNvSpPr>
              <a:spLocks/>
            </p:cNvSpPr>
            <p:nvPr/>
          </p:nvSpPr>
          <p:spPr bwMode="auto">
            <a:xfrm>
              <a:off x="5367" y="999"/>
              <a:ext cx="35" cy="78"/>
            </a:xfrm>
            <a:custGeom>
              <a:avLst/>
              <a:gdLst>
                <a:gd name="T0" fmla="*/ 0 w 60"/>
                <a:gd name="T1" fmla="*/ 131 h 135"/>
                <a:gd name="T2" fmla="*/ 45 w 60"/>
                <a:gd name="T3" fmla="*/ 22 h 135"/>
                <a:gd name="T4" fmla="*/ 37 w 60"/>
                <a:gd name="T5" fmla="*/ 19 h 135"/>
                <a:gd name="T6" fmla="*/ 58 w 60"/>
                <a:gd name="T7" fmla="*/ 0 h 135"/>
                <a:gd name="T8" fmla="*/ 60 w 60"/>
                <a:gd name="T9" fmla="*/ 28 h 135"/>
                <a:gd name="T10" fmla="*/ 53 w 60"/>
                <a:gd name="T11" fmla="*/ 25 h 135"/>
                <a:gd name="T12" fmla="*/ 8 w 60"/>
                <a:gd name="T13" fmla="*/ 135 h 135"/>
                <a:gd name="T14" fmla="*/ 0 w 60"/>
                <a:gd name="T15" fmla="*/ 131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135">
                  <a:moveTo>
                    <a:pt x="0" y="131"/>
                  </a:moveTo>
                  <a:lnTo>
                    <a:pt x="45" y="22"/>
                  </a:lnTo>
                  <a:lnTo>
                    <a:pt x="37" y="19"/>
                  </a:lnTo>
                  <a:lnTo>
                    <a:pt x="58" y="0"/>
                  </a:lnTo>
                  <a:lnTo>
                    <a:pt x="60" y="28"/>
                  </a:lnTo>
                  <a:lnTo>
                    <a:pt x="53" y="25"/>
                  </a:lnTo>
                  <a:lnTo>
                    <a:pt x="8" y="135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621"/>
            <p:cNvSpPr>
              <a:spLocks/>
            </p:cNvSpPr>
            <p:nvPr/>
          </p:nvSpPr>
          <p:spPr bwMode="auto">
            <a:xfrm>
              <a:off x="5429" y="998"/>
              <a:ext cx="32" cy="78"/>
            </a:xfrm>
            <a:custGeom>
              <a:avLst/>
              <a:gdLst>
                <a:gd name="T0" fmla="*/ 0 w 56"/>
                <a:gd name="T1" fmla="*/ 134 h 136"/>
                <a:gd name="T2" fmla="*/ 40 w 56"/>
                <a:gd name="T3" fmla="*/ 22 h 136"/>
                <a:gd name="T4" fmla="*/ 32 w 56"/>
                <a:gd name="T5" fmla="*/ 19 h 136"/>
                <a:gd name="T6" fmla="*/ 53 w 56"/>
                <a:gd name="T7" fmla="*/ 0 h 136"/>
                <a:gd name="T8" fmla="*/ 56 w 56"/>
                <a:gd name="T9" fmla="*/ 28 h 136"/>
                <a:gd name="T10" fmla="*/ 48 w 56"/>
                <a:gd name="T11" fmla="*/ 25 h 136"/>
                <a:gd name="T12" fmla="*/ 8 w 56"/>
                <a:gd name="T13" fmla="*/ 136 h 136"/>
                <a:gd name="T14" fmla="*/ 0 w 56"/>
                <a:gd name="T15" fmla="*/ 1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36">
                  <a:moveTo>
                    <a:pt x="0" y="134"/>
                  </a:moveTo>
                  <a:lnTo>
                    <a:pt x="40" y="22"/>
                  </a:lnTo>
                  <a:lnTo>
                    <a:pt x="32" y="19"/>
                  </a:lnTo>
                  <a:lnTo>
                    <a:pt x="53" y="0"/>
                  </a:lnTo>
                  <a:lnTo>
                    <a:pt x="56" y="28"/>
                  </a:lnTo>
                  <a:lnTo>
                    <a:pt x="48" y="25"/>
                  </a:lnTo>
                  <a:lnTo>
                    <a:pt x="8" y="136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622"/>
            <p:cNvSpPr>
              <a:spLocks/>
            </p:cNvSpPr>
            <p:nvPr/>
          </p:nvSpPr>
          <p:spPr bwMode="auto">
            <a:xfrm>
              <a:off x="5491" y="998"/>
              <a:ext cx="29" cy="78"/>
            </a:xfrm>
            <a:custGeom>
              <a:avLst/>
              <a:gdLst>
                <a:gd name="T0" fmla="*/ 0 w 51"/>
                <a:gd name="T1" fmla="*/ 134 h 136"/>
                <a:gd name="T2" fmla="*/ 35 w 51"/>
                <a:gd name="T3" fmla="*/ 23 h 136"/>
                <a:gd name="T4" fmla="*/ 27 w 51"/>
                <a:gd name="T5" fmla="*/ 21 h 136"/>
                <a:gd name="T6" fmla="*/ 46 w 51"/>
                <a:gd name="T7" fmla="*/ 0 h 136"/>
                <a:gd name="T8" fmla="*/ 51 w 51"/>
                <a:gd name="T9" fmla="*/ 28 h 136"/>
                <a:gd name="T10" fmla="*/ 43 w 51"/>
                <a:gd name="T11" fmla="*/ 26 h 136"/>
                <a:gd name="T12" fmla="*/ 8 w 51"/>
                <a:gd name="T13" fmla="*/ 136 h 136"/>
                <a:gd name="T14" fmla="*/ 0 w 51"/>
                <a:gd name="T15" fmla="*/ 1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136">
                  <a:moveTo>
                    <a:pt x="0" y="134"/>
                  </a:moveTo>
                  <a:lnTo>
                    <a:pt x="35" y="23"/>
                  </a:lnTo>
                  <a:lnTo>
                    <a:pt x="27" y="21"/>
                  </a:lnTo>
                  <a:lnTo>
                    <a:pt x="46" y="0"/>
                  </a:lnTo>
                  <a:lnTo>
                    <a:pt x="51" y="28"/>
                  </a:lnTo>
                  <a:lnTo>
                    <a:pt x="43" y="26"/>
                  </a:lnTo>
                  <a:lnTo>
                    <a:pt x="8" y="136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623"/>
            <p:cNvSpPr>
              <a:spLocks/>
            </p:cNvSpPr>
            <p:nvPr/>
          </p:nvSpPr>
          <p:spPr bwMode="auto">
            <a:xfrm>
              <a:off x="5553" y="1000"/>
              <a:ext cx="23" cy="76"/>
            </a:xfrm>
            <a:custGeom>
              <a:avLst/>
              <a:gdLst>
                <a:gd name="T0" fmla="*/ 0 w 40"/>
                <a:gd name="T1" fmla="*/ 130 h 132"/>
                <a:gd name="T2" fmla="*/ 24 w 40"/>
                <a:gd name="T3" fmla="*/ 23 h 132"/>
                <a:gd name="T4" fmla="*/ 16 w 40"/>
                <a:gd name="T5" fmla="*/ 22 h 132"/>
                <a:gd name="T6" fmla="*/ 33 w 40"/>
                <a:gd name="T7" fmla="*/ 0 h 132"/>
                <a:gd name="T8" fmla="*/ 40 w 40"/>
                <a:gd name="T9" fmla="*/ 27 h 132"/>
                <a:gd name="T10" fmla="*/ 32 w 40"/>
                <a:gd name="T11" fmla="*/ 25 h 132"/>
                <a:gd name="T12" fmla="*/ 8 w 40"/>
                <a:gd name="T13" fmla="*/ 132 h 132"/>
                <a:gd name="T14" fmla="*/ 0 w 40"/>
                <a:gd name="T15" fmla="*/ 13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32">
                  <a:moveTo>
                    <a:pt x="0" y="130"/>
                  </a:moveTo>
                  <a:lnTo>
                    <a:pt x="24" y="23"/>
                  </a:lnTo>
                  <a:lnTo>
                    <a:pt x="16" y="22"/>
                  </a:lnTo>
                  <a:lnTo>
                    <a:pt x="33" y="0"/>
                  </a:lnTo>
                  <a:lnTo>
                    <a:pt x="40" y="27"/>
                  </a:lnTo>
                  <a:lnTo>
                    <a:pt x="32" y="25"/>
                  </a:lnTo>
                  <a:lnTo>
                    <a:pt x="8" y="132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624"/>
            <p:cNvSpPr>
              <a:spLocks/>
            </p:cNvSpPr>
            <p:nvPr/>
          </p:nvSpPr>
          <p:spPr bwMode="auto">
            <a:xfrm>
              <a:off x="5615" y="1000"/>
              <a:ext cx="19" cy="76"/>
            </a:xfrm>
            <a:custGeom>
              <a:avLst/>
              <a:gdLst>
                <a:gd name="T0" fmla="*/ 0 w 33"/>
                <a:gd name="T1" fmla="*/ 131 h 133"/>
                <a:gd name="T2" fmla="*/ 17 w 33"/>
                <a:gd name="T3" fmla="*/ 24 h 133"/>
                <a:gd name="T4" fmla="*/ 9 w 33"/>
                <a:gd name="T5" fmla="*/ 23 h 133"/>
                <a:gd name="T6" fmla="*/ 25 w 33"/>
                <a:gd name="T7" fmla="*/ 0 h 133"/>
                <a:gd name="T8" fmla="*/ 33 w 33"/>
                <a:gd name="T9" fmla="*/ 27 h 133"/>
                <a:gd name="T10" fmla="*/ 25 w 33"/>
                <a:gd name="T11" fmla="*/ 26 h 133"/>
                <a:gd name="T12" fmla="*/ 8 w 33"/>
                <a:gd name="T13" fmla="*/ 133 h 133"/>
                <a:gd name="T14" fmla="*/ 0 w 33"/>
                <a:gd name="T15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33">
                  <a:moveTo>
                    <a:pt x="0" y="131"/>
                  </a:moveTo>
                  <a:lnTo>
                    <a:pt x="17" y="24"/>
                  </a:lnTo>
                  <a:lnTo>
                    <a:pt x="9" y="23"/>
                  </a:lnTo>
                  <a:lnTo>
                    <a:pt x="25" y="0"/>
                  </a:lnTo>
                  <a:lnTo>
                    <a:pt x="33" y="27"/>
                  </a:lnTo>
                  <a:lnTo>
                    <a:pt x="25" y="26"/>
                  </a:lnTo>
                  <a:lnTo>
                    <a:pt x="8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625"/>
            <p:cNvSpPr>
              <a:spLocks/>
            </p:cNvSpPr>
            <p:nvPr/>
          </p:nvSpPr>
          <p:spPr bwMode="auto">
            <a:xfrm>
              <a:off x="5677" y="995"/>
              <a:ext cx="19" cy="81"/>
            </a:xfrm>
            <a:custGeom>
              <a:avLst/>
              <a:gdLst>
                <a:gd name="T0" fmla="*/ 0 w 34"/>
                <a:gd name="T1" fmla="*/ 140 h 142"/>
                <a:gd name="T2" fmla="*/ 18 w 34"/>
                <a:gd name="T3" fmla="*/ 24 h 142"/>
                <a:gd name="T4" fmla="*/ 9 w 34"/>
                <a:gd name="T5" fmla="*/ 23 h 142"/>
                <a:gd name="T6" fmla="*/ 26 w 34"/>
                <a:gd name="T7" fmla="*/ 0 h 142"/>
                <a:gd name="T8" fmla="*/ 34 w 34"/>
                <a:gd name="T9" fmla="*/ 27 h 142"/>
                <a:gd name="T10" fmla="*/ 26 w 34"/>
                <a:gd name="T11" fmla="*/ 25 h 142"/>
                <a:gd name="T12" fmla="*/ 8 w 34"/>
                <a:gd name="T13" fmla="*/ 142 h 142"/>
                <a:gd name="T14" fmla="*/ 0 w 34"/>
                <a:gd name="T15" fmla="*/ 14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42">
                  <a:moveTo>
                    <a:pt x="0" y="140"/>
                  </a:moveTo>
                  <a:lnTo>
                    <a:pt x="18" y="24"/>
                  </a:lnTo>
                  <a:lnTo>
                    <a:pt x="9" y="23"/>
                  </a:lnTo>
                  <a:lnTo>
                    <a:pt x="26" y="0"/>
                  </a:lnTo>
                  <a:lnTo>
                    <a:pt x="34" y="27"/>
                  </a:lnTo>
                  <a:lnTo>
                    <a:pt x="26" y="25"/>
                  </a:lnTo>
                  <a:lnTo>
                    <a:pt x="8" y="142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626"/>
            <p:cNvSpPr>
              <a:spLocks/>
            </p:cNvSpPr>
            <p:nvPr/>
          </p:nvSpPr>
          <p:spPr bwMode="auto">
            <a:xfrm>
              <a:off x="5739" y="997"/>
              <a:ext cx="16" cy="79"/>
            </a:xfrm>
            <a:custGeom>
              <a:avLst/>
              <a:gdLst>
                <a:gd name="T0" fmla="*/ 0 w 29"/>
                <a:gd name="T1" fmla="*/ 137 h 137"/>
                <a:gd name="T2" fmla="*/ 13 w 29"/>
                <a:gd name="T3" fmla="*/ 24 h 137"/>
                <a:gd name="T4" fmla="*/ 4 w 29"/>
                <a:gd name="T5" fmla="*/ 23 h 137"/>
                <a:gd name="T6" fmla="*/ 20 w 29"/>
                <a:gd name="T7" fmla="*/ 0 h 137"/>
                <a:gd name="T8" fmla="*/ 29 w 29"/>
                <a:gd name="T9" fmla="*/ 26 h 137"/>
                <a:gd name="T10" fmla="*/ 21 w 29"/>
                <a:gd name="T11" fmla="*/ 25 h 137"/>
                <a:gd name="T12" fmla="*/ 8 w 29"/>
                <a:gd name="T13" fmla="*/ 137 h 137"/>
                <a:gd name="T14" fmla="*/ 0 w 29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37">
                  <a:moveTo>
                    <a:pt x="0" y="137"/>
                  </a:moveTo>
                  <a:lnTo>
                    <a:pt x="13" y="24"/>
                  </a:lnTo>
                  <a:lnTo>
                    <a:pt x="4" y="23"/>
                  </a:lnTo>
                  <a:lnTo>
                    <a:pt x="20" y="0"/>
                  </a:lnTo>
                  <a:lnTo>
                    <a:pt x="29" y="26"/>
                  </a:lnTo>
                  <a:lnTo>
                    <a:pt x="21" y="25"/>
                  </a:lnTo>
                  <a:lnTo>
                    <a:pt x="8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627"/>
            <p:cNvSpPr>
              <a:spLocks/>
            </p:cNvSpPr>
            <p:nvPr/>
          </p:nvSpPr>
          <p:spPr bwMode="auto">
            <a:xfrm>
              <a:off x="5801" y="997"/>
              <a:ext cx="14" cy="79"/>
            </a:xfrm>
            <a:custGeom>
              <a:avLst/>
              <a:gdLst>
                <a:gd name="T0" fmla="*/ 0 w 25"/>
                <a:gd name="T1" fmla="*/ 137 h 137"/>
                <a:gd name="T2" fmla="*/ 8 w 25"/>
                <a:gd name="T3" fmla="*/ 25 h 137"/>
                <a:gd name="T4" fmla="*/ 0 w 25"/>
                <a:gd name="T5" fmla="*/ 24 h 137"/>
                <a:gd name="T6" fmla="*/ 14 w 25"/>
                <a:gd name="T7" fmla="*/ 0 h 137"/>
                <a:gd name="T8" fmla="*/ 25 w 25"/>
                <a:gd name="T9" fmla="*/ 26 h 137"/>
                <a:gd name="T10" fmla="*/ 16 w 25"/>
                <a:gd name="T11" fmla="*/ 25 h 137"/>
                <a:gd name="T12" fmla="*/ 8 w 25"/>
                <a:gd name="T13" fmla="*/ 137 h 137"/>
                <a:gd name="T14" fmla="*/ 0 w 25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7">
                  <a:moveTo>
                    <a:pt x="0" y="137"/>
                  </a:moveTo>
                  <a:lnTo>
                    <a:pt x="8" y="25"/>
                  </a:lnTo>
                  <a:lnTo>
                    <a:pt x="0" y="24"/>
                  </a:lnTo>
                  <a:lnTo>
                    <a:pt x="14" y="0"/>
                  </a:lnTo>
                  <a:lnTo>
                    <a:pt x="25" y="26"/>
                  </a:lnTo>
                  <a:lnTo>
                    <a:pt x="16" y="25"/>
                  </a:lnTo>
                  <a:lnTo>
                    <a:pt x="8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628"/>
            <p:cNvSpPr>
              <a:spLocks/>
            </p:cNvSpPr>
            <p:nvPr/>
          </p:nvSpPr>
          <p:spPr bwMode="auto">
            <a:xfrm>
              <a:off x="5858" y="997"/>
              <a:ext cx="14" cy="79"/>
            </a:xfrm>
            <a:custGeom>
              <a:avLst/>
              <a:gdLst>
                <a:gd name="T0" fmla="*/ 8 w 25"/>
                <a:gd name="T1" fmla="*/ 136 h 136"/>
                <a:gd name="T2" fmla="*/ 8 w 25"/>
                <a:gd name="T3" fmla="*/ 25 h 136"/>
                <a:gd name="T4" fmla="*/ 0 w 25"/>
                <a:gd name="T5" fmla="*/ 25 h 136"/>
                <a:gd name="T6" fmla="*/ 12 w 25"/>
                <a:gd name="T7" fmla="*/ 0 h 136"/>
                <a:gd name="T8" fmla="*/ 25 w 25"/>
                <a:gd name="T9" fmla="*/ 25 h 136"/>
                <a:gd name="T10" fmla="*/ 16 w 25"/>
                <a:gd name="T11" fmla="*/ 25 h 136"/>
                <a:gd name="T12" fmla="*/ 16 w 25"/>
                <a:gd name="T13" fmla="*/ 136 h 136"/>
                <a:gd name="T14" fmla="*/ 8 w 25"/>
                <a:gd name="T1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6">
                  <a:moveTo>
                    <a:pt x="8" y="136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2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136"/>
                  </a:lnTo>
                  <a:lnTo>
                    <a:pt x="8" y="136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629"/>
            <p:cNvSpPr>
              <a:spLocks/>
            </p:cNvSpPr>
            <p:nvPr/>
          </p:nvSpPr>
          <p:spPr bwMode="auto">
            <a:xfrm>
              <a:off x="5920" y="996"/>
              <a:ext cx="15" cy="80"/>
            </a:xfrm>
            <a:custGeom>
              <a:avLst/>
              <a:gdLst>
                <a:gd name="T0" fmla="*/ 7 w 25"/>
                <a:gd name="T1" fmla="*/ 139 h 139"/>
                <a:gd name="T2" fmla="*/ 8 w 25"/>
                <a:gd name="T3" fmla="*/ 25 h 139"/>
                <a:gd name="T4" fmla="*/ 0 w 25"/>
                <a:gd name="T5" fmla="*/ 25 h 139"/>
                <a:gd name="T6" fmla="*/ 13 w 25"/>
                <a:gd name="T7" fmla="*/ 0 h 139"/>
                <a:gd name="T8" fmla="*/ 25 w 25"/>
                <a:gd name="T9" fmla="*/ 25 h 139"/>
                <a:gd name="T10" fmla="*/ 17 w 25"/>
                <a:gd name="T11" fmla="*/ 25 h 139"/>
                <a:gd name="T12" fmla="*/ 15 w 25"/>
                <a:gd name="T13" fmla="*/ 139 h 139"/>
                <a:gd name="T14" fmla="*/ 7 w 25"/>
                <a:gd name="T1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9">
                  <a:moveTo>
                    <a:pt x="7" y="139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15" y="139"/>
                  </a:lnTo>
                  <a:lnTo>
                    <a:pt x="7" y="139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630"/>
            <p:cNvSpPr>
              <a:spLocks/>
            </p:cNvSpPr>
            <p:nvPr/>
          </p:nvSpPr>
          <p:spPr bwMode="auto">
            <a:xfrm>
              <a:off x="5981" y="995"/>
              <a:ext cx="15" cy="81"/>
            </a:xfrm>
            <a:custGeom>
              <a:avLst/>
              <a:gdLst>
                <a:gd name="T0" fmla="*/ 9 w 25"/>
                <a:gd name="T1" fmla="*/ 140 h 140"/>
                <a:gd name="T2" fmla="*/ 8 w 25"/>
                <a:gd name="T3" fmla="*/ 25 h 140"/>
                <a:gd name="T4" fmla="*/ 0 w 25"/>
                <a:gd name="T5" fmla="*/ 25 h 140"/>
                <a:gd name="T6" fmla="*/ 12 w 25"/>
                <a:gd name="T7" fmla="*/ 0 h 140"/>
                <a:gd name="T8" fmla="*/ 25 w 25"/>
                <a:gd name="T9" fmla="*/ 25 h 140"/>
                <a:gd name="T10" fmla="*/ 16 w 25"/>
                <a:gd name="T11" fmla="*/ 25 h 140"/>
                <a:gd name="T12" fmla="*/ 17 w 25"/>
                <a:gd name="T13" fmla="*/ 140 h 140"/>
                <a:gd name="T14" fmla="*/ 9 w 25"/>
                <a:gd name="T1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40">
                  <a:moveTo>
                    <a:pt x="9" y="140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2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7" y="140"/>
                  </a:lnTo>
                  <a:lnTo>
                    <a:pt x="9" y="14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9" name="Freeform 631"/>
            <p:cNvSpPr>
              <a:spLocks/>
            </p:cNvSpPr>
            <p:nvPr/>
          </p:nvSpPr>
          <p:spPr bwMode="auto">
            <a:xfrm>
              <a:off x="6039" y="996"/>
              <a:ext cx="15" cy="80"/>
            </a:xfrm>
            <a:custGeom>
              <a:avLst/>
              <a:gdLst>
                <a:gd name="T0" fmla="*/ 15 w 25"/>
                <a:gd name="T1" fmla="*/ 139 h 139"/>
                <a:gd name="T2" fmla="*/ 9 w 25"/>
                <a:gd name="T3" fmla="*/ 25 h 139"/>
                <a:gd name="T4" fmla="*/ 0 w 25"/>
                <a:gd name="T5" fmla="*/ 26 h 139"/>
                <a:gd name="T6" fmla="*/ 11 w 25"/>
                <a:gd name="T7" fmla="*/ 0 h 139"/>
                <a:gd name="T8" fmla="*/ 25 w 25"/>
                <a:gd name="T9" fmla="*/ 24 h 139"/>
                <a:gd name="T10" fmla="*/ 17 w 25"/>
                <a:gd name="T11" fmla="*/ 25 h 139"/>
                <a:gd name="T12" fmla="*/ 23 w 25"/>
                <a:gd name="T13" fmla="*/ 139 h 139"/>
                <a:gd name="T14" fmla="*/ 15 w 25"/>
                <a:gd name="T1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9">
                  <a:moveTo>
                    <a:pt x="15" y="139"/>
                  </a:moveTo>
                  <a:lnTo>
                    <a:pt x="9" y="25"/>
                  </a:lnTo>
                  <a:lnTo>
                    <a:pt x="0" y="26"/>
                  </a:lnTo>
                  <a:lnTo>
                    <a:pt x="11" y="0"/>
                  </a:lnTo>
                  <a:lnTo>
                    <a:pt x="25" y="24"/>
                  </a:lnTo>
                  <a:lnTo>
                    <a:pt x="17" y="25"/>
                  </a:lnTo>
                  <a:lnTo>
                    <a:pt x="23" y="139"/>
                  </a:lnTo>
                  <a:lnTo>
                    <a:pt x="15" y="139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0" name="Freeform 632"/>
            <p:cNvSpPr>
              <a:spLocks/>
            </p:cNvSpPr>
            <p:nvPr/>
          </p:nvSpPr>
          <p:spPr bwMode="auto">
            <a:xfrm>
              <a:off x="4500" y="942"/>
              <a:ext cx="16" cy="72"/>
            </a:xfrm>
            <a:custGeom>
              <a:avLst/>
              <a:gdLst>
                <a:gd name="T0" fmla="*/ 0 w 28"/>
                <a:gd name="T1" fmla="*/ 125 h 125"/>
                <a:gd name="T2" fmla="*/ 11 w 28"/>
                <a:gd name="T3" fmla="*/ 24 h 125"/>
                <a:gd name="T4" fmla="*/ 3 w 28"/>
                <a:gd name="T5" fmla="*/ 23 h 125"/>
                <a:gd name="T6" fmla="*/ 18 w 28"/>
                <a:gd name="T7" fmla="*/ 0 h 125"/>
                <a:gd name="T8" fmla="*/ 28 w 28"/>
                <a:gd name="T9" fmla="*/ 26 h 125"/>
                <a:gd name="T10" fmla="*/ 20 w 28"/>
                <a:gd name="T11" fmla="*/ 25 h 125"/>
                <a:gd name="T12" fmla="*/ 8 w 28"/>
                <a:gd name="T13" fmla="*/ 125 h 125"/>
                <a:gd name="T14" fmla="*/ 0 w 28"/>
                <a:gd name="T1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5">
                  <a:moveTo>
                    <a:pt x="0" y="125"/>
                  </a:moveTo>
                  <a:lnTo>
                    <a:pt x="11" y="24"/>
                  </a:lnTo>
                  <a:lnTo>
                    <a:pt x="3" y="23"/>
                  </a:lnTo>
                  <a:lnTo>
                    <a:pt x="18" y="0"/>
                  </a:lnTo>
                  <a:lnTo>
                    <a:pt x="28" y="26"/>
                  </a:lnTo>
                  <a:lnTo>
                    <a:pt x="20" y="25"/>
                  </a:lnTo>
                  <a:lnTo>
                    <a:pt x="8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1" name="Freeform 633"/>
            <p:cNvSpPr>
              <a:spLocks/>
            </p:cNvSpPr>
            <p:nvPr/>
          </p:nvSpPr>
          <p:spPr bwMode="auto">
            <a:xfrm>
              <a:off x="4562" y="953"/>
              <a:ext cx="17" cy="61"/>
            </a:xfrm>
            <a:custGeom>
              <a:avLst/>
              <a:gdLst>
                <a:gd name="T0" fmla="*/ 0 w 29"/>
                <a:gd name="T1" fmla="*/ 105 h 107"/>
                <a:gd name="T2" fmla="*/ 12 w 29"/>
                <a:gd name="T3" fmla="*/ 24 h 107"/>
                <a:gd name="T4" fmla="*/ 4 w 29"/>
                <a:gd name="T5" fmla="*/ 22 h 107"/>
                <a:gd name="T6" fmla="*/ 20 w 29"/>
                <a:gd name="T7" fmla="*/ 0 h 107"/>
                <a:gd name="T8" fmla="*/ 29 w 29"/>
                <a:gd name="T9" fmla="*/ 26 h 107"/>
                <a:gd name="T10" fmla="*/ 20 w 29"/>
                <a:gd name="T11" fmla="*/ 25 h 107"/>
                <a:gd name="T12" fmla="*/ 8 w 29"/>
                <a:gd name="T13" fmla="*/ 107 h 107"/>
                <a:gd name="T14" fmla="*/ 0 w 29"/>
                <a:gd name="T15" fmla="*/ 105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07">
                  <a:moveTo>
                    <a:pt x="0" y="105"/>
                  </a:moveTo>
                  <a:lnTo>
                    <a:pt x="12" y="24"/>
                  </a:lnTo>
                  <a:lnTo>
                    <a:pt x="4" y="22"/>
                  </a:lnTo>
                  <a:lnTo>
                    <a:pt x="20" y="0"/>
                  </a:lnTo>
                  <a:lnTo>
                    <a:pt x="29" y="26"/>
                  </a:lnTo>
                  <a:lnTo>
                    <a:pt x="20" y="25"/>
                  </a:lnTo>
                  <a:lnTo>
                    <a:pt x="8" y="107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2" name="Freeform 634"/>
            <p:cNvSpPr>
              <a:spLocks/>
            </p:cNvSpPr>
            <p:nvPr/>
          </p:nvSpPr>
          <p:spPr bwMode="auto">
            <a:xfrm>
              <a:off x="4624" y="946"/>
              <a:ext cx="16" cy="68"/>
            </a:xfrm>
            <a:custGeom>
              <a:avLst/>
              <a:gdLst>
                <a:gd name="T0" fmla="*/ 0 w 28"/>
                <a:gd name="T1" fmla="*/ 117 h 119"/>
                <a:gd name="T2" fmla="*/ 12 w 28"/>
                <a:gd name="T3" fmla="*/ 25 h 119"/>
                <a:gd name="T4" fmla="*/ 3 w 28"/>
                <a:gd name="T5" fmla="*/ 23 h 119"/>
                <a:gd name="T6" fmla="*/ 19 w 28"/>
                <a:gd name="T7" fmla="*/ 0 h 119"/>
                <a:gd name="T8" fmla="*/ 28 w 28"/>
                <a:gd name="T9" fmla="*/ 27 h 119"/>
                <a:gd name="T10" fmla="*/ 20 w 28"/>
                <a:gd name="T11" fmla="*/ 26 h 119"/>
                <a:gd name="T12" fmla="*/ 8 w 28"/>
                <a:gd name="T13" fmla="*/ 119 h 119"/>
                <a:gd name="T14" fmla="*/ 0 w 28"/>
                <a:gd name="T15" fmla="*/ 11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9">
                  <a:moveTo>
                    <a:pt x="0" y="117"/>
                  </a:moveTo>
                  <a:lnTo>
                    <a:pt x="12" y="25"/>
                  </a:lnTo>
                  <a:lnTo>
                    <a:pt x="3" y="23"/>
                  </a:lnTo>
                  <a:lnTo>
                    <a:pt x="19" y="0"/>
                  </a:lnTo>
                  <a:lnTo>
                    <a:pt x="28" y="27"/>
                  </a:lnTo>
                  <a:lnTo>
                    <a:pt x="20" y="26"/>
                  </a:lnTo>
                  <a:lnTo>
                    <a:pt x="8" y="119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3" name="Freeform 635"/>
            <p:cNvSpPr>
              <a:spLocks/>
            </p:cNvSpPr>
            <p:nvPr/>
          </p:nvSpPr>
          <p:spPr bwMode="auto">
            <a:xfrm>
              <a:off x="4686" y="949"/>
              <a:ext cx="18" cy="65"/>
            </a:xfrm>
            <a:custGeom>
              <a:avLst/>
              <a:gdLst>
                <a:gd name="T0" fmla="*/ 0 w 32"/>
                <a:gd name="T1" fmla="*/ 111 h 113"/>
                <a:gd name="T2" fmla="*/ 16 w 32"/>
                <a:gd name="T3" fmla="*/ 24 h 113"/>
                <a:gd name="T4" fmla="*/ 7 w 32"/>
                <a:gd name="T5" fmla="*/ 23 h 113"/>
                <a:gd name="T6" fmla="*/ 24 w 32"/>
                <a:gd name="T7" fmla="*/ 0 h 113"/>
                <a:gd name="T8" fmla="*/ 32 w 32"/>
                <a:gd name="T9" fmla="*/ 27 h 113"/>
                <a:gd name="T10" fmla="*/ 24 w 32"/>
                <a:gd name="T11" fmla="*/ 25 h 113"/>
                <a:gd name="T12" fmla="*/ 8 w 32"/>
                <a:gd name="T13" fmla="*/ 113 h 113"/>
                <a:gd name="T14" fmla="*/ 0 w 32"/>
                <a:gd name="T15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13">
                  <a:moveTo>
                    <a:pt x="0" y="111"/>
                  </a:moveTo>
                  <a:lnTo>
                    <a:pt x="16" y="24"/>
                  </a:lnTo>
                  <a:lnTo>
                    <a:pt x="7" y="23"/>
                  </a:lnTo>
                  <a:lnTo>
                    <a:pt x="24" y="0"/>
                  </a:lnTo>
                  <a:lnTo>
                    <a:pt x="32" y="27"/>
                  </a:lnTo>
                  <a:lnTo>
                    <a:pt x="24" y="25"/>
                  </a:lnTo>
                  <a:lnTo>
                    <a:pt x="8" y="113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4" name="Freeform 636"/>
            <p:cNvSpPr>
              <a:spLocks/>
            </p:cNvSpPr>
            <p:nvPr/>
          </p:nvSpPr>
          <p:spPr bwMode="auto">
            <a:xfrm>
              <a:off x="4748" y="949"/>
              <a:ext cx="18" cy="65"/>
            </a:xfrm>
            <a:custGeom>
              <a:avLst/>
              <a:gdLst>
                <a:gd name="T0" fmla="*/ 0 w 31"/>
                <a:gd name="T1" fmla="*/ 112 h 114"/>
                <a:gd name="T2" fmla="*/ 14 w 31"/>
                <a:gd name="T3" fmla="*/ 24 h 114"/>
                <a:gd name="T4" fmla="*/ 6 w 31"/>
                <a:gd name="T5" fmla="*/ 23 h 114"/>
                <a:gd name="T6" fmla="*/ 23 w 31"/>
                <a:gd name="T7" fmla="*/ 0 h 114"/>
                <a:gd name="T8" fmla="*/ 31 w 31"/>
                <a:gd name="T9" fmla="*/ 27 h 114"/>
                <a:gd name="T10" fmla="*/ 23 w 31"/>
                <a:gd name="T11" fmla="*/ 26 h 114"/>
                <a:gd name="T12" fmla="*/ 8 w 31"/>
                <a:gd name="T13" fmla="*/ 114 h 114"/>
                <a:gd name="T14" fmla="*/ 0 w 31"/>
                <a:gd name="T15" fmla="*/ 11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14">
                  <a:moveTo>
                    <a:pt x="0" y="112"/>
                  </a:moveTo>
                  <a:lnTo>
                    <a:pt x="14" y="24"/>
                  </a:lnTo>
                  <a:lnTo>
                    <a:pt x="6" y="23"/>
                  </a:lnTo>
                  <a:lnTo>
                    <a:pt x="23" y="0"/>
                  </a:lnTo>
                  <a:lnTo>
                    <a:pt x="31" y="27"/>
                  </a:lnTo>
                  <a:lnTo>
                    <a:pt x="23" y="26"/>
                  </a:lnTo>
                  <a:lnTo>
                    <a:pt x="8" y="11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5" name="Freeform 637"/>
            <p:cNvSpPr>
              <a:spLocks/>
            </p:cNvSpPr>
            <p:nvPr/>
          </p:nvSpPr>
          <p:spPr bwMode="auto">
            <a:xfrm>
              <a:off x="4809" y="950"/>
              <a:ext cx="19" cy="64"/>
            </a:xfrm>
            <a:custGeom>
              <a:avLst/>
              <a:gdLst>
                <a:gd name="T0" fmla="*/ 0 w 33"/>
                <a:gd name="T1" fmla="*/ 110 h 112"/>
                <a:gd name="T2" fmla="*/ 16 w 33"/>
                <a:gd name="T3" fmla="*/ 24 h 112"/>
                <a:gd name="T4" fmla="*/ 8 w 33"/>
                <a:gd name="T5" fmla="*/ 23 h 112"/>
                <a:gd name="T6" fmla="*/ 25 w 33"/>
                <a:gd name="T7" fmla="*/ 0 h 112"/>
                <a:gd name="T8" fmla="*/ 33 w 33"/>
                <a:gd name="T9" fmla="*/ 27 h 112"/>
                <a:gd name="T10" fmla="*/ 25 w 33"/>
                <a:gd name="T11" fmla="*/ 26 h 112"/>
                <a:gd name="T12" fmla="*/ 8 w 33"/>
                <a:gd name="T13" fmla="*/ 112 h 112"/>
                <a:gd name="T14" fmla="*/ 0 w 33"/>
                <a:gd name="T15" fmla="*/ 1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12">
                  <a:moveTo>
                    <a:pt x="0" y="110"/>
                  </a:moveTo>
                  <a:lnTo>
                    <a:pt x="16" y="24"/>
                  </a:lnTo>
                  <a:lnTo>
                    <a:pt x="8" y="23"/>
                  </a:lnTo>
                  <a:lnTo>
                    <a:pt x="25" y="0"/>
                  </a:lnTo>
                  <a:lnTo>
                    <a:pt x="33" y="27"/>
                  </a:lnTo>
                  <a:lnTo>
                    <a:pt x="25" y="26"/>
                  </a:lnTo>
                  <a:lnTo>
                    <a:pt x="8" y="112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6" name="Freeform 638"/>
            <p:cNvSpPr>
              <a:spLocks/>
            </p:cNvSpPr>
            <p:nvPr/>
          </p:nvSpPr>
          <p:spPr bwMode="auto">
            <a:xfrm>
              <a:off x="4871" y="949"/>
              <a:ext cx="21" cy="65"/>
            </a:xfrm>
            <a:custGeom>
              <a:avLst/>
              <a:gdLst>
                <a:gd name="T0" fmla="*/ 0 w 36"/>
                <a:gd name="T1" fmla="*/ 112 h 114"/>
                <a:gd name="T2" fmla="*/ 20 w 36"/>
                <a:gd name="T3" fmla="*/ 24 h 114"/>
                <a:gd name="T4" fmla="*/ 12 w 36"/>
                <a:gd name="T5" fmla="*/ 22 h 114"/>
                <a:gd name="T6" fmla="*/ 29 w 36"/>
                <a:gd name="T7" fmla="*/ 0 h 114"/>
                <a:gd name="T8" fmla="*/ 36 w 36"/>
                <a:gd name="T9" fmla="*/ 27 h 114"/>
                <a:gd name="T10" fmla="*/ 28 w 36"/>
                <a:gd name="T11" fmla="*/ 25 h 114"/>
                <a:gd name="T12" fmla="*/ 8 w 36"/>
                <a:gd name="T13" fmla="*/ 114 h 114"/>
                <a:gd name="T14" fmla="*/ 0 w 36"/>
                <a:gd name="T15" fmla="*/ 11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14">
                  <a:moveTo>
                    <a:pt x="0" y="112"/>
                  </a:moveTo>
                  <a:lnTo>
                    <a:pt x="20" y="24"/>
                  </a:lnTo>
                  <a:lnTo>
                    <a:pt x="12" y="22"/>
                  </a:lnTo>
                  <a:lnTo>
                    <a:pt x="29" y="0"/>
                  </a:lnTo>
                  <a:lnTo>
                    <a:pt x="36" y="27"/>
                  </a:lnTo>
                  <a:lnTo>
                    <a:pt x="28" y="25"/>
                  </a:lnTo>
                  <a:lnTo>
                    <a:pt x="8" y="11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7" name="Freeform 639"/>
            <p:cNvSpPr>
              <a:spLocks/>
            </p:cNvSpPr>
            <p:nvPr/>
          </p:nvSpPr>
          <p:spPr bwMode="auto">
            <a:xfrm>
              <a:off x="4933" y="947"/>
              <a:ext cx="23" cy="67"/>
            </a:xfrm>
            <a:custGeom>
              <a:avLst/>
              <a:gdLst>
                <a:gd name="T0" fmla="*/ 0 w 40"/>
                <a:gd name="T1" fmla="*/ 114 h 116"/>
                <a:gd name="T2" fmla="*/ 24 w 40"/>
                <a:gd name="T3" fmla="*/ 23 h 116"/>
                <a:gd name="T4" fmla="*/ 16 w 40"/>
                <a:gd name="T5" fmla="*/ 21 h 116"/>
                <a:gd name="T6" fmla="*/ 34 w 40"/>
                <a:gd name="T7" fmla="*/ 0 h 116"/>
                <a:gd name="T8" fmla="*/ 40 w 40"/>
                <a:gd name="T9" fmla="*/ 28 h 116"/>
                <a:gd name="T10" fmla="*/ 32 w 40"/>
                <a:gd name="T11" fmla="*/ 25 h 116"/>
                <a:gd name="T12" fmla="*/ 8 w 40"/>
                <a:gd name="T13" fmla="*/ 116 h 116"/>
                <a:gd name="T14" fmla="*/ 0 w 40"/>
                <a:gd name="T15" fmla="*/ 114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16">
                  <a:moveTo>
                    <a:pt x="0" y="114"/>
                  </a:moveTo>
                  <a:lnTo>
                    <a:pt x="24" y="23"/>
                  </a:lnTo>
                  <a:lnTo>
                    <a:pt x="16" y="21"/>
                  </a:lnTo>
                  <a:lnTo>
                    <a:pt x="34" y="0"/>
                  </a:lnTo>
                  <a:lnTo>
                    <a:pt x="40" y="28"/>
                  </a:lnTo>
                  <a:lnTo>
                    <a:pt x="32" y="25"/>
                  </a:lnTo>
                  <a:lnTo>
                    <a:pt x="8" y="116"/>
                  </a:lnTo>
                  <a:lnTo>
                    <a:pt x="0" y="114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8" name="Freeform 640"/>
            <p:cNvSpPr>
              <a:spLocks/>
            </p:cNvSpPr>
            <p:nvPr/>
          </p:nvSpPr>
          <p:spPr bwMode="auto">
            <a:xfrm>
              <a:off x="4995" y="948"/>
              <a:ext cx="29" cy="66"/>
            </a:xfrm>
            <a:custGeom>
              <a:avLst/>
              <a:gdLst>
                <a:gd name="T0" fmla="*/ 0 w 50"/>
                <a:gd name="T1" fmla="*/ 113 h 115"/>
                <a:gd name="T2" fmla="*/ 34 w 50"/>
                <a:gd name="T3" fmla="*/ 22 h 115"/>
                <a:gd name="T4" fmla="*/ 26 w 50"/>
                <a:gd name="T5" fmla="*/ 19 h 115"/>
                <a:gd name="T6" fmla="*/ 47 w 50"/>
                <a:gd name="T7" fmla="*/ 0 h 115"/>
                <a:gd name="T8" fmla="*/ 50 w 50"/>
                <a:gd name="T9" fmla="*/ 28 h 115"/>
                <a:gd name="T10" fmla="*/ 42 w 50"/>
                <a:gd name="T11" fmla="*/ 25 h 115"/>
                <a:gd name="T12" fmla="*/ 8 w 50"/>
                <a:gd name="T13" fmla="*/ 115 h 115"/>
                <a:gd name="T14" fmla="*/ 0 w 50"/>
                <a:gd name="T15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15">
                  <a:moveTo>
                    <a:pt x="0" y="113"/>
                  </a:moveTo>
                  <a:lnTo>
                    <a:pt x="34" y="22"/>
                  </a:lnTo>
                  <a:lnTo>
                    <a:pt x="26" y="19"/>
                  </a:lnTo>
                  <a:lnTo>
                    <a:pt x="47" y="0"/>
                  </a:lnTo>
                  <a:lnTo>
                    <a:pt x="50" y="28"/>
                  </a:lnTo>
                  <a:lnTo>
                    <a:pt x="42" y="25"/>
                  </a:lnTo>
                  <a:lnTo>
                    <a:pt x="8" y="115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79" name="Freeform 641"/>
            <p:cNvSpPr>
              <a:spLocks/>
            </p:cNvSpPr>
            <p:nvPr/>
          </p:nvSpPr>
          <p:spPr bwMode="auto">
            <a:xfrm>
              <a:off x="5057" y="938"/>
              <a:ext cx="31" cy="76"/>
            </a:xfrm>
            <a:custGeom>
              <a:avLst/>
              <a:gdLst>
                <a:gd name="T0" fmla="*/ 0 w 53"/>
                <a:gd name="T1" fmla="*/ 131 h 133"/>
                <a:gd name="T2" fmla="*/ 37 w 53"/>
                <a:gd name="T3" fmla="*/ 23 h 133"/>
                <a:gd name="T4" fmla="*/ 29 w 53"/>
                <a:gd name="T5" fmla="*/ 20 h 133"/>
                <a:gd name="T6" fmla="*/ 49 w 53"/>
                <a:gd name="T7" fmla="*/ 0 h 133"/>
                <a:gd name="T8" fmla="*/ 53 w 53"/>
                <a:gd name="T9" fmla="*/ 28 h 133"/>
                <a:gd name="T10" fmla="*/ 45 w 53"/>
                <a:gd name="T11" fmla="*/ 25 h 133"/>
                <a:gd name="T12" fmla="*/ 8 w 53"/>
                <a:gd name="T13" fmla="*/ 133 h 133"/>
                <a:gd name="T14" fmla="*/ 0 w 53"/>
                <a:gd name="T15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133">
                  <a:moveTo>
                    <a:pt x="0" y="131"/>
                  </a:moveTo>
                  <a:lnTo>
                    <a:pt x="37" y="23"/>
                  </a:lnTo>
                  <a:lnTo>
                    <a:pt x="29" y="20"/>
                  </a:lnTo>
                  <a:lnTo>
                    <a:pt x="49" y="0"/>
                  </a:lnTo>
                  <a:lnTo>
                    <a:pt x="53" y="28"/>
                  </a:lnTo>
                  <a:lnTo>
                    <a:pt x="45" y="25"/>
                  </a:lnTo>
                  <a:lnTo>
                    <a:pt x="8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0" name="Freeform 642"/>
            <p:cNvSpPr>
              <a:spLocks/>
            </p:cNvSpPr>
            <p:nvPr/>
          </p:nvSpPr>
          <p:spPr bwMode="auto">
            <a:xfrm>
              <a:off x="5119" y="934"/>
              <a:ext cx="33" cy="80"/>
            </a:xfrm>
            <a:custGeom>
              <a:avLst/>
              <a:gdLst>
                <a:gd name="T0" fmla="*/ 0 w 57"/>
                <a:gd name="T1" fmla="*/ 137 h 139"/>
                <a:gd name="T2" fmla="*/ 42 w 57"/>
                <a:gd name="T3" fmla="*/ 22 h 139"/>
                <a:gd name="T4" fmla="*/ 34 w 57"/>
                <a:gd name="T5" fmla="*/ 19 h 139"/>
                <a:gd name="T6" fmla="*/ 54 w 57"/>
                <a:gd name="T7" fmla="*/ 0 h 139"/>
                <a:gd name="T8" fmla="*/ 57 w 57"/>
                <a:gd name="T9" fmla="*/ 27 h 139"/>
                <a:gd name="T10" fmla="*/ 49 w 57"/>
                <a:gd name="T11" fmla="*/ 25 h 139"/>
                <a:gd name="T12" fmla="*/ 8 w 57"/>
                <a:gd name="T13" fmla="*/ 139 h 139"/>
                <a:gd name="T14" fmla="*/ 0 w 57"/>
                <a:gd name="T15" fmla="*/ 13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39">
                  <a:moveTo>
                    <a:pt x="0" y="137"/>
                  </a:moveTo>
                  <a:lnTo>
                    <a:pt x="42" y="22"/>
                  </a:lnTo>
                  <a:lnTo>
                    <a:pt x="34" y="19"/>
                  </a:lnTo>
                  <a:lnTo>
                    <a:pt x="54" y="0"/>
                  </a:lnTo>
                  <a:lnTo>
                    <a:pt x="57" y="27"/>
                  </a:lnTo>
                  <a:lnTo>
                    <a:pt x="49" y="25"/>
                  </a:lnTo>
                  <a:lnTo>
                    <a:pt x="8" y="139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1" name="Freeform 643"/>
            <p:cNvSpPr>
              <a:spLocks/>
            </p:cNvSpPr>
            <p:nvPr/>
          </p:nvSpPr>
          <p:spPr bwMode="auto">
            <a:xfrm>
              <a:off x="5181" y="936"/>
              <a:ext cx="33" cy="78"/>
            </a:xfrm>
            <a:custGeom>
              <a:avLst/>
              <a:gdLst>
                <a:gd name="T0" fmla="*/ 0 w 57"/>
                <a:gd name="T1" fmla="*/ 134 h 136"/>
                <a:gd name="T2" fmla="*/ 41 w 57"/>
                <a:gd name="T3" fmla="*/ 22 h 136"/>
                <a:gd name="T4" fmla="*/ 33 w 57"/>
                <a:gd name="T5" fmla="*/ 19 h 136"/>
                <a:gd name="T6" fmla="*/ 53 w 57"/>
                <a:gd name="T7" fmla="*/ 0 h 136"/>
                <a:gd name="T8" fmla="*/ 57 w 57"/>
                <a:gd name="T9" fmla="*/ 27 h 136"/>
                <a:gd name="T10" fmla="*/ 49 w 57"/>
                <a:gd name="T11" fmla="*/ 24 h 136"/>
                <a:gd name="T12" fmla="*/ 8 w 57"/>
                <a:gd name="T13" fmla="*/ 136 h 136"/>
                <a:gd name="T14" fmla="*/ 0 w 57"/>
                <a:gd name="T15" fmla="*/ 1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136">
                  <a:moveTo>
                    <a:pt x="0" y="134"/>
                  </a:moveTo>
                  <a:lnTo>
                    <a:pt x="41" y="22"/>
                  </a:lnTo>
                  <a:lnTo>
                    <a:pt x="33" y="19"/>
                  </a:lnTo>
                  <a:lnTo>
                    <a:pt x="53" y="0"/>
                  </a:lnTo>
                  <a:lnTo>
                    <a:pt x="57" y="27"/>
                  </a:lnTo>
                  <a:lnTo>
                    <a:pt x="49" y="24"/>
                  </a:lnTo>
                  <a:lnTo>
                    <a:pt x="8" y="136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2" name="Freeform 644"/>
            <p:cNvSpPr>
              <a:spLocks/>
            </p:cNvSpPr>
            <p:nvPr/>
          </p:nvSpPr>
          <p:spPr bwMode="auto">
            <a:xfrm>
              <a:off x="5243" y="934"/>
              <a:ext cx="32" cy="80"/>
            </a:xfrm>
            <a:custGeom>
              <a:avLst/>
              <a:gdLst>
                <a:gd name="T0" fmla="*/ 0 w 55"/>
                <a:gd name="T1" fmla="*/ 137 h 139"/>
                <a:gd name="T2" fmla="*/ 39 w 55"/>
                <a:gd name="T3" fmla="*/ 22 h 139"/>
                <a:gd name="T4" fmla="*/ 31 w 55"/>
                <a:gd name="T5" fmla="*/ 20 h 139"/>
                <a:gd name="T6" fmla="*/ 51 w 55"/>
                <a:gd name="T7" fmla="*/ 0 h 139"/>
                <a:gd name="T8" fmla="*/ 55 w 55"/>
                <a:gd name="T9" fmla="*/ 28 h 139"/>
                <a:gd name="T10" fmla="*/ 47 w 55"/>
                <a:gd name="T11" fmla="*/ 25 h 139"/>
                <a:gd name="T12" fmla="*/ 8 w 55"/>
                <a:gd name="T13" fmla="*/ 139 h 139"/>
                <a:gd name="T14" fmla="*/ 0 w 55"/>
                <a:gd name="T15" fmla="*/ 137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139">
                  <a:moveTo>
                    <a:pt x="0" y="137"/>
                  </a:moveTo>
                  <a:lnTo>
                    <a:pt x="39" y="22"/>
                  </a:lnTo>
                  <a:lnTo>
                    <a:pt x="31" y="20"/>
                  </a:lnTo>
                  <a:lnTo>
                    <a:pt x="51" y="0"/>
                  </a:lnTo>
                  <a:lnTo>
                    <a:pt x="55" y="28"/>
                  </a:lnTo>
                  <a:lnTo>
                    <a:pt x="47" y="25"/>
                  </a:lnTo>
                  <a:lnTo>
                    <a:pt x="8" y="139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3" name="Freeform 645"/>
            <p:cNvSpPr>
              <a:spLocks/>
            </p:cNvSpPr>
            <p:nvPr/>
          </p:nvSpPr>
          <p:spPr bwMode="auto">
            <a:xfrm>
              <a:off x="5305" y="937"/>
              <a:ext cx="29" cy="77"/>
            </a:xfrm>
            <a:custGeom>
              <a:avLst/>
              <a:gdLst>
                <a:gd name="T0" fmla="*/ 0 w 50"/>
                <a:gd name="T1" fmla="*/ 132 h 134"/>
                <a:gd name="T2" fmla="*/ 35 w 50"/>
                <a:gd name="T3" fmla="*/ 23 h 134"/>
                <a:gd name="T4" fmla="*/ 27 w 50"/>
                <a:gd name="T5" fmla="*/ 20 h 134"/>
                <a:gd name="T6" fmla="*/ 46 w 50"/>
                <a:gd name="T7" fmla="*/ 0 h 134"/>
                <a:gd name="T8" fmla="*/ 50 w 50"/>
                <a:gd name="T9" fmla="*/ 28 h 134"/>
                <a:gd name="T10" fmla="*/ 42 w 50"/>
                <a:gd name="T11" fmla="*/ 26 h 134"/>
                <a:gd name="T12" fmla="*/ 8 w 50"/>
                <a:gd name="T13" fmla="*/ 134 h 134"/>
                <a:gd name="T14" fmla="*/ 0 w 50"/>
                <a:gd name="T15" fmla="*/ 13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134">
                  <a:moveTo>
                    <a:pt x="0" y="132"/>
                  </a:moveTo>
                  <a:lnTo>
                    <a:pt x="35" y="23"/>
                  </a:lnTo>
                  <a:lnTo>
                    <a:pt x="27" y="20"/>
                  </a:lnTo>
                  <a:lnTo>
                    <a:pt x="46" y="0"/>
                  </a:lnTo>
                  <a:lnTo>
                    <a:pt x="50" y="28"/>
                  </a:lnTo>
                  <a:lnTo>
                    <a:pt x="42" y="26"/>
                  </a:lnTo>
                  <a:lnTo>
                    <a:pt x="8" y="13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4" name="Freeform 646"/>
            <p:cNvSpPr>
              <a:spLocks/>
            </p:cNvSpPr>
            <p:nvPr/>
          </p:nvSpPr>
          <p:spPr bwMode="auto">
            <a:xfrm>
              <a:off x="5367" y="937"/>
              <a:ext cx="26" cy="77"/>
            </a:xfrm>
            <a:custGeom>
              <a:avLst/>
              <a:gdLst>
                <a:gd name="T0" fmla="*/ 0 w 45"/>
                <a:gd name="T1" fmla="*/ 133 h 135"/>
                <a:gd name="T2" fmla="*/ 29 w 45"/>
                <a:gd name="T3" fmla="*/ 24 h 135"/>
                <a:gd name="T4" fmla="*/ 21 w 45"/>
                <a:gd name="T5" fmla="*/ 21 h 135"/>
                <a:gd name="T6" fmla="*/ 40 w 45"/>
                <a:gd name="T7" fmla="*/ 0 h 135"/>
                <a:gd name="T8" fmla="*/ 45 w 45"/>
                <a:gd name="T9" fmla="*/ 28 h 135"/>
                <a:gd name="T10" fmla="*/ 37 w 45"/>
                <a:gd name="T11" fmla="*/ 26 h 135"/>
                <a:gd name="T12" fmla="*/ 8 w 45"/>
                <a:gd name="T13" fmla="*/ 135 h 135"/>
                <a:gd name="T14" fmla="*/ 0 w 45"/>
                <a:gd name="T15" fmla="*/ 13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35">
                  <a:moveTo>
                    <a:pt x="0" y="133"/>
                  </a:moveTo>
                  <a:lnTo>
                    <a:pt x="29" y="24"/>
                  </a:lnTo>
                  <a:lnTo>
                    <a:pt x="21" y="21"/>
                  </a:lnTo>
                  <a:lnTo>
                    <a:pt x="40" y="0"/>
                  </a:lnTo>
                  <a:lnTo>
                    <a:pt x="45" y="28"/>
                  </a:lnTo>
                  <a:lnTo>
                    <a:pt x="37" y="26"/>
                  </a:lnTo>
                  <a:lnTo>
                    <a:pt x="8" y="135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5" name="Freeform 647"/>
            <p:cNvSpPr>
              <a:spLocks/>
            </p:cNvSpPr>
            <p:nvPr/>
          </p:nvSpPr>
          <p:spPr bwMode="auto">
            <a:xfrm>
              <a:off x="5429" y="938"/>
              <a:ext cx="22" cy="76"/>
            </a:xfrm>
            <a:custGeom>
              <a:avLst/>
              <a:gdLst>
                <a:gd name="T0" fmla="*/ 0 w 39"/>
                <a:gd name="T1" fmla="*/ 131 h 133"/>
                <a:gd name="T2" fmla="*/ 23 w 39"/>
                <a:gd name="T3" fmla="*/ 24 h 133"/>
                <a:gd name="T4" fmla="*/ 15 w 39"/>
                <a:gd name="T5" fmla="*/ 22 h 133"/>
                <a:gd name="T6" fmla="*/ 32 w 39"/>
                <a:gd name="T7" fmla="*/ 0 h 133"/>
                <a:gd name="T8" fmla="*/ 39 w 39"/>
                <a:gd name="T9" fmla="*/ 27 h 133"/>
                <a:gd name="T10" fmla="*/ 31 w 39"/>
                <a:gd name="T11" fmla="*/ 25 h 133"/>
                <a:gd name="T12" fmla="*/ 8 w 39"/>
                <a:gd name="T13" fmla="*/ 133 h 133"/>
                <a:gd name="T14" fmla="*/ 0 w 39"/>
                <a:gd name="T15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33">
                  <a:moveTo>
                    <a:pt x="0" y="131"/>
                  </a:moveTo>
                  <a:lnTo>
                    <a:pt x="23" y="24"/>
                  </a:lnTo>
                  <a:lnTo>
                    <a:pt x="15" y="22"/>
                  </a:lnTo>
                  <a:lnTo>
                    <a:pt x="32" y="0"/>
                  </a:lnTo>
                  <a:lnTo>
                    <a:pt x="39" y="27"/>
                  </a:lnTo>
                  <a:lnTo>
                    <a:pt x="31" y="25"/>
                  </a:lnTo>
                  <a:lnTo>
                    <a:pt x="8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6" name="Freeform 648"/>
            <p:cNvSpPr>
              <a:spLocks/>
            </p:cNvSpPr>
            <p:nvPr/>
          </p:nvSpPr>
          <p:spPr bwMode="auto">
            <a:xfrm>
              <a:off x="5491" y="935"/>
              <a:ext cx="21" cy="79"/>
            </a:xfrm>
            <a:custGeom>
              <a:avLst/>
              <a:gdLst>
                <a:gd name="T0" fmla="*/ 0 w 38"/>
                <a:gd name="T1" fmla="*/ 135 h 137"/>
                <a:gd name="T2" fmla="*/ 22 w 38"/>
                <a:gd name="T3" fmla="*/ 24 h 137"/>
                <a:gd name="T4" fmla="*/ 14 w 38"/>
                <a:gd name="T5" fmla="*/ 22 h 137"/>
                <a:gd name="T6" fmla="*/ 31 w 38"/>
                <a:gd name="T7" fmla="*/ 0 h 137"/>
                <a:gd name="T8" fmla="*/ 38 w 38"/>
                <a:gd name="T9" fmla="*/ 27 h 137"/>
                <a:gd name="T10" fmla="*/ 30 w 38"/>
                <a:gd name="T11" fmla="*/ 26 h 137"/>
                <a:gd name="T12" fmla="*/ 8 w 38"/>
                <a:gd name="T13" fmla="*/ 137 h 137"/>
                <a:gd name="T14" fmla="*/ 0 w 38"/>
                <a:gd name="T15" fmla="*/ 135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37">
                  <a:moveTo>
                    <a:pt x="0" y="135"/>
                  </a:moveTo>
                  <a:lnTo>
                    <a:pt x="22" y="24"/>
                  </a:lnTo>
                  <a:lnTo>
                    <a:pt x="14" y="22"/>
                  </a:lnTo>
                  <a:lnTo>
                    <a:pt x="31" y="0"/>
                  </a:lnTo>
                  <a:lnTo>
                    <a:pt x="38" y="27"/>
                  </a:lnTo>
                  <a:lnTo>
                    <a:pt x="30" y="26"/>
                  </a:lnTo>
                  <a:lnTo>
                    <a:pt x="8" y="137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7" name="Freeform 649"/>
            <p:cNvSpPr>
              <a:spLocks/>
            </p:cNvSpPr>
            <p:nvPr/>
          </p:nvSpPr>
          <p:spPr bwMode="auto">
            <a:xfrm>
              <a:off x="5553" y="937"/>
              <a:ext cx="19" cy="77"/>
            </a:xfrm>
            <a:custGeom>
              <a:avLst/>
              <a:gdLst>
                <a:gd name="T0" fmla="*/ 0 w 33"/>
                <a:gd name="T1" fmla="*/ 133 h 135"/>
                <a:gd name="T2" fmla="*/ 17 w 33"/>
                <a:gd name="T3" fmla="*/ 24 h 135"/>
                <a:gd name="T4" fmla="*/ 9 w 33"/>
                <a:gd name="T5" fmla="*/ 23 h 135"/>
                <a:gd name="T6" fmla="*/ 25 w 33"/>
                <a:gd name="T7" fmla="*/ 0 h 135"/>
                <a:gd name="T8" fmla="*/ 33 w 33"/>
                <a:gd name="T9" fmla="*/ 27 h 135"/>
                <a:gd name="T10" fmla="*/ 25 w 33"/>
                <a:gd name="T11" fmla="*/ 26 h 135"/>
                <a:gd name="T12" fmla="*/ 8 w 33"/>
                <a:gd name="T13" fmla="*/ 135 h 135"/>
                <a:gd name="T14" fmla="*/ 0 w 33"/>
                <a:gd name="T15" fmla="*/ 133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35">
                  <a:moveTo>
                    <a:pt x="0" y="133"/>
                  </a:moveTo>
                  <a:lnTo>
                    <a:pt x="17" y="24"/>
                  </a:lnTo>
                  <a:lnTo>
                    <a:pt x="9" y="23"/>
                  </a:lnTo>
                  <a:lnTo>
                    <a:pt x="25" y="0"/>
                  </a:lnTo>
                  <a:lnTo>
                    <a:pt x="33" y="27"/>
                  </a:lnTo>
                  <a:lnTo>
                    <a:pt x="25" y="26"/>
                  </a:lnTo>
                  <a:lnTo>
                    <a:pt x="8" y="135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8" name="Freeform 650"/>
            <p:cNvSpPr>
              <a:spLocks/>
            </p:cNvSpPr>
            <p:nvPr/>
          </p:nvSpPr>
          <p:spPr bwMode="auto">
            <a:xfrm>
              <a:off x="5615" y="936"/>
              <a:ext cx="17" cy="78"/>
            </a:xfrm>
            <a:custGeom>
              <a:avLst/>
              <a:gdLst>
                <a:gd name="T0" fmla="*/ 0 w 31"/>
                <a:gd name="T1" fmla="*/ 134 h 136"/>
                <a:gd name="T2" fmla="*/ 15 w 31"/>
                <a:gd name="T3" fmla="*/ 24 h 136"/>
                <a:gd name="T4" fmla="*/ 7 w 31"/>
                <a:gd name="T5" fmla="*/ 23 h 136"/>
                <a:gd name="T6" fmla="*/ 22 w 31"/>
                <a:gd name="T7" fmla="*/ 0 h 136"/>
                <a:gd name="T8" fmla="*/ 31 w 31"/>
                <a:gd name="T9" fmla="*/ 26 h 136"/>
                <a:gd name="T10" fmla="*/ 23 w 31"/>
                <a:gd name="T11" fmla="*/ 25 h 136"/>
                <a:gd name="T12" fmla="*/ 8 w 31"/>
                <a:gd name="T13" fmla="*/ 136 h 136"/>
                <a:gd name="T14" fmla="*/ 0 w 31"/>
                <a:gd name="T15" fmla="*/ 13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36">
                  <a:moveTo>
                    <a:pt x="0" y="134"/>
                  </a:moveTo>
                  <a:lnTo>
                    <a:pt x="15" y="24"/>
                  </a:lnTo>
                  <a:lnTo>
                    <a:pt x="7" y="23"/>
                  </a:lnTo>
                  <a:lnTo>
                    <a:pt x="22" y="0"/>
                  </a:lnTo>
                  <a:lnTo>
                    <a:pt x="31" y="26"/>
                  </a:lnTo>
                  <a:lnTo>
                    <a:pt x="23" y="25"/>
                  </a:lnTo>
                  <a:lnTo>
                    <a:pt x="8" y="136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9" name="Freeform 651"/>
            <p:cNvSpPr>
              <a:spLocks/>
            </p:cNvSpPr>
            <p:nvPr/>
          </p:nvSpPr>
          <p:spPr bwMode="auto">
            <a:xfrm>
              <a:off x="5677" y="935"/>
              <a:ext cx="15" cy="79"/>
            </a:xfrm>
            <a:custGeom>
              <a:avLst/>
              <a:gdLst>
                <a:gd name="T0" fmla="*/ 0 w 27"/>
                <a:gd name="T1" fmla="*/ 137 h 137"/>
                <a:gd name="T2" fmla="*/ 11 w 27"/>
                <a:gd name="T3" fmla="*/ 24 h 137"/>
                <a:gd name="T4" fmla="*/ 3 w 27"/>
                <a:gd name="T5" fmla="*/ 23 h 137"/>
                <a:gd name="T6" fmla="*/ 17 w 27"/>
                <a:gd name="T7" fmla="*/ 0 h 137"/>
                <a:gd name="T8" fmla="*/ 27 w 27"/>
                <a:gd name="T9" fmla="*/ 26 h 137"/>
                <a:gd name="T10" fmla="*/ 19 w 27"/>
                <a:gd name="T11" fmla="*/ 25 h 137"/>
                <a:gd name="T12" fmla="*/ 8 w 27"/>
                <a:gd name="T13" fmla="*/ 137 h 137"/>
                <a:gd name="T14" fmla="*/ 0 w 27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37">
                  <a:moveTo>
                    <a:pt x="0" y="137"/>
                  </a:moveTo>
                  <a:lnTo>
                    <a:pt x="11" y="24"/>
                  </a:lnTo>
                  <a:lnTo>
                    <a:pt x="3" y="23"/>
                  </a:lnTo>
                  <a:lnTo>
                    <a:pt x="17" y="0"/>
                  </a:lnTo>
                  <a:lnTo>
                    <a:pt x="27" y="26"/>
                  </a:lnTo>
                  <a:lnTo>
                    <a:pt x="19" y="25"/>
                  </a:lnTo>
                  <a:lnTo>
                    <a:pt x="8" y="137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0" name="Freeform 652"/>
            <p:cNvSpPr>
              <a:spLocks/>
            </p:cNvSpPr>
            <p:nvPr/>
          </p:nvSpPr>
          <p:spPr bwMode="auto">
            <a:xfrm>
              <a:off x="5737" y="935"/>
              <a:ext cx="15" cy="79"/>
            </a:xfrm>
            <a:custGeom>
              <a:avLst/>
              <a:gdLst>
                <a:gd name="T0" fmla="*/ 2 w 25"/>
                <a:gd name="T1" fmla="*/ 136 h 136"/>
                <a:gd name="T2" fmla="*/ 8 w 25"/>
                <a:gd name="T3" fmla="*/ 25 h 136"/>
                <a:gd name="T4" fmla="*/ 0 w 25"/>
                <a:gd name="T5" fmla="*/ 24 h 136"/>
                <a:gd name="T6" fmla="*/ 14 w 25"/>
                <a:gd name="T7" fmla="*/ 0 h 136"/>
                <a:gd name="T8" fmla="*/ 25 w 25"/>
                <a:gd name="T9" fmla="*/ 26 h 136"/>
                <a:gd name="T10" fmla="*/ 17 w 25"/>
                <a:gd name="T11" fmla="*/ 25 h 136"/>
                <a:gd name="T12" fmla="*/ 10 w 25"/>
                <a:gd name="T13" fmla="*/ 136 h 136"/>
                <a:gd name="T14" fmla="*/ 2 w 25"/>
                <a:gd name="T1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6">
                  <a:moveTo>
                    <a:pt x="2" y="136"/>
                  </a:moveTo>
                  <a:lnTo>
                    <a:pt x="8" y="25"/>
                  </a:lnTo>
                  <a:lnTo>
                    <a:pt x="0" y="24"/>
                  </a:lnTo>
                  <a:lnTo>
                    <a:pt x="14" y="0"/>
                  </a:lnTo>
                  <a:lnTo>
                    <a:pt x="25" y="26"/>
                  </a:lnTo>
                  <a:lnTo>
                    <a:pt x="17" y="25"/>
                  </a:lnTo>
                  <a:lnTo>
                    <a:pt x="10" y="136"/>
                  </a:lnTo>
                  <a:lnTo>
                    <a:pt x="2" y="136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1" name="Freeform 653"/>
            <p:cNvSpPr>
              <a:spLocks/>
            </p:cNvSpPr>
            <p:nvPr/>
          </p:nvSpPr>
          <p:spPr bwMode="auto">
            <a:xfrm>
              <a:off x="5798" y="938"/>
              <a:ext cx="14" cy="76"/>
            </a:xfrm>
            <a:custGeom>
              <a:avLst/>
              <a:gdLst>
                <a:gd name="T0" fmla="*/ 5 w 25"/>
                <a:gd name="T1" fmla="*/ 132 h 132"/>
                <a:gd name="T2" fmla="*/ 8 w 25"/>
                <a:gd name="T3" fmla="*/ 25 h 132"/>
                <a:gd name="T4" fmla="*/ 0 w 25"/>
                <a:gd name="T5" fmla="*/ 25 h 132"/>
                <a:gd name="T6" fmla="*/ 13 w 25"/>
                <a:gd name="T7" fmla="*/ 0 h 132"/>
                <a:gd name="T8" fmla="*/ 25 w 25"/>
                <a:gd name="T9" fmla="*/ 25 h 132"/>
                <a:gd name="T10" fmla="*/ 16 w 25"/>
                <a:gd name="T11" fmla="*/ 25 h 132"/>
                <a:gd name="T12" fmla="*/ 13 w 25"/>
                <a:gd name="T13" fmla="*/ 132 h 132"/>
                <a:gd name="T14" fmla="*/ 5 w 25"/>
                <a:gd name="T1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2">
                  <a:moveTo>
                    <a:pt x="5" y="132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3" y="132"/>
                  </a:lnTo>
                  <a:lnTo>
                    <a:pt x="5" y="132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2" name="Freeform 654"/>
            <p:cNvSpPr>
              <a:spLocks/>
            </p:cNvSpPr>
            <p:nvPr/>
          </p:nvSpPr>
          <p:spPr bwMode="auto">
            <a:xfrm>
              <a:off x="5857" y="935"/>
              <a:ext cx="15" cy="79"/>
            </a:xfrm>
            <a:custGeom>
              <a:avLst/>
              <a:gdLst>
                <a:gd name="T0" fmla="*/ 9 w 25"/>
                <a:gd name="T1" fmla="*/ 136 h 136"/>
                <a:gd name="T2" fmla="*/ 8 w 25"/>
                <a:gd name="T3" fmla="*/ 25 h 136"/>
                <a:gd name="T4" fmla="*/ 0 w 25"/>
                <a:gd name="T5" fmla="*/ 25 h 136"/>
                <a:gd name="T6" fmla="*/ 12 w 25"/>
                <a:gd name="T7" fmla="*/ 0 h 136"/>
                <a:gd name="T8" fmla="*/ 25 w 25"/>
                <a:gd name="T9" fmla="*/ 25 h 136"/>
                <a:gd name="T10" fmla="*/ 17 w 25"/>
                <a:gd name="T11" fmla="*/ 25 h 136"/>
                <a:gd name="T12" fmla="*/ 17 w 25"/>
                <a:gd name="T13" fmla="*/ 136 h 136"/>
                <a:gd name="T14" fmla="*/ 9 w 25"/>
                <a:gd name="T1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6">
                  <a:moveTo>
                    <a:pt x="9" y="136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2" y="0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17" y="136"/>
                  </a:lnTo>
                  <a:lnTo>
                    <a:pt x="9" y="136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3" name="Freeform 655"/>
            <p:cNvSpPr>
              <a:spLocks/>
            </p:cNvSpPr>
            <p:nvPr/>
          </p:nvSpPr>
          <p:spPr bwMode="auto">
            <a:xfrm>
              <a:off x="5918" y="948"/>
              <a:ext cx="15" cy="66"/>
            </a:xfrm>
            <a:custGeom>
              <a:avLst/>
              <a:gdLst>
                <a:gd name="T0" fmla="*/ 11 w 25"/>
                <a:gd name="T1" fmla="*/ 114 h 114"/>
                <a:gd name="T2" fmla="*/ 8 w 25"/>
                <a:gd name="T3" fmla="*/ 25 h 114"/>
                <a:gd name="T4" fmla="*/ 0 w 25"/>
                <a:gd name="T5" fmla="*/ 25 h 114"/>
                <a:gd name="T6" fmla="*/ 12 w 25"/>
                <a:gd name="T7" fmla="*/ 0 h 114"/>
                <a:gd name="T8" fmla="*/ 25 w 25"/>
                <a:gd name="T9" fmla="*/ 24 h 114"/>
                <a:gd name="T10" fmla="*/ 17 w 25"/>
                <a:gd name="T11" fmla="*/ 25 h 114"/>
                <a:gd name="T12" fmla="*/ 19 w 25"/>
                <a:gd name="T13" fmla="*/ 114 h 114"/>
                <a:gd name="T14" fmla="*/ 11 w 25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14">
                  <a:moveTo>
                    <a:pt x="11" y="114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2" y="0"/>
                  </a:lnTo>
                  <a:lnTo>
                    <a:pt x="25" y="24"/>
                  </a:lnTo>
                  <a:lnTo>
                    <a:pt x="17" y="25"/>
                  </a:lnTo>
                  <a:lnTo>
                    <a:pt x="19" y="114"/>
                  </a:lnTo>
                  <a:lnTo>
                    <a:pt x="11" y="114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4" name="Freeform 656"/>
            <p:cNvSpPr>
              <a:spLocks/>
            </p:cNvSpPr>
            <p:nvPr/>
          </p:nvSpPr>
          <p:spPr bwMode="auto">
            <a:xfrm>
              <a:off x="5979" y="941"/>
              <a:ext cx="14" cy="73"/>
            </a:xfrm>
            <a:custGeom>
              <a:avLst/>
              <a:gdLst>
                <a:gd name="T0" fmla="*/ 13 w 25"/>
                <a:gd name="T1" fmla="*/ 126 h 126"/>
                <a:gd name="T2" fmla="*/ 8 w 25"/>
                <a:gd name="T3" fmla="*/ 25 h 126"/>
                <a:gd name="T4" fmla="*/ 0 w 25"/>
                <a:gd name="T5" fmla="*/ 25 h 126"/>
                <a:gd name="T6" fmla="*/ 11 w 25"/>
                <a:gd name="T7" fmla="*/ 0 h 126"/>
                <a:gd name="T8" fmla="*/ 25 w 25"/>
                <a:gd name="T9" fmla="*/ 24 h 126"/>
                <a:gd name="T10" fmla="*/ 16 w 25"/>
                <a:gd name="T11" fmla="*/ 25 h 126"/>
                <a:gd name="T12" fmla="*/ 21 w 25"/>
                <a:gd name="T13" fmla="*/ 126 h 126"/>
                <a:gd name="T14" fmla="*/ 13 w 25"/>
                <a:gd name="T1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6">
                  <a:moveTo>
                    <a:pt x="13" y="126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25" y="24"/>
                  </a:lnTo>
                  <a:lnTo>
                    <a:pt x="16" y="25"/>
                  </a:lnTo>
                  <a:lnTo>
                    <a:pt x="21" y="126"/>
                  </a:lnTo>
                  <a:lnTo>
                    <a:pt x="13" y="126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5" name="Freeform 657"/>
            <p:cNvSpPr>
              <a:spLocks/>
            </p:cNvSpPr>
            <p:nvPr/>
          </p:nvSpPr>
          <p:spPr bwMode="auto">
            <a:xfrm>
              <a:off x="6040" y="932"/>
              <a:ext cx="15" cy="82"/>
            </a:xfrm>
            <a:custGeom>
              <a:avLst/>
              <a:gdLst>
                <a:gd name="T0" fmla="*/ 13 w 25"/>
                <a:gd name="T1" fmla="*/ 142 h 142"/>
                <a:gd name="T2" fmla="*/ 8 w 25"/>
                <a:gd name="T3" fmla="*/ 25 h 142"/>
                <a:gd name="T4" fmla="*/ 0 w 25"/>
                <a:gd name="T5" fmla="*/ 25 h 142"/>
                <a:gd name="T6" fmla="*/ 12 w 25"/>
                <a:gd name="T7" fmla="*/ 0 h 142"/>
                <a:gd name="T8" fmla="*/ 25 w 25"/>
                <a:gd name="T9" fmla="*/ 24 h 142"/>
                <a:gd name="T10" fmla="*/ 17 w 25"/>
                <a:gd name="T11" fmla="*/ 25 h 142"/>
                <a:gd name="T12" fmla="*/ 21 w 25"/>
                <a:gd name="T13" fmla="*/ 142 h 142"/>
                <a:gd name="T14" fmla="*/ 13 w 25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42">
                  <a:moveTo>
                    <a:pt x="13" y="142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2" y="0"/>
                  </a:lnTo>
                  <a:lnTo>
                    <a:pt x="25" y="24"/>
                  </a:lnTo>
                  <a:lnTo>
                    <a:pt x="17" y="25"/>
                  </a:lnTo>
                  <a:lnTo>
                    <a:pt x="21" y="142"/>
                  </a:lnTo>
                  <a:lnTo>
                    <a:pt x="13" y="142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6" name="Freeform 658"/>
            <p:cNvSpPr>
              <a:spLocks/>
            </p:cNvSpPr>
            <p:nvPr/>
          </p:nvSpPr>
          <p:spPr bwMode="auto">
            <a:xfrm>
              <a:off x="4498" y="882"/>
              <a:ext cx="14" cy="69"/>
            </a:xfrm>
            <a:custGeom>
              <a:avLst/>
              <a:gdLst>
                <a:gd name="T0" fmla="*/ 4 w 25"/>
                <a:gd name="T1" fmla="*/ 121 h 121"/>
                <a:gd name="T2" fmla="*/ 8 w 25"/>
                <a:gd name="T3" fmla="*/ 25 h 121"/>
                <a:gd name="T4" fmla="*/ 0 w 25"/>
                <a:gd name="T5" fmla="*/ 25 h 121"/>
                <a:gd name="T6" fmla="*/ 13 w 25"/>
                <a:gd name="T7" fmla="*/ 0 h 121"/>
                <a:gd name="T8" fmla="*/ 25 w 25"/>
                <a:gd name="T9" fmla="*/ 26 h 121"/>
                <a:gd name="T10" fmla="*/ 16 w 25"/>
                <a:gd name="T11" fmla="*/ 26 h 121"/>
                <a:gd name="T12" fmla="*/ 12 w 25"/>
                <a:gd name="T13" fmla="*/ 121 h 121"/>
                <a:gd name="T14" fmla="*/ 4 w 25"/>
                <a:gd name="T1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1">
                  <a:moveTo>
                    <a:pt x="4" y="121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3" y="0"/>
                  </a:lnTo>
                  <a:lnTo>
                    <a:pt x="25" y="26"/>
                  </a:lnTo>
                  <a:lnTo>
                    <a:pt x="16" y="26"/>
                  </a:lnTo>
                  <a:lnTo>
                    <a:pt x="12" y="121"/>
                  </a:lnTo>
                  <a:lnTo>
                    <a:pt x="4" y="121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7" name="Freeform 659"/>
            <p:cNvSpPr>
              <a:spLocks/>
            </p:cNvSpPr>
            <p:nvPr/>
          </p:nvSpPr>
          <p:spPr bwMode="auto">
            <a:xfrm>
              <a:off x="4562" y="884"/>
              <a:ext cx="15" cy="67"/>
            </a:xfrm>
            <a:custGeom>
              <a:avLst/>
              <a:gdLst>
                <a:gd name="T0" fmla="*/ 0 w 26"/>
                <a:gd name="T1" fmla="*/ 118 h 118"/>
                <a:gd name="T2" fmla="*/ 10 w 26"/>
                <a:gd name="T3" fmla="*/ 25 h 118"/>
                <a:gd name="T4" fmla="*/ 1 w 26"/>
                <a:gd name="T5" fmla="*/ 24 h 118"/>
                <a:gd name="T6" fmla="*/ 16 w 26"/>
                <a:gd name="T7" fmla="*/ 0 h 118"/>
                <a:gd name="T8" fmla="*/ 26 w 26"/>
                <a:gd name="T9" fmla="*/ 26 h 118"/>
                <a:gd name="T10" fmla="*/ 18 w 26"/>
                <a:gd name="T11" fmla="*/ 25 h 118"/>
                <a:gd name="T12" fmla="*/ 8 w 26"/>
                <a:gd name="T13" fmla="*/ 118 h 118"/>
                <a:gd name="T14" fmla="*/ 0 w 26"/>
                <a:gd name="T1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18">
                  <a:moveTo>
                    <a:pt x="0" y="118"/>
                  </a:moveTo>
                  <a:lnTo>
                    <a:pt x="10" y="25"/>
                  </a:lnTo>
                  <a:lnTo>
                    <a:pt x="1" y="24"/>
                  </a:lnTo>
                  <a:lnTo>
                    <a:pt x="16" y="0"/>
                  </a:lnTo>
                  <a:lnTo>
                    <a:pt x="26" y="26"/>
                  </a:lnTo>
                  <a:lnTo>
                    <a:pt x="18" y="25"/>
                  </a:lnTo>
                  <a:lnTo>
                    <a:pt x="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8" name="Freeform 660"/>
            <p:cNvSpPr>
              <a:spLocks/>
            </p:cNvSpPr>
            <p:nvPr/>
          </p:nvSpPr>
          <p:spPr bwMode="auto">
            <a:xfrm>
              <a:off x="4622" y="882"/>
              <a:ext cx="14" cy="69"/>
            </a:xfrm>
            <a:custGeom>
              <a:avLst/>
              <a:gdLst>
                <a:gd name="T0" fmla="*/ 4 w 25"/>
                <a:gd name="T1" fmla="*/ 121 h 121"/>
                <a:gd name="T2" fmla="*/ 8 w 25"/>
                <a:gd name="T3" fmla="*/ 25 h 121"/>
                <a:gd name="T4" fmla="*/ 0 w 25"/>
                <a:gd name="T5" fmla="*/ 25 h 121"/>
                <a:gd name="T6" fmla="*/ 13 w 25"/>
                <a:gd name="T7" fmla="*/ 0 h 121"/>
                <a:gd name="T8" fmla="*/ 25 w 25"/>
                <a:gd name="T9" fmla="*/ 26 h 121"/>
                <a:gd name="T10" fmla="*/ 16 w 25"/>
                <a:gd name="T11" fmla="*/ 25 h 121"/>
                <a:gd name="T12" fmla="*/ 12 w 25"/>
                <a:gd name="T13" fmla="*/ 121 h 121"/>
                <a:gd name="T14" fmla="*/ 4 w 25"/>
                <a:gd name="T15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1">
                  <a:moveTo>
                    <a:pt x="4" y="121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3" y="0"/>
                  </a:lnTo>
                  <a:lnTo>
                    <a:pt x="25" y="26"/>
                  </a:lnTo>
                  <a:lnTo>
                    <a:pt x="16" y="25"/>
                  </a:lnTo>
                  <a:lnTo>
                    <a:pt x="12" y="121"/>
                  </a:lnTo>
                  <a:lnTo>
                    <a:pt x="4" y="121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99" name="Freeform 661"/>
            <p:cNvSpPr>
              <a:spLocks/>
            </p:cNvSpPr>
            <p:nvPr/>
          </p:nvSpPr>
          <p:spPr bwMode="auto">
            <a:xfrm>
              <a:off x="4686" y="886"/>
              <a:ext cx="17" cy="66"/>
            </a:xfrm>
            <a:custGeom>
              <a:avLst/>
              <a:gdLst>
                <a:gd name="T0" fmla="*/ 0 w 29"/>
                <a:gd name="T1" fmla="*/ 113 h 115"/>
                <a:gd name="T2" fmla="*/ 12 w 29"/>
                <a:gd name="T3" fmla="*/ 25 h 115"/>
                <a:gd name="T4" fmla="*/ 4 w 29"/>
                <a:gd name="T5" fmla="*/ 23 h 115"/>
                <a:gd name="T6" fmla="*/ 20 w 29"/>
                <a:gd name="T7" fmla="*/ 0 h 115"/>
                <a:gd name="T8" fmla="*/ 29 w 29"/>
                <a:gd name="T9" fmla="*/ 27 h 115"/>
                <a:gd name="T10" fmla="*/ 20 w 29"/>
                <a:gd name="T11" fmla="*/ 26 h 115"/>
                <a:gd name="T12" fmla="*/ 8 w 29"/>
                <a:gd name="T13" fmla="*/ 115 h 115"/>
                <a:gd name="T14" fmla="*/ 0 w 29"/>
                <a:gd name="T15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15">
                  <a:moveTo>
                    <a:pt x="0" y="113"/>
                  </a:moveTo>
                  <a:lnTo>
                    <a:pt x="12" y="25"/>
                  </a:lnTo>
                  <a:lnTo>
                    <a:pt x="4" y="23"/>
                  </a:lnTo>
                  <a:lnTo>
                    <a:pt x="20" y="0"/>
                  </a:lnTo>
                  <a:lnTo>
                    <a:pt x="29" y="27"/>
                  </a:lnTo>
                  <a:lnTo>
                    <a:pt x="20" y="26"/>
                  </a:lnTo>
                  <a:lnTo>
                    <a:pt x="8" y="115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0" name="Freeform 662"/>
            <p:cNvSpPr>
              <a:spLocks/>
            </p:cNvSpPr>
            <p:nvPr/>
          </p:nvSpPr>
          <p:spPr bwMode="auto">
            <a:xfrm>
              <a:off x="4748" y="889"/>
              <a:ext cx="16" cy="63"/>
            </a:xfrm>
            <a:custGeom>
              <a:avLst/>
              <a:gdLst>
                <a:gd name="T0" fmla="*/ 0 w 28"/>
                <a:gd name="T1" fmla="*/ 107 h 109"/>
                <a:gd name="T2" fmla="*/ 12 w 28"/>
                <a:gd name="T3" fmla="*/ 24 h 109"/>
                <a:gd name="T4" fmla="*/ 4 w 28"/>
                <a:gd name="T5" fmla="*/ 23 h 109"/>
                <a:gd name="T6" fmla="*/ 20 w 28"/>
                <a:gd name="T7" fmla="*/ 0 h 109"/>
                <a:gd name="T8" fmla="*/ 28 w 28"/>
                <a:gd name="T9" fmla="*/ 26 h 109"/>
                <a:gd name="T10" fmla="*/ 20 w 28"/>
                <a:gd name="T11" fmla="*/ 25 h 109"/>
                <a:gd name="T12" fmla="*/ 8 w 28"/>
                <a:gd name="T13" fmla="*/ 109 h 109"/>
                <a:gd name="T14" fmla="*/ 0 w 28"/>
                <a:gd name="T15" fmla="*/ 10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9">
                  <a:moveTo>
                    <a:pt x="0" y="107"/>
                  </a:moveTo>
                  <a:lnTo>
                    <a:pt x="12" y="24"/>
                  </a:lnTo>
                  <a:lnTo>
                    <a:pt x="4" y="23"/>
                  </a:lnTo>
                  <a:lnTo>
                    <a:pt x="20" y="0"/>
                  </a:lnTo>
                  <a:lnTo>
                    <a:pt x="28" y="26"/>
                  </a:lnTo>
                  <a:lnTo>
                    <a:pt x="20" y="25"/>
                  </a:lnTo>
                  <a:lnTo>
                    <a:pt x="8" y="109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663"/>
            <p:cNvSpPr>
              <a:spLocks/>
            </p:cNvSpPr>
            <p:nvPr/>
          </p:nvSpPr>
          <p:spPr bwMode="auto">
            <a:xfrm>
              <a:off x="4809" y="886"/>
              <a:ext cx="18" cy="66"/>
            </a:xfrm>
            <a:custGeom>
              <a:avLst/>
              <a:gdLst>
                <a:gd name="T0" fmla="*/ 0 w 30"/>
                <a:gd name="T1" fmla="*/ 113 h 115"/>
                <a:gd name="T2" fmla="*/ 13 w 30"/>
                <a:gd name="T3" fmla="*/ 24 h 115"/>
                <a:gd name="T4" fmla="*/ 5 w 30"/>
                <a:gd name="T5" fmla="*/ 23 h 115"/>
                <a:gd name="T6" fmla="*/ 21 w 30"/>
                <a:gd name="T7" fmla="*/ 0 h 115"/>
                <a:gd name="T8" fmla="*/ 30 w 30"/>
                <a:gd name="T9" fmla="*/ 27 h 115"/>
                <a:gd name="T10" fmla="*/ 21 w 30"/>
                <a:gd name="T11" fmla="*/ 26 h 115"/>
                <a:gd name="T12" fmla="*/ 8 w 30"/>
                <a:gd name="T13" fmla="*/ 115 h 115"/>
                <a:gd name="T14" fmla="*/ 0 w 30"/>
                <a:gd name="T15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15">
                  <a:moveTo>
                    <a:pt x="0" y="113"/>
                  </a:moveTo>
                  <a:lnTo>
                    <a:pt x="13" y="24"/>
                  </a:lnTo>
                  <a:lnTo>
                    <a:pt x="5" y="23"/>
                  </a:lnTo>
                  <a:lnTo>
                    <a:pt x="21" y="0"/>
                  </a:lnTo>
                  <a:lnTo>
                    <a:pt x="30" y="27"/>
                  </a:lnTo>
                  <a:lnTo>
                    <a:pt x="21" y="26"/>
                  </a:lnTo>
                  <a:lnTo>
                    <a:pt x="8" y="115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664"/>
            <p:cNvSpPr>
              <a:spLocks/>
            </p:cNvSpPr>
            <p:nvPr/>
          </p:nvSpPr>
          <p:spPr bwMode="auto">
            <a:xfrm>
              <a:off x="4871" y="887"/>
              <a:ext cx="18" cy="65"/>
            </a:xfrm>
            <a:custGeom>
              <a:avLst/>
              <a:gdLst>
                <a:gd name="T0" fmla="*/ 0 w 30"/>
                <a:gd name="T1" fmla="*/ 112 h 114"/>
                <a:gd name="T2" fmla="*/ 13 w 30"/>
                <a:gd name="T3" fmla="*/ 25 h 114"/>
                <a:gd name="T4" fmla="*/ 5 w 30"/>
                <a:gd name="T5" fmla="*/ 23 h 114"/>
                <a:gd name="T6" fmla="*/ 21 w 30"/>
                <a:gd name="T7" fmla="*/ 0 h 114"/>
                <a:gd name="T8" fmla="*/ 30 w 30"/>
                <a:gd name="T9" fmla="*/ 27 h 114"/>
                <a:gd name="T10" fmla="*/ 22 w 30"/>
                <a:gd name="T11" fmla="*/ 26 h 114"/>
                <a:gd name="T12" fmla="*/ 8 w 30"/>
                <a:gd name="T13" fmla="*/ 114 h 114"/>
                <a:gd name="T14" fmla="*/ 0 w 30"/>
                <a:gd name="T15" fmla="*/ 11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14">
                  <a:moveTo>
                    <a:pt x="0" y="112"/>
                  </a:moveTo>
                  <a:lnTo>
                    <a:pt x="13" y="25"/>
                  </a:lnTo>
                  <a:lnTo>
                    <a:pt x="5" y="23"/>
                  </a:lnTo>
                  <a:lnTo>
                    <a:pt x="21" y="0"/>
                  </a:lnTo>
                  <a:lnTo>
                    <a:pt x="30" y="27"/>
                  </a:lnTo>
                  <a:lnTo>
                    <a:pt x="22" y="26"/>
                  </a:lnTo>
                  <a:lnTo>
                    <a:pt x="8" y="114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665"/>
            <p:cNvSpPr>
              <a:spLocks/>
            </p:cNvSpPr>
            <p:nvPr/>
          </p:nvSpPr>
          <p:spPr bwMode="auto">
            <a:xfrm>
              <a:off x="4933" y="884"/>
              <a:ext cx="18" cy="68"/>
            </a:xfrm>
            <a:custGeom>
              <a:avLst/>
              <a:gdLst>
                <a:gd name="T0" fmla="*/ 0 w 31"/>
                <a:gd name="T1" fmla="*/ 116 h 118"/>
                <a:gd name="T2" fmla="*/ 15 w 31"/>
                <a:gd name="T3" fmla="*/ 24 h 118"/>
                <a:gd name="T4" fmla="*/ 6 w 31"/>
                <a:gd name="T5" fmla="*/ 23 h 118"/>
                <a:gd name="T6" fmla="*/ 23 w 31"/>
                <a:gd name="T7" fmla="*/ 0 h 118"/>
                <a:gd name="T8" fmla="*/ 31 w 31"/>
                <a:gd name="T9" fmla="*/ 27 h 118"/>
                <a:gd name="T10" fmla="*/ 23 w 31"/>
                <a:gd name="T11" fmla="*/ 26 h 118"/>
                <a:gd name="T12" fmla="*/ 8 w 31"/>
                <a:gd name="T13" fmla="*/ 118 h 118"/>
                <a:gd name="T14" fmla="*/ 0 w 31"/>
                <a:gd name="T15" fmla="*/ 116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118">
                  <a:moveTo>
                    <a:pt x="0" y="116"/>
                  </a:moveTo>
                  <a:lnTo>
                    <a:pt x="15" y="24"/>
                  </a:lnTo>
                  <a:lnTo>
                    <a:pt x="6" y="23"/>
                  </a:lnTo>
                  <a:lnTo>
                    <a:pt x="23" y="0"/>
                  </a:lnTo>
                  <a:lnTo>
                    <a:pt x="31" y="27"/>
                  </a:lnTo>
                  <a:lnTo>
                    <a:pt x="23" y="26"/>
                  </a:lnTo>
                  <a:lnTo>
                    <a:pt x="8" y="11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666"/>
            <p:cNvSpPr>
              <a:spLocks/>
            </p:cNvSpPr>
            <p:nvPr/>
          </p:nvSpPr>
          <p:spPr bwMode="auto">
            <a:xfrm>
              <a:off x="4995" y="884"/>
              <a:ext cx="20" cy="68"/>
            </a:xfrm>
            <a:custGeom>
              <a:avLst/>
              <a:gdLst>
                <a:gd name="T0" fmla="*/ 0 w 34"/>
                <a:gd name="T1" fmla="*/ 117 h 119"/>
                <a:gd name="T2" fmla="*/ 18 w 34"/>
                <a:gd name="T3" fmla="*/ 24 h 119"/>
                <a:gd name="T4" fmla="*/ 9 w 34"/>
                <a:gd name="T5" fmla="*/ 22 h 119"/>
                <a:gd name="T6" fmla="*/ 26 w 34"/>
                <a:gd name="T7" fmla="*/ 0 h 119"/>
                <a:gd name="T8" fmla="*/ 34 w 34"/>
                <a:gd name="T9" fmla="*/ 27 h 119"/>
                <a:gd name="T10" fmla="*/ 26 w 34"/>
                <a:gd name="T11" fmla="*/ 25 h 119"/>
                <a:gd name="T12" fmla="*/ 8 w 34"/>
                <a:gd name="T13" fmla="*/ 119 h 119"/>
                <a:gd name="T14" fmla="*/ 0 w 34"/>
                <a:gd name="T15" fmla="*/ 117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119">
                  <a:moveTo>
                    <a:pt x="0" y="117"/>
                  </a:moveTo>
                  <a:lnTo>
                    <a:pt x="18" y="24"/>
                  </a:lnTo>
                  <a:lnTo>
                    <a:pt x="9" y="22"/>
                  </a:lnTo>
                  <a:lnTo>
                    <a:pt x="26" y="0"/>
                  </a:lnTo>
                  <a:lnTo>
                    <a:pt x="34" y="27"/>
                  </a:lnTo>
                  <a:lnTo>
                    <a:pt x="26" y="25"/>
                  </a:lnTo>
                  <a:lnTo>
                    <a:pt x="8" y="119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667"/>
            <p:cNvSpPr>
              <a:spLocks/>
            </p:cNvSpPr>
            <p:nvPr/>
          </p:nvSpPr>
          <p:spPr bwMode="auto">
            <a:xfrm>
              <a:off x="5057" y="880"/>
              <a:ext cx="21" cy="72"/>
            </a:xfrm>
            <a:custGeom>
              <a:avLst/>
              <a:gdLst>
                <a:gd name="T0" fmla="*/ 0 w 36"/>
                <a:gd name="T1" fmla="*/ 123 h 125"/>
                <a:gd name="T2" fmla="*/ 20 w 36"/>
                <a:gd name="T3" fmla="*/ 23 h 125"/>
                <a:gd name="T4" fmla="*/ 12 w 36"/>
                <a:gd name="T5" fmla="*/ 22 h 125"/>
                <a:gd name="T6" fmla="*/ 29 w 36"/>
                <a:gd name="T7" fmla="*/ 0 h 125"/>
                <a:gd name="T8" fmla="*/ 36 w 36"/>
                <a:gd name="T9" fmla="*/ 27 h 125"/>
                <a:gd name="T10" fmla="*/ 28 w 36"/>
                <a:gd name="T11" fmla="*/ 25 h 125"/>
                <a:gd name="T12" fmla="*/ 8 w 36"/>
                <a:gd name="T13" fmla="*/ 125 h 125"/>
                <a:gd name="T14" fmla="*/ 0 w 36"/>
                <a:gd name="T15" fmla="*/ 12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25">
                  <a:moveTo>
                    <a:pt x="0" y="123"/>
                  </a:moveTo>
                  <a:lnTo>
                    <a:pt x="20" y="23"/>
                  </a:lnTo>
                  <a:lnTo>
                    <a:pt x="12" y="22"/>
                  </a:lnTo>
                  <a:lnTo>
                    <a:pt x="29" y="0"/>
                  </a:lnTo>
                  <a:lnTo>
                    <a:pt x="36" y="27"/>
                  </a:lnTo>
                  <a:lnTo>
                    <a:pt x="28" y="25"/>
                  </a:lnTo>
                  <a:lnTo>
                    <a:pt x="8" y="125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668"/>
            <p:cNvSpPr>
              <a:spLocks/>
            </p:cNvSpPr>
            <p:nvPr/>
          </p:nvSpPr>
          <p:spPr bwMode="auto">
            <a:xfrm>
              <a:off x="5119" y="881"/>
              <a:ext cx="22" cy="71"/>
            </a:xfrm>
            <a:custGeom>
              <a:avLst/>
              <a:gdLst>
                <a:gd name="T0" fmla="*/ 0 w 37"/>
                <a:gd name="T1" fmla="*/ 122 h 124"/>
                <a:gd name="T2" fmla="*/ 21 w 37"/>
                <a:gd name="T3" fmla="*/ 24 h 124"/>
                <a:gd name="T4" fmla="*/ 13 w 37"/>
                <a:gd name="T5" fmla="*/ 22 h 124"/>
                <a:gd name="T6" fmla="*/ 30 w 37"/>
                <a:gd name="T7" fmla="*/ 0 h 124"/>
                <a:gd name="T8" fmla="*/ 37 w 37"/>
                <a:gd name="T9" fmla="*/ 27 h 124"/>
                <a:gd name="T10" fmla="*/ 29 w 37"/>
                <a:gd name="T11" fmla="*/ 26 h 124"/>
                <a:gd name="T12" fmla="*/ 8 w 37"/>
                <a:gd name="T13" fmla="*/ 124 h 124"/>
                <a:gd name="T14" fmla="*/ 0 w 37"/>
                <a:gd name="T15" fmla="*/ 12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4">
                  <a:moveTo>
                    <a:pt x="0" y="122"/>
                  </a:moveTo>
                  <a:lnTo>
                    <a:pt x="21" y="24"/>
                  </a:lnTo>
                  <a:lnTo>
                    <a:pt x="13" y="22"/>
                  </a:lnTo>
                  <a:lnTo>
                    <a:pt x="30" y="0"/>
                  </a:lnTo>
                  <a:lnTo>
                    <a:pt x="37" y="27"/>
                  </a:lnTo>
                  <a:lnTo>
                    <a:pt x="29" y="26"/>
                  </a:lnTo>
                  <a:lnTo>
                    <a:pt x="8" y="124"/>
                  </a:lnTo>
                  <a:lnTo>
                    <a:pt x="0" y="122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669"/>
            <p:cNvSpPr>
              <a:spLocks/>
            </p:cNvSpPr>
            <p:nvPr/>
          </p:nvSpPr>
          <p:spPr bwMode="auto">
            <a:xfrm>
              <a:off x="5181" y="877"/>
              <a:ext cx="23" cy="75"/>
            </a:xfrm>
            <a:custGeom>
              <a:avLst/>
              <a:gdLst>
                <a:gd name="T0" fmla="*/ 0 w 39"/>
                <a:gd name="T1" fmla="*/ 129 h 131"/>
                <a:gd name="T2" fmla="*/ 22 w 39"/>
                <a:gd name="T3" fmla="*/ 24 h 131"/>
                <a:gd name="T4" fmla="*/ 14 w 39"/>
                <a:gd name="T5" fmla="*/ 22 h 131"/>
                <a:gd name="T6" fmla="*/ 32 w 39"/>
                <a:gd name="T7" fmla="*/ 0 h 131"/>
                <a:gd name="T8" fmla="*/ 39 w 39"/>
                <a:gd name="T9" fmla="*/ 27 h 131"/>
                <a:gd name="T10" fmla="*/ 31 w 39"/>
                <a:gd name="T11" fmla="*/ 26 h 131"/>
                <a:gd name="T12" fmla="*/ 8 w 39"/>
                <a:gd name="T13" fmla="*/ 131 h 131"/>
                <a:gd name="T14" fmla="*/ 0 w 39"/>
                <a:gd name="T15" fmla="*/ 12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131">
                  <a:moveTo>
                    <a:pt x="0" y="129"/>
                  </a:moveTo>
                  <a:lnTo>
                    <a:pt x="22" y="24"/>
                  </a:lnTo>
                  <a:lnTo>
                    <a:pt x="14" y="22"/>
                  </a:lnTo>
                  <a:lnTo>
                    <a:pt x="32" y="0"/>
                  </a:lnTo>
                  <a:lnTo>
                    <a:pt x="39" y="27"/>
                  </a:lnTo>
                  <a:lnTo>
                    <a:pt x="31" y="26"/>
                  </a:lnTo>
                  <a:lnTo>
                    <a:pt x="8" y="131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670"/>
            <p:cNvSpPr>
              <a:spLocks/>
            </p:cNvSpPr>
            <p:nvPr/>
          </p:nvSpPr>
          <p:spPr bwMode="auto">
            <a:xfrm>
              <a:off x="5243" y="879"/>
              <a:ext cx="22" cy="73"/>
            </a:xfrm>
            <a:custGeom>
              <a:avLst/>
              <a:gdLst>
                <a:gd name="T0" fmla="*/ 0 w 38"/>
                <a:gd name="T1" fmla="*/ 125 h 127"/>
                <a:gd name="T2" fmla="*/ 21 w 38"/>
                <a:gd name="T3" fmla="*/ 23 h 127"/>
                <a:gd name="T4" fmla="*/ 13 w 38"/>
                <a:gd name="T5" fmla="*/ 22 h 127"/>
                <a:gd name="T6" fmla="*/ 31 w 38"/>
                <a:gd name="T7" fmla="*/ 0 h 127"/>
                <a:gd name="T8" fmla="*/ 38 w 38"/>
                <a:gd name="T9" fmla="*/ 27 h 127"/>
                <a:gd name="T10" fmla="*/ 30 w 38"/>
                <a:gd name="T11" fmla="*/ 25 h 127"/>
                <a:gd name="T12" fmla="*/ 8 w 38"/>
                <a:gd name="T13" fmla="*/ 127 h 127"/>
                <a:gd name="T14" fmla="*/ 0 w 38"/>
                <a:gd name="T15" fmla="*/ 125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27">
                  <a:moveTo>
                    <a:pt x="0" y="125"/>
                  </a:moveTo>
                  <a:lnTo>
                    <a:pt x="21" y="23"/>
                  </a:lnTo>
                  <a:lnTo>
                    <a:pt x="13" y="22"/>
                  </a:lnTo>
                  <a:lnTo>
                    <a:pt x="31" y="0"/>
                  </a:lnTo>
                  <a:lnTo>
                    <a:pt x="38" y="27"/>
                  </a:lnTo>
                  <a:lnTo>
                    <a:pt x="30" y="25"/>
                  </a:lnTo>
                  <a:lnTo>
                    <a:pt x="8" y="127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671"/>
            <p:cNvSpPr>
              <a:spLocks/>
            </p:cNvSpPr>
            <p:nvPr/>
          </p:nvSpPr>
          <p:spPr bwMode="auto">
            <a:xfrm>
              <a:off x="5305" y="876"/>
              <a:ext cx="22" cy="76"/>
            </a:xfrm>
            <a:custGeom>
              <a:avLst/>
              <a:gdLst>
                <a:gd name="T0" fmla="*/ 0 w 38"/>
                <a:gd name="T1" fmla="*/ 131 h 133"/>
                <a:gd name="T2" fmla="*/ 22 w 38"/>
                <a:gd name="T3" fmla="*/ 23 h 133"/>
                <a:gd name="T4" fmla="*/ 14 w 38"/>
                <a:gd name="T5" fmla="*/ 22 h 133"/>
                <a:gd name="T6" fmla="*/ 31 w 38"/>
                <a:gd name="T7" fmla="*/ 0 h 133"/>
                <a:gd name="T8" fmla="*/ 38 w 38"/>
                <a:gd name="T9" fmla="*/ 27 h 133"/>
                <a:gd name="T10" fmla="*/ 30 w 38"/>
                <a:gd name="T11" fmla="*/ 25 h 133"/>
                <a:gd name="T12" fmla="*/ 8 w 38"/>
                <a:gd name="T13" fmla="*/ 133 h 133"/>
                <a:gd name="T14" fmla="*/ 0 w 38"/>
                <a:gd name="T15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133">
                  <a:moveTo>
                    <a:pt x="0" y="131"/>
                  </a:moveTo>
                  <a:lnTo>
                    <a:pt x="22" y="23"/>
                  </a:lnTo>
                  <a:lnTo>
                    <a:pt x="14" y="22"/>
                  </a:lnTo>
                  <a:lnTo>
                    <a:pt x="31" y="0"/>
                  </a:lnTo>
                  <a:lnTo>
                    <a:pt x="38" y="27"/>
                  </a:lnTo>
                  <a:lnTo>
                    <a:pt x="30" y="25"/>
                  </a:lnTo>
                  <a:lnTo>
                    <a:pt x="8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672"/>
            <p:cNvSpPr>
              <a:spLocks/>
            </p:cNvSpPr>
            <p:nvPr/>
          </p:nvSpPr>
          <p:spPr bwMode="auto">
            <a:xfrm>
              <a:off x="5367" y="875"/>
              <a:ext cx="21" cy="77"/>
            </a:xfrm>
            <a:custGeom>
              <a:avLst/>
              <a:gdLst>
                <a:gd name="T0" fmla="*/ 0 w 36"/>
                <a:gd name="T1" fmla="*/ 132 h 134"/>
                <a:gd name="T2" fmla="*/ 20 w 36"/>
                <a:gd name="T3" fmla="*/ 24 h 134"/>
                <a:gd name="T4" fmla="*/ 12 w 36"/>
                <a:gd name="T5" fmla="*/ 22 h 134"/>
                <a:gd name="T6" fmla="*/ 28 w 36"/>
                <a:gd name="T7" fmla="*/ 0 h 134"/>
                <a:gd name="T8" fmla="*/ 36 w 36"/>
                <a:gd name="T9" fmla="*/ 27 h 134"/>
                <a:gd name="T10" fmla="*/ 28 w 36"/>
                <a:gd name="T11" fmla="*/ 25 h 134"/>
                <a:gd name="T12" fmla="*/ 8 w 36"/>
                <a:gd name="T13" fmla="*/ 134 h 134"/>
                <a:gd name="T14" fmla="*/ 0 w 36"/>
                <a:gd name="T15" fmla="*/ 13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" h="134">
                  <a:moveTo>
                    <a:pt x="0" y="132"/>
                  </a:moveTo>
                  <a:lnTo>
                    <a:pt x="20" y="24"/>
                  </a:lnTo>
                  <a:lnTo>
                    <a:pt x="12" y="22"/>
                  </a:lnTo>
                  <a:lnTo>
                    <a:pt x="28" y="0"/>
                  </a:lnTo>
                  <a:lnTo>
                    <a:pt x="36" y="27"/>
                  </a:lnTo>
                  <a:lnTo>
                    <a:pt x="28" y="25"/>
                  </a:lnTo>
                  <a:lnTo>
                    <a:pt x="8" y="13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673"/>
            <p:cNvSpPr>
              <a:spLocks/>
            </p:cNvSpPr>
            <p:nvPr/>
          </p:nvSpPr>
          <p:spPr bwMode="auto">
            <a:xfrm>
              <a:off x="5429" y="876"/>
              <a:ext cx="19" cy="76"/>
            </a:xfrm>
            <a:custGeom>
              <a:avLst/>
              <a:gdLst>
                <a:gd name="T0" fmla="*/ 0 w 33"/>
                <a:gd name="T1" fmla="*/ 131 h 133"/>
                <a:gd name="T2" fmla="*/ 17 w 33"/>
                <a:gd name="T3" fmla="*/ 24 h 133"/>
                <a:gd name="T4" fmla="*/ 8 w 33"/>
                <a:gd name="T5" fmla="*/ 23 h 133"/>
                <a:gd name="T6" fmla="*/ 25 w 33"/>
                <a:gd name="T7" fmla="*/ 0 h 133"/>
                <a:gd name="T8" fmla="*/ 33 w 33"/>
                <a:gd name="T9" fmla="*/ 27 h 133"/>
                <a:gd name="T10" fmla="*/ 25 w 33"/>
                <a:gd name="T11" fmla="*/ 26 h 133"/>
                <a:gd name="T12" fmla="*/ 8 w 33"/>
                <a:gd name="T13" fmla="*/ 133 h 133"/>
                <a:gd name="T14" fmla="*/ 0 w 33"/>
                <a:gd name="T15" fmla="*/ 13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33">
                  <a:moveTo>
                    <a:pt x="0" y="131"/>
                  </a:moveTo>
                  <a:lnTo>
                    <a:pt x="17" y="24"/>
                  </a:lnTo>
                  <a:lnTo>
                    <a:pt x="8" y="23"/>
                  </a:lnTo>
                  <a:lnTo>
                    <a:pt x="25" y="0"/>
                  </a:lnTo>
                  <a:lnTo>
                    <a:pt x="33" y="27"/>
                  </a:lnTo>
                  <a:lnTo>
                    <a:pt x="25" y="26"/>
                  </a:lnTo>
                  <a:lnTo>
                    <a:pt x="8" y="133"/>
                  </a:lnTo>
                  <a:lnTo>
                    <a:pt x="0" y="131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674"/>
            <p:cNvSpPr>
              <a:spLocks/>
            </p:cNvSpPr>
            <p:nvPr/>
          </p:nvSpPr>
          <p:spPr bwMode="auto">
            <a:xfrm>
              <a:off x="5491" y="875"/>
              <a:ext cx="17" cy="77"/>
            </a:xfrm>
            <a:custGeom>
              <a:avLst/>
              <a:gdLst>
                <a:gd name="T0" fmla="*/ 0 w 30"/>
                <a:gd name="T1" fmla="*/ 132 h 134"/>
                <a:gd name="T2" fmla="*/ 14 w 30"/>
                <a:gd name="T3" fmla="*/ 24 h 134"/>
                <a:gd name="T4" fmla="*/ 5 w 30"/>
                <a:gd name="T5" fmla="*/ 23 h 134"/>
                <a:gd name="T6" fmla="*/ 21 w 30"/>
                <a:gd name="T7" fmla="*/ 0 h 134"/>
                <a:gd name="T8" fmla="*/ 30 w 30"/>
                <a:gd name="T9" fmla="*/ 27 h 134"/>
                <a:gd name="T10" fmla="*/ 22 w 30"/>
                <a:gd name="T11" fmla="*/ 26 h 134"/>
                <a:gd name="T12" fmla="*/ 8 w 30"/>
                <a:gd name="T13" fmla="*/ 134 h 134"/>
                <a:gd name="T14" fmla="*/ 0 w 30"/>
                <a:gd name="T15" fmla="*/ 132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34">
                  <a:moveTo>
                    <a:pt x="0" y="132"/>
                  </a:moveTo>
                  <a:lnTo>
                    <a:pt x="14" y="24"/>
                  </a:lnTo>
                  <a:lnTo>
                    <a:pt x="5" y="23"/>
                  </a:lnTo>
                  <a:lnTo>
                    <a:pt x="21" y="0"/>
                  </a:lnTo>
                  <a:lnTo>
                    <a:pt x="30" y="27"/>
                  </a:lnTo>
                  <a:lnTo>
                    <a:pt x="22" y="26"/>
                  </a:lnTo>
                  <a:lnTo>
                    <a:pt x="8" y="13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675"/>
            <p:cNvSpPr>
              <a:spLocks/>
            </p:cNvSpPr>
            <p:nvPr/>
          </p:nvSpPr>
          <p:spPr bwMode="auto">
            <a:xfrm>
              <a:off x="5553" y="873"/>
              <a:ext cx="16" cy="78"/>
            </a:xfrm>
            <a:custGeom>
              <a:avLst/>
              <a:gdLst>
                <a:gd name="T0" fmla="*/ 0 w 29"/>
                <a:gd name="T1" fmla="*/ 136 h 136"/>
                <a:gd name="T2" fmla="*/ 13 w 29"/>
                <a:gd name="T3" fmla="*/ 24 h 136"/>
                <a:gd name="T4" fmla="*/ 5 w 29"/>
                <a:gd name="T5" fmla="*/ 23 h 136"/>
                <a:gd name="T6" fmla="*/ 20 w 29"/>
                <a:gd name="T7" fmla="*/ 0 h 136"/>
                <a:gd name="T8" fmla="*/ 29 w 29"/>
                <a:gd name="T9" fmla="*/ 26 h 136"/>
                <a:gd name="T10" fmla="*/ 21 w 29"/>
                <a:gd name="T11" fmla="*/ 25 h 136"/>
                <a:gd name="T12" fmla="*/ 8 w 29"/>
                <a:gd name="T13" fmla="*/ 136 h 136"/>
                <a:gd name="T14" fmla="*/ 0 w 29"/>
                <a:gd name="T1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36">
                  <a:moveTo>
                    <a:pt x="0" y="136"/>
                  </a:moveTo>
                  <a:lnTo>
                    <a:pt x="13" y="24"/>
                  </a:lnTo>
                  <a:lnTo>
                    <a:pt x="5" y="23"/>
                  </a:lnTo>
                  <a:lnTo>
                    <a:pt x="20" y="0"/>
                  </a:lnTo>
                  <a:lnTo>
                    <a:pt x="29" y="26"/>
                  </a:lnTo>
                  <a:lnTo>
                    <a:pt x="21" y="25"/>
                  </a:lnTo>
                  <a:lnTo>
                    <a:pt x="8" y="136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676"/>
            <p:cNvSpPr>
              <a:spLocks/>
            </p:cNvSpPr>
            <p:nvPr/>
          </p:nvSpPr>
          <p:spPr bwMode="auto">
            <a:xfrm>
              <a:off x="5613" y="874"/>
              <a:ext cx="15" cy="77"/>
            </a:xfrm>
            <a:custGeom>
              <a:avLst/>
              <a:gdLst>
                <a:gd name="T0" fmla="*/ 2 w 25"/>
                <a:gd name="T1" fmla="*/ 135 h 135"/>
                <a:gd name="T2" fmla="*/ 9 w 25"/>
                <a:gd name="T3" fmla="*/ 25 h 135"/>
                <a:gd name="T4" fmla="*/ 0 w 25"/>
                <a:gd name="T5" fmla="*/ 24 h 135"/>
                <a:gd name="T6" fmla="*/ 14 w 25"/>
                <a:gd name="T7" fmla="*/ 0 h 135"/>
                <a:gd name="T8" fmla="*/ 25 w 25"/>
                <a:gd name="T9" fmla="*/ 26 h 135"/>
                <a:gd name="T10" fmla="*/ 17 w 25"/>
                <a:gd name="T11" fmla="*/ 25 h 135"/>
                <a:gd name="T12" fmla="*/ 10 w 25"/>
                <a:gd name="T13" fmla="*/ 135 h 135"/>
                <a:gd name="T14" fmla="*/ 2 w 25"/>
                <a:gd name="T1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5">
                  <a:moveTo>
                    <a:pt x="2" y="135"/>
                  </a:moveTo>
                  <a:lnTo>
                    <a:pt x="9" y="25"/>
                  </a:lnTo>
                  <a:lnTo>
                    <a:pt x="0" y="24"/>
                  </a:lnTo>
                  <a:lnTo>
                    <a:pt x="14" y="0"/>
                  </a:lnTo>
                  <a:lnTo>
                    <a:pt x="25" y="26"/>
                  </a:lnTo>
                  <a:lnTo>
                    <a:pt x="17" y="25"/>
                  </a:lnTo>
                  <a:lnTo>
                    <a:pt x="10" y="135"/>
                  </a:lnTo>
                  <a:lnTo>
                    <a:pt x="2" y="135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677"/>
            <p:cNvSpPr>
              <a:spLocks/>
            </p:cNvSpPr>
            <p:nvPr/>
          </p:nvSpPr>
          <p:spPr bwMode="auto">
            <a:xfrm>
              <a:off x="5674" y="874"/>
              <a:ext cx="15" cy="77"/>
            </a:xfrm>
            <a:custGeom>
              <a:avLst/>
              <a:gdLst>
                <a:gd name="T0" fmla="*/ 4 w 25"/>
                <a:gd name="T1" fmla="*/ 134 h 134"/>
                <a:gd name="T2" fmla="*/ 9 w 25"/>
                <a:gd name="T3" fmla="*/ 24 h 134"/>
                <a:gd name="T4" fmla="*/ 0 w 25"/>
                <a:gd name="T5" fmla="*/ 24 h 134"/>
                <a:gd name="T6" fmla="*/ 14 w 25"/>
                <a:gd name="T7" fmla="*/ 0 h 134"/>
                <a:gd name="T8" fmla="*/ 25 w 25"/>
                <a:gd name="T9" fmla="*/ 25 h 134"/>
                <a:gd name="T10" fmla="*/ 17 w 25"/>
                <a:gd name="T11" fmla="*/ 25 h 134"/>
                <a:gd name="T12" fmla="*/ 12 w 25"/>
                <a:gd name="T13" fmla="*/ 134 h 134"/>
                <a:gd name="T14" fmla="*/ 4 w 25"/>
                <a:gd name="T15" fmla="*/ 134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4">
                  <a:moveTo>
                    <a:pt x="4" y="134"/>
                  </a:moveTo>
                  <a:lnTo>
                    <a:pt x="9" y="24"/>
                  </a:lnTo>
                  <a:lnTo>
                    <a:pt x="0" y="24"/>
                  </a:lnTo>
                  <a:lnTo>
                    <a:pt x="14" y="0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12" y="134"/>
                  </a:lnTo>
                  <a:lnTo>
                    <a:pt x="4" y="134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6" name="Freeform 678"/>
            <p:cNvSpPr>
              <a:spLocks/>
            </p:cNvSpPr>
            <p:nvPr/>
          </p:nvSpPr>
          <p:spPr bwMode="auto">
            <a:xfrm>
              <a:off x="5733" y="875"/>
              <a:ext cx="15" cy="76"/>
            </a:xfrm>
            <a:custGeom>
              <a:avLst/>
              <a:gdLst>
                <a:gd name="T0" fmla="*/ 9 w 25"/>
                <a:gd name="T1" fmla="*/ 133 h 133"/>
                <a:gd name="T2" fmla="*/ 8 w 25"/>
                <a:gd name="T3" fmla="*/ 25 h 133"/>
                <a:gd name="T4" fmla="*/ 0 w 25"/>
                <a:gd name="T5" fmla="*/ 25 h 133"/>
                <a:gd name="T6" fmla="*/ 12 w 25"/>
                <a:gd name="T7" fmla="*/ 0 h 133"/>
                <a:gd name="T8" fmla="*/ 25 w 25"/>
                <a:gd name="T9" fmla="*/ 25 h 133"/>
                <a:gd name="T10" fmla="*/ 17 w 25"/>
                <a:gd name="T11" fmla="*/ 25 h 133"/>
                <a:gd name="T12" fmla="*/ 17 w 25"/>
                <a:gd name="T13" fmla="*/ 133 h 133"/>
                <a:gd name="T14" fmla="*/ 9 w 25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3">
                  <a:moveTo>
                    <a:pt x="9" y="133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2" y="0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17" y="133"/>
                  </a:lnTo>
                  <a:lnTo>
                    <a:pt x="9" y="133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7" name="Freeform 679"/>
            <p:cNvSpPr>
              <a:spLocks/>
            </p:cNvSpPr>
            <p:nvPr/>
          </p:nvSpPr>
          <p:spPr bwMode="auto">
            <a:xfrm>
              <a:off x="5793" y="882"/>
              <a:ext cx="14" cy="69"/>
            </a:xfrm>
            <a:custGeom>
              <a:avLst/>
              <a:gdLst>
                <a:gd name="T0" fmla="*/ 13 w 25"/>
                <a:gd name="T1" fmla="*/ 120 h 120"/>
                <a:gd name="T2" fmla="*/ 9 w 25"/>
                <a:gd name="T3" fmla="*/ 26 h 120"/>
                <a:gd name="T4" fmla="*/ 0 w 25"/>
                <a:gd name="T5" fmla="*/ 26 h 120"/>
                <a:gd name="T6" fmla="*/ 12 w 25"/>
                <a:gd name="T7" fmla="*/ 0 h 120"/>
                <a:gd name="T8" fmla="*/ 25 w 25"/>
                <a:gd name="T9" fmla="*/ 25 h 120"/>
                <a:gd name="T10" fmla="*/ 17 w 25"/>
                <a:gd name="T11" fmla="*/ 25 h 120"/>
                <a:gd name="T12" fmla="*/ 21 w 25"/>
                <a:gd name="T13" fmla="*/ 120 h 120"/>
                <a:gd name="T14" fmla="*/ 13 w 25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0">
                  <a:moveTo>
                    <a:pt x="13" y="120"/>
                  </a:moveTo>
                  <a:lnTo>
                    <a:pt x="9" y="26"/>
                  </a:lnTo>
                  <a:lnTo>
                    <a:pt x="0" y="26"/>
                  </a:lnTo>
                  <a:lnTo>
                    <a:pt x="12" y="0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21" y="120"/>
                  </a:lnTo>
                  <a:lnTo>
                    <a:pt x="13" y="12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8" name="Freeform 680"/>
            <p:cNvSpPr>
              <a:spLocks/>
            </p:cNvSpPr>
            <p:nvPr/>
          </p:nvSpPr>
          <p:spPr bwMode="auto">
            <a:xfrm>
              <a:off x="5857" y="872"/>
              <a:ext cx="14" cy="79"/>
            </a:xfrm>
            <a:custGeom>
              <a:avLst/>
              <a:gdLst>
                <a:gd name="T0" fmla="*/ 10 w 25"/>
                <a:gd name="T1" fmla="*/ 138 h 138"/>
                <a:gd name="T2" fmla="*/ 8 w 25"/>
                <a:gd name="T3" fmla="*/ 25 h 138"/>
                <a:gd name="T4" fmla="*/ 0 w 25"/>
                <a:gd name="T5" fmla="*/ 25 h 138"/>
                <a:gd name="T6" fmla="*/ 12 w 25"/>
                <a:gd name="T7" fmla="*/ 0 h 138"/>
                <a:gd name="T8" fmla="*/ 25 w 25"/>
                <a:gd name="T9" fmla="*/ 25 h 138"/>
                <a:gd name="T10" fmla="*/ 17 w 25"/>
                <a:gd name="T11" fmla="*/ 25 h 138"/>
                <a:gd name="T12" fmla="*/ 18 w 25"/>
                <a:gd name="T13" fmla="*/ 138 h 138"/>
                <a:gd name="T14" fmla="*/ 10 w 25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8">
                  <a:moveTo>
                    <a:pt x="10" y="138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2" y="0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18" y="138"/>
                  </a:lnTo>
                  <a:lnTo>
                    <a:pt x="10" y="138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9" name="Freeform 681"/>
            <p:cNvSpPr>
              <a:spLocks/>
            </p:cNvSpPr>
            <p:nvPr/>
          </p:nvSpPr>
          <p:spPr bwMode="auto">
            <a:xfrm>
              <a:off x="5918" y="873"/>
              <a:ext cx="14" cy="78"/>
            </a:xfrm>
            <a:custGeom>
              <a:avLst/>
              <a:gdLst>
                <a:gd name="T0" fmla="*/ 12 w 25"/>
                <a:gd name="T1" fmla="*/ 137 h 137"/>
                <a:gd name="T2" fmla="*/ 8 w 25"/>
                <a:gd name="T3" fmla="*/ 25 h 137"/>
                <a:gd name="T4" fmla="*/ 0 w 25"/>
                <a:gd name="T5" fmla="*/ 25 h 137"/>
                <a:gd name="T6" fmla="*/ 11 w 25"/>
                <a:gd name="T7" fmla="*/ 0 h 137"/>
                <a:gd name="T8" fmla="*/ 25 w 25"/>
                <a:gd name="T9" fmla="*/ 24 h 137"/>
                <a:gd name="T10" fmla="*/ 16 w 25"/>
                <a:gd name="T11" fmla="*/ 24 h 137"/>
                <a:gd name="T12" fmla="*/ 20 w 25"/>
                <a:gd name="T13" fmla="*/ 137 h 137"/>
                <a:gd name="T14" fmla="*/ 12 w 25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7">
                  <a:moveTo>
                    <a:pt x="12" y="137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25" y="24"/>
                  </a:lnTo>
                  <a:lnTo>
                    <a:pt x="16" y="24"/>
                  </a:lnTo>
                  <a:lnTo>
                    <a:pt x="20" y="137"/>
                  </a:lnTo>
                  <a:lnTo>
                    <a:pt x="12" y="13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0" name="Freeform 682"/>
            <p:cNvSpPr>
              <a:spLocks/>
            </p:cNvSpPr>
            <p:nvPr/>
          </p:nvSpPr>
          <p:spPr bwMode="auto">
            <a:xfrm>
              <a:off x="5981" y="870"/>
              <a:ext cx="14" cy="81"/>
            </a:xfrm>
            <a:custGeom>
              <a:avLst/>
              <a:gdLst>
                <a:gd name="T0" fmla="*/ 10 w 25"/>
                <a:gd name="T1" fmla="*/ 142 h 142"/>
                <a:gd name="T2" fmla="*/ 9 w 25"/>
                <a:gd name="T3" fmla="*/ 25 h 142"/>
                <a:gd name="T4" fmla="*/ 0 w 25"/>
                <a:gd name="T5" fmla="*/ 25 h 142"/>
                <a:gd name="T6" fmla="*/ 12 w 25"/>
                <a:gd name="T7" fmla="*/ 0 h 142"/>
                <a:gd name="T8" fmla="*/ 25 w 25"/>
                <a:gd name="T9" fmla="*/ 25 h 142"/>
                <a:gd name="T10" fmla="*/ 17 w 25"/>
                <a:gd name="T11" fmla="*/ 25 h 142"/>
                <a:gd name="T12" fmla="*/ 18 w 25"/>
                <a:gd name="T13" fmla="*/ 142 h 142"/>
                <a:gd name="T14" fmla="*/ 10 w 25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42">
                  <a:moveTo>
                    <a:pt x="10" y="142"/>
                  </a:moveTo>
                  <a:lnTo>
                    <a:pt x="9" y="25"/>
                  </a:lnTo>
                  <a:lnTo>
                    <a:pt x="0" y="25"/>
                  </a:lnTo>
                  <a:lnTo>
                    <a:pt x="12" y="0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18" y="142"/>
                  </a:lnTo>
                  <a:lnTo>
                    <a:pt x="10" y="142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1" name="Freeform 683"/>
            <p:cNvSpPr>
              <a:spLocks/>
            </p:cNvSpPr>
            <p:nvPr/>
          </p:nvSpPr>
          <p:spPr bwMode="auto">
            <a:xfrm>
              <a:off x="6040" y="870"/>
              <a:ext cx="15" cy="81"/>
            </a:xfrm>
            <a:custGeom>
              <a:avLst/>
              <a:gdLst>
                <a:gd name="T0" fmla="*/ 13 w 25"/>
                <a:gd name="T1" fmla="*/ 142 h 142"/>
                <a:gd name="T2" fmla="*/ 8 w 25"/>
                <a:gd name="T3" fmla="*/ 25 h 142"/>
                <a:gd name="T4" fmla="*/ 0 w 25"/>
                <a:gd name="T5" fmla="*/ 26 h 142"/>
                <a:gd name="T6" fmla="*/ 11 w 25"/>
                <a:gd name="T7" fmla="*/ 0 h 142"/>
                <a:gd name="T8" fmla="*/ 25 w 25"/>
                <a:gd name="T9" fmla="*/ 25 h 142"/>
                <a:gd name="T10" fmla="*/ 17 w 25"/>
                <a:gd name="T11" fmla="*/ 25 h 142"/>
                <a:gd name="T12" fmla="*/ 21 w 25"/>
                <a:gd name="T13" fmla="*/ 142 h 142"/>
                <a:gd name="T14" fmla="*/ 13 w 25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42">
                  <a:moveTo>
                    <a:pt x="13" y="142"/>
                  </a:moveTo>
                  <a:lnTo>
                    <a:pt x="8" y="25"/>
                  </a:lnTo>
                  <a:lnTo>
                    <a:pt x="0" y="26"/>
                  </a:lnTo>
                  <a:lnTo>
                    <a:pt x="11" y="0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21" y="142"/>
                  </a:lnTo>
                  <a:lnTo>
                    <a:pt x="13" y="142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2" name="Freeform 684"/>
            <p:cNvSpPr>
              <a:spLocks/>
            </p:cNvSpPr>
            <p:nvPr/>
          </p:nvSpPr>
          <p:spPr bwMode="auto">
            <a:xfrm>
              <a:off x="4494" y="825"/>
              <a:ext cx="15" cy="64"/>
            </a:xfrm>
            <a:custGeom>
              <a:avLst/>
              <a:gdLst>
                <a:gd name="T0" fmla="*/ 10 w 25"/>
                <a:gd name="T1" fmla="*/ 112 h 112"/>
                <a:gd name="T2" fmla="*/ 8 w 25"/>
                <a:gd name="T3" fmla="*/ 25 h 112"/>
                <a:gd name="T4" fmla="*/ 0 w 25"/>
                <a:gd name="T5" fmla="*/ 25 h 112"/>
                <a:gd name="T6" fmla="*/ 12 w 25"/>
                <a:gd name="T7" fmla="*/ 0 h 112"/>
                <a:gd name="T8" fmla="*/ 25 w 25"/>
                <a:gd name="T9" fmla="*/ 24 h 112"/>
                <a:gd name="T10" fmla="*/ 17 w 25"/>
                <a:gd name="T11" fmla="*/ 25 h 112"/>
                <a:gd name="T12" fmla="*/ 18 w 25"/>
                <a:gd name="T13" fmla="*/ 112 h 112"/>
                <a:gd name="T14" fmla="*/ 10 w 25"/>
                <a:gd name="T1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12">
                  <a:moveTo>
                    <a:pt x="10" y="112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2" y="0"/>
                  </a:lnTo>
                  <a:lnTo>
                    <a:pt x="25" y="24"/>
                  </a:lnTo>
                  <a:lnTo>
                    <a:pt x="17" y="25"/>
                  </a:lnTo>
                  <a:lnTo>
                    <a:pt x="18" y="112"/>
                  </a:lnTo>
                  <a:lnTo>
                    <a:pt x="10" y="112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3" name="Freeform 685"/>
            <p:cNvSpPr>
              <a:spLocks/>
            </p:cNvSpPr>
            <p:nvPr/>
          </p:nvSpPr>
          <p:spPr bwMode="auto">
            <a:xfrm>
              <a:off x="4559" y="818"/>
              <a:ext cx="15" cy="71"/>
            </a:xfrm>
            <a:custGeom>
              <a:avLst/>
              <a:gdLst>
                <a:gd name="T0" fmla="*/ 5 w 25"/>
                <a:gd name="T1" fmla="*/ 124 h 124"/>
                <a:gd name="T2" fmla="*/ 8 w 25"/>
                <a:gd name="T3" fmla="*/ 25 h 124"/>
                <a:gd name="T4" fmla="*/ 0 w 25"/>
                <a:gd name="T5" fmla="*/ 25 h 124"/>
                <a:gd name="T6" fmla="*/ 13 w 25"/>
                <a:gd name="T7" fmla="*/ 0 h 124"/>
                <a:gd name="T8" fmla="*/ 25 w 25"/>
                <a:gd name="T9" fmla="*/ 26 h 124"/>
                <a:gd name="T10" fmla="*/ 17 w 25"/>
                <a:gd name="T11" fmla="*/ 26 h 124"/>
                <a:gd name="T12" fmla="*/ 13 w 25"/>
                <a:gd name="T13" fmla="*/ 124 h 124"/>
                <a:gd name="T14" fmla="*/ 5 w 25"/>
                <a:gd name="T1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4">
                  <a:moveTo>
                    <a:pt x="5" y="124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3" y="0"/>
                  </a:lnTo>
                  <a:lnTo>
                    <a:pt x="25" y="26"/>
                  </a:lnTo>
                  <a:lnTo>
                    <a:pt x="17" y="26"/>
                  </a:lnTo>
                  <a:lnTo>
                    <a:pt x="13" y="124"/>
                  </a:lnTo>
                  <a:lnTo>
                    <a:pt x="5" y="124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4" name="Freeform 686"/>
            <p:cNvSpPr>
              <a:spLocks/>
            </p:cNvSpPr>
            <p:nvPr/>
          </p:nvSpPr>
          <p:spPr bwMode="auto">
            <a:xfrm>
              <a:off x="4618" y="824"/>
              <a:ext cx="15" cy="65"/>
            </a:xfrm>
            <a:custGeom>
              <a:avLst/>
              <a:gdLst>
                <a:gd name="T0" fmla="*/ 10 w 25"/>
                <a:gd name="T1" fmla="*/ 114 h 114"/>
                <a:gd name="T2" fmla="*/ 8 w 25"/>
                <a:gd name="T3" fmla="*/ 26 h 114"/>
                <a:gd name="T4" fmla="*/ 0 w 25"/>
                <a:gd name="T5" fmla="*/ 26 h 114"/>
                <a:gd name="T6" fmla="*/ 12 w 25"/>
                <a:gd name="T7" fmla="*/ 0 h 114"/>
                <a:gd name="T8" fmla="*/ 25 w 25"/>
                <a:gd name="T9" fmla="*/ 25 h 114"/>
                <a:gd name="T10" fmla="*/ 17 w 25"/>
                <a:gd name="T11" fmla="*/ 25 h 114"/>
                <a:gd name="T12" fmla="*/ 18 w 25"/>
                <a:gd name="T13" fmla="*/ 114 h 114"/>
                <a:gd name="T14" fmla="*/ 10 w 25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14">
                  <a:moveTo>
                    <a:pt x="10" y="114"/>
                  </a:moveTo>
                  <a:lnTo>
                    <a:pt x="8" y="26"/>
                  </a:lnTo>
                  <a:lnTo>
                    <a:pt x="0" y="26"/>
                  </a:lnTo>
                  <a:lnTo>
                    <a:pt x="12" y="0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18" y="114"/>
                  </a:lnTo>
                  <a:lnTo>
                    <a:pt x="10" y="114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5" name="Freeform 687"/>
            <p:cNvSpPr>
              <a:spLocks/>
            </p:cNvSpPr>
            <p:nvPr/>
          </p:nvSpPr>
          <p:spPr bwMode="auto">
            <a:xfrm>
              <a:off x="4686" y="851"/>
              <a:ext cx="17" cy="39"/>
            </a:xfrm>
            <a:custGeom>
              <a:avLst/>
              <a:gdLst>
                <a:gd name="T0" fmla="*/ 0 w 30"/>
                <a:gd name="T1" fmla="*/ 66 h 68"/>
                <a:gd name="T2" fmla="*/ 14 w 30"/>
                <a:gd name="T3" fmla="*/ 23 h 68"/>
                <a:gd name="T4" fmla="*/ 6 w 30"/>
                <a:gd name="T5" fmla="*/ 20 h 68"/>
                <a:gd name="T6" fmla="*/ 26 w 30"/>
                <a:gd name="T7" fmla="*/ 0 h 68"/>
                <a:gd name="T8" fmla="*/ 30 w 30"/>
                <a:gd name="T9" fmla="*/ 28 h 68"/>
                <a:gd name="T10" fmla="*/ 22 w 30"/>
                <a:gd name="T11" fmla="*/ 26 h 68"/>
                <a:gd name="T12" fmla="*/ 8 w 30"/>
                <a:gd name="T13" fmla="*/ 68 h 68"/>
                <a:gd name="T14" fmla="*/ 0 w 30"/>
                <a:gd name="T15" fmla="*/ 6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68">
                  <a:moveTo>
                    <a:pt x="0" y="66"/>
                  </a:moveTo>
                  <a:lnTo>
                    <a:pt x="14" y="23"/>
                  </a:lnTo>
                  <a:lnTo>
                    <a:pt x="6" y="20"/>
                  </a:lnTo>
                  <a:lnTo>
                    <a:pt x="26" y="0"/>
                  </a:lnTo>
                  <a:lnTo>
                    <a:pt x="30" y="28"/>
                  </a:lnTo>
                  <a:lnTo>
                    <a:pt x="22" y="26"/>
                  </a:lnTo>
                  <a:lnTo>
                    <a:pt x="8" y="6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6" name="Freeform 688"/>
            <p:cNvSpPr>
              <a:spLocks/>
            </p:cNvSpPr>
            <p:nvPr/>
          </p:nvSpPr>
          <p:spPr bwMode="auto">
            <a:xfrm>
              <a:off x="4747" y="823"/>
              <a:ext cx="15" cy="66"/>
            </a:xfrm>
            <a:custGeom>
              <a:avLst/>
              <a:gdLst>
                <a:gd name="T0" fmla="*/ 1 w 25"/>
                <a:gd name="T1" fmla="*/ 116 h 116"/>
                <a:gd name="T2" fmla="*/ 8 w 25"/>
                <a:gd name="T3" fmla="*/ 24 h 116"/>
                <a:gd name="T4" fmla="*/ 0 w 25"/>
                <a:gd name="T5" fmla="*/ 24 h 116"/>
                <a:gd name="T6" fmla="*/ 14 w 25"/>
                <a:gd name="T7" fmla="*/ 0 h 116"/>
                <a:gd name="T8" fmla="*/ 25 w 25"/>
                <a:gd name="T9" fmla="*/ 26 h 116"/>
                <a:gd name="T10" fmla="*/ 17 w 25"/>
                <a:gd name="T11" fmla="*/ 25 h 116"/>
                <a:gd name="T12" fmla="*/ 9 w 25"/>
                <a:gd name="T13" fmla="*/ 116 h 116"/>
                <a:gd name="T14" fmla="*/ 1 w 25"/>
                <a:gd name="T1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16">
                  <a:moveTo>
                    <a:pt x="1" y="116"/>
                  </a:moveTo>
                  <a:lnTo>
                    <a:pt x="8" y="24"/>
                  </a:lnTo>
                  <a:lnTo>
                    <a:pt x="0" y="24"/>
                  </a:lnTo>
                  <a:lnTo>
                    <a:pt x="14" y="0"/>
                  </a:lnTo>
                  <a:lnTo>
                    <a:pt x="25" y="26"/>
                  </a:lnTo>
                  <a:lnTo>
                    <a:pt x="17" y="25"/>
                  </a:lnTo>
                  <a:lnTo>
                    <a:pt x="9" y="116"/>
                  </a:lnTo>
                  <a:lnTo>
                    <a:pt x="1" y="116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7" name="Freeform 689"/>
            <p:cNvSpPr>
              <a:spLocks/>
            </p:cNvSpPr>
            <p:nvPr/>
          </p:nvSpPr>
          <p:spPr bwMode="auto">
            <a:xfrm>
              <a:off x="4809" y="826"/>
              <a:ext cx="16" cy="64"/>
            </a:xfrm>
            <a:custGeom>
              <a:avLst/>
              <a:gdLst>
                <a:gd name="T0" fmla="*/ 0 w 27"/>
                <a:gd name="T1" fmla="*/ 110 h 112"/>
                <a:gd name="T2" fmla="*/ 11 w 27"/>
                <a:gd name="T3" fmla="*/ 25 h 112"/>
                <a:gd name="T4" fmla="*/ 2 w 27"/>
                <a:gd name="T5" fmla="*/ 24 h 112"/>
                <a:gd name="T6" fmla="*/ 18 w 27"/>
                <a:gd name="T7" fmla="*/ 0 h 112"/>
                <a:gd name="T8" fmla="*/ 27 w 27"/>
                <a:gd name="T9" fmla="*/ 27 h 112"/>
                <a:gd name="T10" fmla="*/ 19 w 27"/>
                <a:gd name="T11" fmla="*/ 26 h 112"/>
                <a:gd name="T12" fmla="*/ 8 w 27"/>
                <a:gd name="T13" fmla="*/ 112 h 112"/>
                <a:gd name="T14" fmla="*/ 0 w 27"/>
                <a:gd name="T15" fmla="*/ 1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12">
                  <a:moveTo>
                    <a:pt x="0" y="110"/>
                  </a:moveTo>
                  <a:lnTo>
                    <a:pt x="11" y="25"/>
                  </a:lnTo>
                  <a:lnTo>
                    <a:pt x="2" y="24"/>
                  </a:lnTo>
                  <a:lnTo>
                    <a:pt x="18" y="0"/>
                  </a:lnTo>
                  <a:lnTo>
                    <a:pt x="27" y="27"/>
                  </a:lnTo>
                  <a:lnTo>
                    <a:pt x="19" y="26"/>
                  </a:lnTo>
                  <a:lnTo>
                    <a:pt x="8" y="112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Freeform 690"/>
            <p:cNvSpPr>
              <a:spLocks/>
            </p:cNvSpPr>
            <p:nvPr/>
          </p:nvSpPr>
          <p:spPr bwMode="auto">
            <a:xfrm>
              <a:off x="4871" y="828"/>
              <a:ext cx="23" cy="62"/>
            </a:xfrm>
            <a:custGeom>
              <a:avLst/>
              <a:gdLst>
                <a:gd name="T0" fmla="*/ 0 w 40"/>
                <a:gd name="T1" fmla="*/ 106 h 108"/>
                <a:gd name="T2" fmla="*/ 24 w 40"/>
                <a:gd name="T3" fmla="*/ 23 h 108"/>
                <a:gd name="T4" fmla="*/ 16 w 40"/>
                <a:gd name="T5" fmla="*/ 20 h 108"/>
                <a:gd name="T6" fmla="*/ 34 w 40"/>
                <a:gd name="T7" fmla="*/ 0 h 108"/>
                <a:gd name="T8" fmla="*/ 40 w 40"/>
                <a:gd name="T9" fmla="*/ 27 h 108"/>
                <a:gd name="T10" fmla="*/ 32 w 40"/>
                <a:gd name="T11" fmla="*/ 25 h 108"/>
                <a:gd name="T12" fmla="*/ 8 w 40"/>
                <a:gd name="T13" fmla="*/ 108 h 108"/>
                <a:gd name="T14" fmla="*/ 0 w 40"/>
                <a:gd name="T15" fmla="*/ 10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108">
                  <a:moveTo>
                    <a:pt x="0" y="106"/>
                  </a:moveTo>
                  <a:lnTo>
                    <a:pt x="24" y="23"/>
                  </a:lnTo>
                  <a:lnTo>
                    <a:pt x="16" y="20"/>
                  </a:lnTo>
                  <a:lnTo>
                    <a:pt x="34" y="0"/>
                  </a:lnTo>
                  <a:lnTo>
                    <a:pt x="40" y="27"/>
                  </a:lnTo>
                  <a:lnTo>
                    <a:pt x="32" y="25"/>
                  </a:lnTo>
                  <a:lnTo>
                    <a:pt x="8" y="108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9" name="Freeform 691"/>
            <p:cNvSpPr>
              <a:spLocks/>
            </p:cNvSpPr>
            <p:nvPr/>
          </p:nvSpPr>
          <p:spPr bwMode="auto">
            <a:xfrm>
              <a:off x="4933" y="824"/>
              <a:ext cx="16" cy="66"/>
            </a:xfrm>
            <a:custGeom>
              <a:avLst/>
              <a:gdLst>
                <a:gd name="T0" fmla="*/ 0 w 28"/>
                <a:gd name="T1" fmla="*/ 113 h 115"/>
                <a:gd name="T2" fmla="*/ 11 w 28"/>
                <a:gd name="T3" fmla="*/ 25 h 115"/>
                <a:gd name="T4" fmla="*/ 3 w 28"/>
                <a:gd name="T5" fmla="*/ 23 h 115"/>
                <a:gd name="T6" fmla="*/ 19 w 28"/>
                <a:gd name="T7" fmla="*/ 0 h 115"/>
                <a:gd name="T8" fmla="*/ 28 w 28"/>
                <a:gd name="T9" fmla="*/ 27 h 115"/>
                <a:gd name="T10" fmla="*/ 19 w 28"/>
                <a:gd name="T11" fmla="*/ 26 h 115"/>
                <a:gd name="T12" fmla="*/ 8 w 28"/>
                <a:gd name="T13" fmla="*/ 115 h 115"/>
                <a:gd name="T14" fmla="*/ 0 w 28"/>
                <a:gd name="T15" fmla="*/ 113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15">
                  <a:moveTo>
                    <a:pt x="0" y="113"/>
                  </a:moveTo>
                  <a:lnTo>
                    <a:pt x="11" y="25"/>
                  </a:lnTo>
                  <a:lnTo>
                    <a:pt x="3" y="23"/>
                  </a:lnTo>
                  <a:lnTo>
                    <a:pt x="19" y="0"/>
                  </a:lnTo>
                  <a:lnTo>
                    <a:pt x="28" y="27"/>
                  </a:lnTo>
                  <a:lnTo>
                    <a:pt x="19" y="26"/>
                  </a:lnTo>
                  <a:lnTo>
                    <a:pt x="8" y="115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0" name="Freeform 692"/>
            <p:cNvSpPr>
              <a:spLocks/>
            </p:cNvSpPr>
            <p:nvPr/>
          </p:nvSpPr>
          <p:spPr bwMode="auto">
            <a:xfrm>
              <a:off x="4995" y="822"/>
              <a:ext cx="15" cy="67"/>
            </a:xfrm>
            <a:custGeom>
              <a:avLst/>
              <a:gdLst>
                <a:gd name="T0" fmla="*/ 0 w 26"/>
                <a:gd name="T1" fmla="*/ 118 h 118"/>
                <a:gd name="T2" fmla="*/ 9 w 26"/>
                <a:gd name="T3" fmla="*/ 24 h 118"/>
                <a:gd name="T4" fmla="*/ 1 w 26"/>
                <a:gd name="T5" fmla="*/ 23 h 118"/>
                <a:gd name="T6" fmla="*/ 16 w 26"/>
                <a:gd name="T7" fmla="*/ 0 h 118"/>
                <a:gd name="T8" fmla="*/ 26 w 26"/>
                <a:gd name="T9" fmla="*/ 26 h 118"/>
                <a:gd name="T10" fmla="*/ 17 w 26"/>
                <a:gd name="T11" fmla="*/ 25 h 118"/>
                <a:gd name="T12" fmla="*/ 8 w 26"/>
                <a:gd name="T13" fmla="*/ 118 h 118"/>
                <a:gd name="T14" fmla="*/ 0 w 26"/>
                <a:gd name="T15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18">
                  <a:moveTo>
                    <a:pt x="0" y="118"/>
                  </a:moveTo>
                  <a:lnTo>
                    <a:pt x="9" y="24"/>
                  </a:lnTo>
                  <a:lnTo>
                    <a:pt x="1" y="23"/>
                  </a:lnTo>
                  <a:lnTo>
                    <a:pt x="16" y="0"/>
                  </a:lnTo>
                  <a:lnTo>
                    <a:pt x="26" y="26"/>
                  </a:lnTo>
                  <a:lnTo>
                    <a:pt x="17" y="25"/>
                  </a:lnTo>
                  <a:lnTo>
                    <a:pt x="8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1" name="Freeform 693"/>
            <p:cNvSpPr>
              <a:spLocks/>
            </p:cNvSpPr>
            <p:nvPr/>
          </p:nvSpPr>
          <p:spPr bwMode="auto">
            <a:xfrm>
              <a:off x="5057" y="818"/>
              <a:ext cx="16" cy="71"/>
            </a:xfrm>
            <a:custGeom>
              <a:avLst/>
              <a:gdLst>
                <a:gd name="T0" fmla="*/ 0 w 28"/>
                <a:gd name="T1" fmla="*/ 124 h 124"/>
                <a:gd name="T2" fmla="*/ 11 w 28"/>
                <a:gd name="T3" fmla="*/ 25 h 124"/>
                <a:gd name="T4" fmla="*/ 3 w 28"/>
                <a:gd name="T5" fmla="*/ 24 h 124"/>
                <a:gd name="T6" fmla="*/ 18 w 28"/>
                <a:gd name="T7" fmla="*/ 0 h 124"/>
                <a:gd name="T8" fmla="*/ 28 w 28"/>
                <a:gd name="T9" fmla="*/ 27 h 124"/>
                <a:gd name="T10" fmla="*/ 20 w 28"/>
                <a:gd name="T11" fmla="*/ 26 h 124"/>
                <a:gd name="T12" fmla="*/ 8 w 28"/>
                <a:gd name="T13" fmla="*/ 124 h 124"/>
                <a:gd name="T14" fmla="*/ 0 w 28"/>
                <a:gd name="T1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4">
                  <a:moveTo>
                    <a:pt x="0" y="124"/>
                  </a:moveTo>
                  <a:lnTo>
                    <a:pt x="11" y="25"/>
                  </a:lnTo>
                  <a:lnTo>
                    <a:pt x="3" y="24"/>
                  </a:lnTo>
                  <a:lnTo>
                    <a:pt x="18" y="0"/>
                  </a:lnTo>
                  <a:lnTo>
                    <a:pt x="28" y="27"/>
                  </a:lnTo>
                  <a:lnTo>
                    <a:pt x="20" y="26"/>
                  </a:lnTo>
                  <a:lnTo>
                    <a:pt x="8" y="124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2" name="Freeform 694"/>
            <p:cNvSpPr>
              <a:spLocks/>
            </p:cNvSpPr>
            <p:nvPr/>
          </p:nvSpPr>
          <p:spPr bwMode="auto">
            <a:xfrm>
              <a:off x="5119" y="817"/>
              <a:ext cx="17" cy="73"/>
            </a:xfrm>
            <a:custGeom>
              <a:avLst/>
              <a:gdLst>
                <a:gd name="T0" fmla="*/ 0 w 29"/>
                <a:gd name="T1" fmla="*/ 124 h 126"/>
                <a:gd name="T2" fmla="*/ 12 w 29"/>
                <a:gd name="T3" fmla="*/ 24 h 126"/>
                <a:gd name="T4" fmla="*/ 4 w 29"/>
                <a:gd name="T5" fmla="*/ 23 h 126"/>
                <a:gd name="T6" fmla="*/ 19 w 29"/>
                <a:gd name="T7" fmla="*/ 0 h 126"/>
                <a:gd name="T8" fmla="*/ 29 w 29"/>
                <a:gd name="T9" fmla="*/ 26 h 126"/>
                <a:gd name="T10" fmla="*/ 20 w 29"/>
                <a:gd name="T11" fmla="*/ 25 h 126"/>
                <a:gd name="T12" fmla="*/ 8 w 29"/>
                <a:gd name="T13" fmla="*/ 126 h 126"/>
                <a:gd name="T14" fmla="*/ 0 w 29"/>
                <a:gd name="T15" fmla="*/ 124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26">
                  <a:moveTo>
                    <a:pt x="0" y="124"/>
                  </a:moveTo>
                  <a:lnTo>
                    <a:pt x="12" y="24"/>
                  </a:lnTo>
                  <a:lnTo>
                    <a:pt x="4" y="23"/>
                  </a:lnTo>
                  <a:lnTo>
                    <a:pt x="19" y="0"/>
                  </a:lnTo>
                  <a:lnTo>
                    <a:pt x="29" y="26"/>
                  </a:lnTo>
                  <a:lnTo>
                    <a:pt x="20" y="25"/>
                  </a:lnTo>
                  <a:lnTo>
                    <a:pt x="8" y="126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3" name="Freeform 695"/>
            <p:cNvSpPr>
              <a:spLocks/>
            </p:cNvSpPr>
            <p:nvPr/>
          </p:nvSpPr>
          <p:spPr bwMode="auto">
            <a:xfrm>
              <a:off x="5181" y="815"/>
              <a:ext cx="16" cy="74"/>
            </a:xfrm>
            <a:custGeom>
              <a:avLst/>
              <a:gdLst>
                <a:gd name="T0" fmla="*/ 0 w 28"/>
                <a:gd name="T1" fmla="*/ 129 h 129"/>
                <a:gd name="T2" fmla="*/ 12 w 28"/>
                <a:gd name="T3" fmla="*/ 24 h 129"/>
                <a:gd name="T4" fmla="*/ 3 w 28"/>
                <a:gd name="T5" fmla="*/ 23 h 129"/>
                <a:gd name="T6" fmla="*/ 19 w 28"/>
                <a:gd name="T7" fmla="*/ 0 h 129"/>
                <a:gd name="T8" fmla="*/ 28 w 28"/>
                <a:gd name="T9" fmla="*/ 26 h 129"/>
                <a:gd name="T10" fmla="*/ 20 w 28"/>
                <a:gd name="T11" fmla="*/ 25 h 129"/>
                <a:gd name="T12" fmla="*/ 8 w 28"/>
                <a:gd name="T13" fmla="*/ 129 h 129"/>
                <a:gd name="T14" fmla="*/ 0 w 28"/>
                <a:gd name="T1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29">
                  <a:moveTo>
                    <a:pt x="0" y="129"/>
                  </a:moveTo>
                  <a:lnTo>
                    <a:pt x="12" y="24"/>
                  </a:lnTo>
                  <a:lnTo>
                    <a:pt x="3" y="23"/>
                  </a:lnTo>
                  <a:lnTo>
                    <a:pt x="19" y="0"/>
                  </a:lnTo>
                  <a:lnTo>
                    <a:pt x="28" y="26"/>
                  </a:lnTo>
                  <a:lnTo>
                    <a:pt x="20" y="25"/>
                  </a:lnTo>
                  <a:lnTo>
                    <a:pt x="8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4" name="Freeform 696"/>
            <p:cNvSpPr>
              <a:spLocks/>
            </p:cNvSpPr>
            <p:nvPr/>
          </p:nvSpPr>
          <p:spPr bwMode="auto">
            <a:xfrm>
              <a:off x="5243" y="819"/>
              <a:ext cx="19" cy="71"/>
            </a:xfrm>
            <a:custGeom>
              <a:avLst/>
              <a:gdLst>
                <a:gd name="T0" fmla="*/ 0 w 32"/>
                <a:gd name="T1" fmla="*/ 121 h 123"/>
                <a:gd name="T2" fmla="*/ 16 w 32"/>
                <a:gd name="T3" fmla="*/ 24 h 123"/>
                <a:gd name="T4" fmla="*/ 7 w 32"/>
                <a:gd name="T5" fmla="*/ 23 h 123"/>
                <a:gd name="T6" fmla="*/ 24 w 32"/>
                <a:gd name="T7" fmla="*/ 0 h 123"/>
                <a:gd name="T8" fmla="*/ 32 w 32"/>
                <a:gd name="T9" fmla="*/ 27 h 123"/>
                <a:gd name="T10" fmla="*/ 24 w 32"/>
                <a:gd name="T11" fmla="*/ 26 h 123"/>
                <a:gd name="T12" fmla="*/ 8 w 32"/>
                <a:gd name="T13" fmla="*/ 123 h 123"/>
                <a:gd name="T14" fmla="*/ 0 w 32"/>
                <a:gd name="T15" fmla="*/ 12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123">
                  <a:moveTo>
                    <a:pt x="0" y="121"/>
                  </a:moveTo>
                  <a:lnTo>
                    <a:pt x="16" y="24"/>
                  </a:lnTo>
                  <a:lnTo>
                    <a:pt x="7" y="23"/>
                  </a:lnTo>
                  <a:lnTo>
                    <a:pt x="24" y="0"/>
                  </a:lnTo>
                  <a:lnTo>
                    <a:pt x="32" y="27"/>
                  </a:lnTo>
                  <a:lnTo>
                    <a:pt x="24" y="26"/>
                  </a:lnTo>
                  <a:lnTo>
                    <a:pt x="8" y="123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5" name="Freeform 697"/>
            <p:cNvSpPr>
              <a:spLocks/>
            </p:cNvSpPr>
            <p:nvPr/>
          </p:nvSpPr>
          <p:spPr bwMode="auto">
            <a:xfrm>
              <a:off x="5305" y="816"/>
              <a:ext cx="17" cy="74"/>
            </a:xfrm>
            <a:custGeom>
              <a:avLst/>
              <a:gdLst>
                <a:gd name="T0" fmla="*/ 0 w 29"/>
                <a:gd name="T1" fmla="*/ 126 h 128"/>
                <a:gd name="T2" fmla="*/ 12 w 29"/>
                <a:gd name="T3" fmla="*/ 24 h 128"/>
                <a:gd name="T4" fmla="*/ 4 w 29"/>
                <a:gd name="T5" fmla="*/ 23 h 128"/>
                <a:gd name="T6" fmla="*/ 20 w 29"/>
                <a:gd name="T7" fmla="*/ 0 h 128"/>
                <a:gd name="T8" fmla="*/ 29 w 29"/>
                <a:gd name="T9" fmla="*/ 26 h 128"/>
                <a:gd name="T10" fmla="*/ 21 w 29"/>
                <a:gd name="T11" fmla="*/ 25 h 128"/>
                <a:gd name="T12" fmla="*/ 8 w 29"/>
                <a:gd name="T13" fmla="*/ 128 h 128"/>
                <a:gd name="T14" fmla="*/ 0 w 29"/>
                <a:gd name="T15" fmla="*/ 12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28">
                  <a:moveTo>
                    <a:pt x="0" y="126"/>
                  </a:moveTo>
                  <a:lnTo>
                    <a:pt x="12" y="24"/>
                  </a:lnTo>
                  <a:lnTo>
                    <a:pt x="4" y="23"/>
                  </a:lnTo>
                  <a:lnTo>
                    <a:pt x="20" y="0"/>
                  </a:lnTo>
                  <a:lnTo>
                    <a:pt x="29" y="26"/>
                  </a:lnTo>
                  <a:lnTo>
                    <a:pt x="21" y="25"/>
                  </a:lnTo>
                  <a:lnTo>
                    <a:pt x="8" y="128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6" name="Freeform 698"/>
            <p:cNvSpPr>
              <a:spLocks/>
            </p:cNvSpPr>
            <p:nvPr/>
          </p:nvSpPr>
          <p:spPr bwMode="auto">
            <a:xfrm>
              <a:off x="5367" y="813"/>
              <a:ext cx="16" cy="76"/>
            </a:xfrm>
            <a:custGeom>
              <a:avLst/>
              <a:gdLst>
                <a:gd name="T0" fmla="*/ 0 w 27"/>
                <a:gd name="T1" fmla="*/ 132 h 132"/>
                <a:gd name="T2" fmla="*/ 10 w 27"/>
                <a:gd name="T3" fmla="*/ 24 h 132"/>
                <a:gd name="T4" fmla="*/ 2 w 27"/>
                <a:gd name="T5" fmla="*/ 23 h 132"/>
                <a:gd name="T6" fmla="*/ 17 w 27"/>
                <a:gd name="T7" fmla="*/ 0 h 132"/>
                <a:gd name="T8" fmla="*/ 27 w 27"/>
                <a:gd name="T9" fmla="*/ 26 h 132"/>
                <a:gd name="T10" fmla="*/ 19 w 27"/>
                <a:gd name="T11" fmla="*/ 25 h 132"/>
                <a:gd name="T12" fmla="*/ 8 w 27"/>
                <a:gd name="T13" fmla="*/ 132 h 132"/>
                <a:gd name="T14" fmla="*/ 0 w 27"/>
                <a:gd name="T1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32">
                  <a:moveTo>
                    <a:pt x="0" y="132"/>
                  </a:moveTo>
                  <a:lnTo>
                    <a:pt x="10" y="24"/>
                  </a:lnTo>
                  <a:lnTo>
                    <a:pt x="2" y="23"/>
                  </a:lnTo>
                  <a:lnTo>
                    <a:pt x="17" y="0"/>
                  </a:lnTo>
                  <a:lnTo>
                    <a:pt x="27" y="26"/>
                  </a:lnTo>
                  <a:lnTo>
                    <a:pt x="19" y="25"/>
                  </a:lnTo>
                  <a:lnTo>
                    <a:pt x="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7" name="Freeform 699"/>
            <p:cNvSpPr>
              <a:spLocks/>
            </p:cNvSpPr>
            <p:nvPr/>
          </p:nvSpPr>
          <p:spPr bwMode="auto">
            <a:xfrm>
              <a:off x="5428" y="813"/>
              <a:ext cx="14" cy="76"/>
            </a:xfrm>
            <a:custGeom>
              <a:avLst/>
              <a:gdLst>
                <a:gd name="T0" fmla="*/ 1 w 25"/>
                <a:gd name="T1" fmla="*/ 133 h 133"/>
                <a:gd name="T2" fmla="*/ 8 w 25"/>
                <a:gd name="T3" fmla="*/ 25 h 133"/>
                <a:gd name="T4" fmla="*/ 0 w 25"/>
                <a:gd name="T5" fmla="*/ 24 h 133"/>
                <a:gd name="T6" fmla="*/ 14 w 25"/>
                <a:gd name="T7" fmla="*/ 0 h 133"/>
                <a:gd name="T8" fmla="*/ 25 w 25"/>
                <a:gd name="T9" fmla="*/ 26 h 133"/>
                <a:gd name="T10" fmla="*/ 17 w 25"/>
                <a:gd name="T11" fmla="*/ 26 h 133"/>
                <a:gd name="T12" fmla="*/ 9 w 25"/>
                <a:gd name="T13" fmla="*/ 133 h 133"/>
                <a:gd name="T14" fmla="*/ 1 w 25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3">
                  <a:moveTo>
                    <a:pt x="1" y="133"/>
                  </a:moveTo>
                  <a:lnTo>
                    <a:pt x="8" y="25"/>
                  </a:lnTo>
                  <a:lnTo>
                    <a:pt x="0" y="24"/>
                  </a:lnTo>
                  <a:lnTo>
                    <a:pt x="14" y="0"/>
                  </a:lnTo>
                  <a:lnTo>
                    <a:pt x="25" y="26"/>
                  </a:lnTo>
                  <a:lnTo>
                    <a:pt x="17" y="26"/>
                  </a:lnTo>
                  <a:lnTo>
                    <a:pt x="9" y="133"/>
                  </a:lnTo>
                  <a:lnTo>
                    <a:pt x="1" y="133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8" name="Freeform 700"/>
            <p:cNvSpPr>
              <a:spLocks/>
            </p:cNvSpPr>
            <p:nvPr/>
          </p:nvSpPr>
          <p:spPr bwMode="auto">
            <a:xfrm>
              <a:off x="5489" y="813"/>
              <a:ext cx="15" cy="76"/>
            </a:xfrm>
            <a:custGeom>
              <a:avLst/>
              <a:gdLst>
                <a:gd name="T0" fmla="*/ 2 w 25"/>
                <a:gd name="T1" fmla="*/ 133 h 133"/>
                <a:gd name="T2" fmla="*/ 8 w 25"/>
                <a:gd name="T3" fmla="*/ 24 h 133"/>
                <a:gd name="T4" fmla="*/ 0 w 25"/>
                <a:gd name="T5" fmla="*/ 24 h 133"/>
                <a:gd name="T6" fmla="*/ 14 w 25"/>
                <a:gd name="T7" fmla="*/ 0 h 133"/>
                <a:gd name="T8" fmla="*/ 25 w 25"/>
                <a:gd name="T9" fmla="*/ 25 h 133"/>
                <a:gd name="T10" fmla="*/ 17 w 25"/>
                <a:gd name="T11" fmla="*/ 25 h 133"/>
                <a:gd name="T12" fmla="*/ 10 w 25"/>
                <a:gd name="T13" fmla="*/ 133 h 133"/>
                <a:gd name="T14" fmla="*/ 2 w 25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3">
                  <a:moveTo>
                    <a:pt x="2" y="133"/>
                  </a:moveTo>
                  <a:lnTo>
                    <a:pt x="8" y="24"/>
                  </a:lnTo>
                  <a:lnTo>
                    <a:pt x="0" y="24"/>
                  </a:lnTo>
                  <a:lnTo>
                    <a:pt x="14" y="0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10" y="133"/>
                  </a:lnTo>
                  <a:lnTo>
                    <a:pt x="2" y="133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39" name="Freeform 701"/>
            <p:cNvSpPr>
              <a:spLocks/>
            </p:cNvSpPr>
            <p:nvPr/>
          </p:nvSpPr>
          <p:spPr bwMode="auto">
            <a:xfrm>
              <a:off x="5551" y="812"/>
              <a:ext cx="14" cy="77"/>
            </a:xfrm>
            <a:custGeom>
              <a:avLst/>
              <a:gdLst>
                <a:gd name="T0" fmla="*/ 3 w 25"/>
                <a:gd name="T1" fmla="*/ 135 h 135"/>
                <a:gd name="T2" fmla="*/ 8 w 25"/>
                <a:gd name="T3" fmla="*/ 25 h 135"/>
                <a:gd name="T4" fmla="*/ 0 w 25"/>
                <a:gd name="T5" fmla="*/ 24 h 135"/>
                <a:gd name="T6" fmla="*/ 13 w 25"/>
                <a:gd name="T7" fmla="*/ 0 h 135"/>
                <a:gd name="T8" fmla="*/ 25 w 25"/>
                <a:gd name="T9" fmla="*/ 25 h 135"/>
                <a:gd name="T10" fmla="*/ 16 w 25"/>
                <a:gd name="T11" fmla="*/ 25 h 135"/>
                <a:gd name="T12" fmla="*/ 11 w 25"/>
                <a:gd name="T13" fmla="*/ 135 h 135"/>
                <a:gd name="T14" fmla="*/ 3 w 25"/>
                <a:gd name="T1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5">
                  <a:moveTo>
                    <a:pt x="3" y="135"/>
                  </a:moveTo>
                  <a:lnTo>
                    <a:pt x="8" y="25"/>
                  </a:lnTo>
                  <a:lnTo>
                    <a:pt x="0" y="24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1" y="135"/>
                  </a:lnTo>
                  <a:lnTo>
                    <a:pt x="3" y="135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0" name="Freeform 702"/>
            <p:cNvSpPr>
              <a:spLocks/>
            </p:cNvSpPr>
            <p:nvPr/>
          </p:nvSpPr>
          <p:spPr bwMode="auto">
            <a:xfrm>
              <a:off x="5612" y="815"/>
              <a:ext cx="15" cy="74"/>
            </a:xfrm>
            <a:custGeom>
              <a:avLst/>
              <a:gdLst>
                <a:gd name="T0" fmla="*/ 4 w 25"/>
                <a:gd name="T1" fmla="*/ 130 h 130"/>
                <a:gd name="T2" fmla="*/ 8 w 25"/>
                <a:gd name="T3" fmla="*/ 25 h 130"/>
                <a:gd name="T4" fmla="*/ 0 w 25"/>
                <a:gd name="T5" fmla="*/ 24 h 130"/>
                <a:gd name="T6" fmla="*/ 13 w 25"/>
                <a:gd name="T7" fmla="*/ 0 h 130"/>
                <a:gd name="T8" fmla="*/ 25 w 25"/>
                <a:gd name="T9" fmla="*/ 25 h 130"/>
                <a:gd name="T10" fmla="*/ 16 w 25"/>
                <a:gd name="T11" fmla="*/ 25 h 130"/>
                <a:gd name="T12" fmla="*/ 12 w 25"/>
                <a:gd name="T13" fmla="*/ 130 h 130"/>
                <a:gd name="T14" fmla="*/ 4 w 25"/>
                <a:gd name="T1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0">
                  <a:moveTo>
                    <a:pt x="4" y="130"/>
                  </a:moveTo>
                  <a:lnTo>
                    <a:pt x="8" y="25"/>
                  </a:lnTo>
                  <a:lnTo>
                    <a:pt x="0" y="24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2" y="130"/>
                  </a:lnTo>
                  <a:lnTo>
                    <a:pt x="4" y="13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1" name="Freeform 703"/>
            <p:cNvSpPr>
              <a:spLocks/>
            </p:cNvSpPr>
            <p:nvPr/>
          </p:nvSpPr>
          <p:spPr bwMode="auto">
            <a:xfrm>
              <a:off x="5672" y="817"/>
              <a:ext cx="14" cy="72"/>
            </a:xfrm>
            <a:custGeom>
              <a:avLst/>
              <a:gdLst>
                <a:gd name="T0" fmla="*/ 8 w 25"/>
                <a:gd name="T1" fmla="*/ 126 h 126"/>
                <a:gd name="T2" fmla="*/ 9 w 25"/>
                <a:gd name="T3" fmla="*/ 25 h 126"/>
                <a:gd name="T4" fmla="*/ 0 w 25"/>
                <a:gd name="T5" fmla="*/ 25 h 126"/>
                <a:gd name="T6" fmla="*/ 13 w 25"/>
                <a:gd name="T7" fmla="*/ 0 h 126"/>
                <a:gd name="T8" fmla="*/ 25 w 25"/>
                <a:gd name="T9" fmla="*/ 25 h 126"/>
                <a:gd name="T10" fmla="*/ 17 w 25"/>
                <a:gd name="T11" fmla="*/ 25 h 126"/>
                <a:gd name="T12" fmla="*/ 16 w 25"/>
                <a:gd name="T13" fmla="*/ 126 h 126"/>
                <a:gd name="T14" fmla="*/ 8 w 25"/>
                <a:gd name="T1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6">
                  <a:moveTo>
                    <a:pt x="8" y="126"/>
                  </a:moveTo>
                  <a:lnTo>
                    <a:pt x="9" y="25"/>
                  </a:lnTo>
                  <a:lnTo>
                    <a:pt x="0" y="25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16" y="126"/>
                  </a:lnTo>
                  <a:lnTo>
                    <a:pt x="8" y="126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2" name="Freeform 704"/>
            <p:cNvSpPr>
              <a:spLocks/>
            </p:cNvSpPr>
            <p:nvPr/>
          </p:nvSpPr>
          <p:spPr bwMode="auto">
            <a:xfrm>
              <a:off x="5734" y="825"/>
              <a:ext cx="14" cy="64"/>
            </a:xfrm>
            <a:custGeom>
              <a:avLst/>
              <a:gdLst>
                <a:gd name="T0" fmla="*/ 8 w 25"/>
                <a:gd name="T1" fmla="*/ 112 h 112"/>
                <a:gd name="T2" fmla="*/ 8 w 25"/>
                <a:gd name="T3" fmla="*/ 25 h 112"/>
                <a:gd name="T4" fmla="*/ 0 w 25"/>
                <a:gd name="T5" fmla="*/ 25 h 112"/>
                <a:gd name="T6" fmla="*/ 12 w 25"/>
                <a:gd name="T7" fmla="*/ 0 h 112"/>
                <a:gd name="T8" fmla="*/ 25 w 25"/>
                <a:gd name="T9" fmla="*/ 25 h 112"/>
                <a:gd name="T10" fmla="*/ 16 w 25"/>
                <a:gd name="T11" fmla="*/ 25 h 112"/>
                <a:gd name="T12" fmla="*/ 16 w 25"/>
                <a:gd name="T13" fmla="*/ 112 h 112"/>
                <a:gd name="T14" fmla="*/ 8 w 25"/>
                <a:gd name="T15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12">
                  <a:moveTo>
                    <a:pt x="8" y="112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2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6" y="112"/>
                  </a:lnTo>
                  <a:lnTo>
                    <a:pt x="8" y="112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3" name="Freeform 705"/>
            <p:cNvSpPr>
              <a:spLocks/>
            </p:cNvSpPr>
            <p:nvPr/>
          </p:nvSpPr>
          <p:spPr bwMode="auto">
            <a:xfrm>
              <a:off x="5792" y="819"/>
              <a:ext cx="15" cy="70"/>
            </a:xfrm>
            <a:custGeom>
              <a:avLst/>
              <a:gdLst>
                <a:gd name="T0" fmla="*/ 14 w 25"/>
                <a:gd name="T1" fmla="*/ 123 h 123"/>
                <a:gd name="T2" fmla="*/ 8 w 25"/>
                <a:gd name="T3" fmla="*/ 26 h 123"/>
                <a:gd name="T4" fmla="*/ 0 w 25"/>
                <a:gd name="T5" fmla="*/ 26 h 123"/>
                <a:gd name="T6" fmla="*/ 11 w 25"/>
                <a:gd name="T7" fmla="*/ 0 h 123"/>
                <a:gd name="T8" fmla="*/ 25 w 25"/>
                <a:gd name="T9" fmla="*/ 25 h 123"/>
                <a:gd name="T10" fmla="*/ 17 w 25"/>
                <a:gd name="T11" fmla="*/ 25 h 123"/>
                <a:gd name="T12" fmla="*/ 22 w 25"/>
                <a:gd name="T13" fmla="*/ 123 h 123"/>
                <a:gd name="T14" fmla="*/ 14 w 25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3">
                  <a:moveTo>
                    <a:pt x="14" y="123"/>
                  </a:moveTo>
                  <a:lnTo>
                    <a:pt x="8" y="26"/>
                  </a:lnTo>
                  <a:lnTo>
                    <a:pt x="0" y="26"/>
                  </a:lnTo>
                  <a:lnTo>
                    <a:pt x="11" y="0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22" y="123"/>
                  </a:lnTo>
                  <a:lnTo>
                    <a:pt x="14" y="123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4" name="Freeform 706"/>
            <p:cNvSpPr>
              <a:spLocks/>
            </p:cNvSpPr>
            <p:nvPr/>
          </p:nvSpPr>
          <p:spPr bwMode="auto">
            <a:xfrm>
              <a:off x="5854" y="820"/>
              <a:ext cx="14" cy="69"/>
            </a:xfrm>
            <a:custGeom>
              <a:avLst/>
              <a:gdLst>
                <a:gd name="T0" fmla="*/ 15 w 25"/>
                <a:gd name="T1" fmla="*/ 120 h 120"/>
                <a:gd name="T2" fmla="*/ 8 w 25"/>
                <a:gd name="T3" fmla="*/ 25 h 120"/>
                <a:gd name="T4" fmla="*/ 0 w 25"/>
                <a:gd name="T5" fmla="*/ 26 h 120"/>
                <a:gd name="T6" fmla="*/ 10 w 25"/>
                <a:gd name="T7" fmla="*/ 0 h 120"/>
                <a:gd name="T8" fmla="*/ 25 w 25"/>
                <a:gd name="T9" fmla="*/ 24 h 120"/>
                <a:gd name="T10" fmla="*/ 16 w 25"/>
                <a:gd name="T11" fmla="*/ 24 h 120"/>
                <a:gd name="T12" fmla="*/ 23 w 25"/>
                <a:gd name="T13" fmla="*/ 120 h 120"/>
                <a:gd name="T14" fmla="*/ 15 w 25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0">
                  <a:moveTo>
                    <a:pt x="15" y="120"/>
                  </a:moveTo>
                  <a:lnTo>
                    <a:pt x="8" y="25"/>
                  </a:lnTo>
                  <a:lnTo>
                    <a:pt x="0" y="26"/>
                  </a:lnTo>
                  <a:lnTo>
                    <a:pt x="10" y="0"/>
                  </a:lnTo>
                  <a:lnTo>
                    <a:pt x="25" y="24"/>
                  </a:lnTo>
                  <a:lnTo>
                    <a:pt x="16" y="24"/>
                  </a:lnTo>
                  <a:lnTo>
                    <a:pt x="23" y="120"/>
                  </a:lnTo>
                  <a:lnTo>
                    <a:pt x="15" y="12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5" name="Freeform 707"/>
            <p:cNvSpPr>
              <a:spLocks/>
            </p:cNvSpPr>
            <p:nvPr/>
          </p:nvSpPr>
          <p:spPr bwMode="auto">
            <a:xfrm>
              <a:off x="5914" y="816"/>
              <a:ext cx="15" cy="73"/>
            </a:xfrm>
            <a:custGeom>
              <a:avLst/>
              <a:gdLst>
                <a:gd name="T0" fmla="*/ 19 w 27"/>
                <a:gd name="T1" fmla="*/ 127 h 127"/>
                <a:gd name="T2" fmla="*/ 8 w 27"/>
                <a:gd name="T3" fmla="*/ 25 h 127"/>
                <a:gd name="T4" fmla="*/ 0 w 27"/>
                <a:gd name="T5" fmla="*/ 26 h 127"/>
                <a:gd name="T6" fmla="*/ 9 w 27"/>
                <a:gd name="T7" fmla="*/ 0 h 127"/>
                <a:gd name="T8" fmla="*/ 24 w 27"/>
                <a:gd name="T9" fmla="*/ 23 h 127"/>
                <a:gd name="T10" fmla="*/ 16 w 27"/>
                <a:gd name="T11" fmla="*/ 24 h 127"/>
                <a:gd name="T12" fmla="*/ 27 w 27"/>
                <a:gd name="T13" fmla="*/ 127 h 127"/>
                <a:gd name="T14" fmla="*/ 19 w 27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127">
                  <a:moveTo>
                    <a:pt x="19" y="127"/>
                  </a:moveTo>
                  <a:lnTo>
                    <a:pt x="8" y="25"/>
                  </a:lnTo>
                  <a:lnTo>
                    <a:pt x="0" y="26"/>
                  </a:lnTo>
                  <a:lnTo>
                    <a:pt x="9" y="0"/>
                  </a:lnTo>
                  <a:lnTo>
                    <a:pt x="24" y="23"/>
                  </a:lnTo>
                  <a:lnTo>
                    <a:pt x="16" y="24"/>
                  </a:lnTo>
                  <a:lnTo>
                    <a:pt x="27" y="127"/>
                  </a:lnTo>
                  <a:lnTo>
                    <a:pt x="19" y="12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6" name="Freeform 708"/>
            <p:cNvSpPr>
              <a:spLocks/>
            </p:cNvSpPr>
            <p:nvPr/>
          </p:nvSpPr>
          <p:spPr bwMode="auto">
            <a:xfrm>
              <a:off x="5977" y="841"/>
              <a:ext cx="14" cy="49"/>
            </a:xfrm>
            <a:custGeom>
              <a:avLst/>
              <a:gdLst>
                <a:gd name="T0" fmla="*/ 17 w 25"/>
                <a:gd name="T1" fmla="*/ 85 h 85"/>
                <a:gd name="T2" fmla="*/ 8 w 25"/>
                <a:gd name="T3" fmla="*/ 25 h 85"/>
                <a:gd name="T4" fmla="*/ 0 w 25"/>
                <a:gd name="T5" fmla="*/ 26 h 85"/>
                <a:gd name="T6" fmla="*/ 9 w 25"/>
                <a:gd name="T7" fmla="*/ 0 h 85"/>
                <a:gd name="T8" fmla="*/ 25 w 25"/>
                <a:gd name="T9" fmla="*/ 23 h 85"/>
                <a:gd name="T10" fmla="*/ 16 w 25"/>
                <a:gd name="T11" fmla="*/ 24 h 85"/>
                <a:gd name="T12" fmla="*/ 25 w 25"/>
                <a:gd name="T13" fmla="*/ 83 h 85"/>
                <a:gd name="T14" fmla="*/ 17 w 25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85">
                  <a:moveTo>
                    <a:pt x="17" y="85"/>
                  </a:moveTo>
                  <a:lnTo>
                    <a:pt x="8" y="25"/>
                  </a:lnTo>
                  <a:lnTo>
                    <a:pt x="0" y="26"/>
                  </a:lnTo>
                  <a:lnTo>
                    <a:pt x="9" y="0"/>
                  </a:lnTo>
                  <a:lnTo>
                    <a:pt x="25" y="23"/>
                  </a:lnTo>
                  <a:lnTo>
                    <a:pt x="16" y="24"/>
                  </a:lnTo>
                  <a:lnTo>
                    <a:pt x="25" y="83"/>
                  </a:lnTo>
                  <a:lnTo>
                    <a:pt x="17" y="85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7" name="Freeform 709"/>
            <p:cNvSpPr>
              <a:spLocks/>
            </p:cNvSpPr>
            <p:nvPr/>
          </p:nvSpPr>
          <p:spPr bwMode="auto">
            <a:xfrm>
              <a:off x="6038" y="817"/>
              <a:ext cx="14" cy="72"/>
            </a:xfrm>
            <a:custGeom>
              <a:avLst/>
              <a:gdLst>
                <a:gd name="T0" fmla="*/ 18 w 26"/>
                <a:gd name="T1" fmla="*/ 126 h 126"/>
                <a:gd name="T2" fmla="*/ 8 w 26"/>
                <a:gd name="T3" fmla="*/ 25 h 126"/>
                <a:gd name="T4" fmla="*/ 0 w 26"/>
                <a:gd name="T5" fmla="*/ 26 h 126"/>
                <a:gd name="T6" fmla="*/ 10 w 26"/>
                <a:gd name="T7" fmla="*/ 0 h 126"/>
                <a:gd name="T8" fmla="*/ 24 w 26"/>
                <a:gd name="T9" fmla="*/ 24 h 126"/>
                <a:gd name="T10" fmla="*/ 16 w 26"/>
                <a:gd name="T11" fmla="*/ 25 h 126"/>
                <a:gd name="T12" fmla="*/ 26 w 26"/>
                <a:gd name="T13" fmla="*/ 126 h 126"/>
                <a:gd name="T14" fmla="*/ 18 w 26"/>
                <a:gd name="T15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26">
                  <a:moveTo>
                    <a:pt x="18" y="126"/>
                  </a:moveTo>
                  <a:lnTo>
                    <a:pt x="8" y="25"/>
                  </a:lnTo>
                  <a:lnTo>
                    <a:pt x="0" y="26"/>
                  </a:lnTo>
                  <a:lnTo>
                    <a:pt x="10" y="0"/>
                  </a:lnTo>
                  <a:lnTo>
                    <a:pt x="24" y="24"/>
                  </a:lnTo>
                  <a:lnTo>
                    <a:pt x="16" y="25"/>
                  </a:lnTo>
                  <a:lnTo>
                    <a:pt x="26" y="126"/>
                  </a:lnTo>
                  <a:lnTo>
                    <a:pt x="18" y="126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8" name="Freeform 710"/>
            <p:cNvSpPr>
              <a:spLocks/>
            </p:cNvSpPr>
            <p:nvPr/>
          </p:nvSpPr>
          <p:spPr bwMode="auto">
            <a:xfrm>
              <a:off x="4498" y="756"/>
              <a:ext cx="14" cy="72"/>
            </a:xfrm>
            <a:custGeom>
              <a:avLst/>
              <a:gdLst>
                <a:gd name="T0" fmla="*/ 4 w 25"/>
                <a:gd name="T1" fmla="*/ 125 h 125"/>
                <a:gd name="T2" fmla="*/ 9 w 25"/>
                <a:gd name="T3" fmla="*/ 24 h 125"/>
                <a:gd name="T4" fmla="*/ 0 w 25"/>
                <a:gd name="T5" fmla="*/ 24 h 125"/>
                <a:gd name="T6" fmla="*/ 14 w 25"/>
                <a:gd name="T7" fmla="*/ 0 h 125"/>
                <a:gd name="T8" fmla="*/ 25 w 25"/>
                <a:gd name="T9" fmla="*/ 25 h 125"/>
                <a:gd name="T10" fmla="*/ 17 w 25"/>
                <a:gd name="T11" fmla="*/ 25 h 125"/>
                <a:gd name="T12" fmla="*/ 12 w 25"/>
                <a:gd name="T13" fmla="*/ 125 h 125"/>
                <a:gd name="T14" fmla="*/ 4 w 25"/>
                <a:gd name="T15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5">
                  <a:moveTo>
                    <a:pt x="4" y="125"/>
                  </a:moveTo>
                  <a:lnTo>
                    <a:pt x="9" y="24"/>
                  </a:lnTo>
                  <a:lnTo>
                    <a:pt x="0" y="24"/>
                  </a:lnTo>
                  <a:lnTo>
                    <a:pt x="14" y="0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12" y="125"/>
                  </a:lnTo>
                  <a:lnTo>
                    <a:pt x="4" y="125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49" name="Freeform 711"/>
            <p:cNvSpPr>
              <a:spLocks/>
            </p:cNvSpPr>
            <p:nvPr/>
          </p:nvSpPr>
          <p:spPr bwMode="auto">
            <a:xfrm>
              <a:off x="4559" y="758"/>
              <a:ext cx="14" cy="70"/>
            </a:xfrm>
            <a:custGeom>
              <a:avLst/>
              <a:gdLst>
                <a:gd name="T0" fmla="*/ 6 w 25"/>
                <a:gd name="T1" fmla="*/ 122 h 122"/>
                <a:gd name="T2" fmla="*/ 9 w 25"/>
                <a:gd name="T3" fmla="*/ 25 h 122"/>
                <a:gd name="T4" fmla="*/ 0 w 25"/>
                <a:gd name="T5" fmla="*/ 25 h 122"/>
                <a:gd name="T6" fmla="*/ 14 w 25"/>
                <a:gd name="T7" fmla="*/ 0 h 122"/>
                <a:gd name="T8" fmla="*/ 25 w 25"/>
                <a:gd name="T9" fmla="*/ 25 h 122"/>
                <a:gd name="T10" fmla="*/ 17 w 25"/>
                <a:gd name="T11" fmla="*/ 25 h 122"/>
                <a:gd name="T12" fmla="*/ 14 w 25"/>
                <a:gd name="T13" fmla="*/ 122 h 122"/>
                <a:gd name="T14" fmla="*/ 6 w 25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2">
                  <a:moveTo>
                    <a:pt x="6" y="122"/>
                  </a:moveTo>
                  <a:lnTo>
                    <a:pt x="9" y="25"/>
                  </a:lnTo>
                  <a:lnTo>
                    <a:pt x="0" y="25"/>
                  </a:lnTo>
                  <a:lnTo>
                    <a:pt x="14" y="0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14" y="122"/>
                  </a:lnTo>
                  <a:lnTo>
                    <a:pt x="6" y="122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0" name="Freeform 712"/>
            <p:cNvSpPr>
              <a:spLocks/>
            </p:cNvSpPr>
            <p:nvPr/>
          </p:nvSpPr>
          <p:spPr bwMode="auto">
            <a:xfrm>
              <a:off x="4621" y="804"/>
              <a:ext cx="14" cy="24"/>
            </a:xfrm>
            <a:custGeom>
              <a:avLst/>
              <a:gdLst>
                <a:gd name="T0" fmla="*/ 6 w 25"/>
                <a:gd name="T1" fmla="*/ 41 h 43"/>
                <a:gd name="T2" fmla="*/ 8 w 25"/>
                <a:gd name="T3" fmla="*/ 25 h 43"/>
                <a:gd name="T4" fmla="*/ 0 w 25"/>
                <a:gd name="T5" fmla="*/ 23 h 43"/>
                <a:gd name="T6" fmla="*/ 16 w 25"/>
                <a:gd name="T7" fmla="*/ 0 h 43"/>
                <a:gd name="T8" fmla="*/ 25 w 25"/>
                <a:gd name="T9" fmla="*/ 27 h 43"/>
                <a:gd name="T10" fmla="*/ 16 w 25"/>
                <a:gd name="T11" fmla="*/ 26 h 43"/>
                <a:gd name="T12" fmla="*/ 14 w 25"/>
                <a:gd name="T13" fmla="*/ 43 h 43"/>
                <a:gd name="T14" fmla="*/ 6 w 25"/>
                <a:gd name="T15" fmla="*/ 4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3">
                  <a:moveTo>
                    <a:pt x="6" y="41"/>
                  </a:moveTo>
                  <a:lnTo>
                    <a:pt x="8" y="25"/>
                  </a:lnTo>
                  <a:lnTo>
                    <a:pt x="0" y="23"/>
                  </a:lnTo>
                  <a:lnTo>
                    <a:pt x="16" y="0"/>
                  </a:lnTo>
                  <a:lnTo>
                    <a:pt x="25" y="27"/>
                  </a:lnTo>
                  <a:lnTo>
                    <a:pt x="16" y="26"/>
                  </a:lnTo>
                  <a:lnTo>
                    <a:pt x="14" y="43"/>
                  </a:lnTo>
                  <a:lnTo>
                    <a:pt x="6" y="41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1" name="Freeform 713"/>
            <p:cNvSpPr>
              <a:spLocks/>
            </p:cNvSpPr>
            <p:nvPr/>
          </p:nvSpPr>
          <p:spPr bwMode="auto">
            <a:xfrm>
              <a:off x="4683" y="759"/>
              <a:ext cx="14" cy="69"/>
            </a:xfrm>
            <a:custGeom>
              <a:avLst/>
              <a:gdLst>
                <a:gd name="T0" fmla="*/ 6 w 25"/>
                <a:gd name="T1" fmla="*/ 119 h 119"/>
                <a:gd name="T2" fmla="*/ 8 w 25"/>
                <a:gd name="T3" fmla="*/ 25 h 119"/>
                <a:gd name="T4" fmla="*/ 0 w 25"/>
                <a:gd name="T5" fmla="*/ 25 h 119"/>
                <a:gd name="T6" fmla="*/ 13 w 25"/>
                <a:gd name="T7" fmla="*/ 0 h 119"/>
                <a:gd name="T8" fmla="*/ 25 w 25"/>
                <a:gd name="T9" fmla="*/ 25 h 119"/>
                <a:gd name="T10" fmla="*/ 17 w 25"/>
                <a:gd name="T11" fmla="*/ 25 h 119"/>
                <a:gd name="T12" fmla="*/ 14 w 25"/>
                <a:gd name="T13" fmla="*/ 119 h 119"/>
                <a:gd name="T14" fmla="*/ 6 w 25"/>
                <a:gd name="T1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19">
                  <a:moveTo>
                    <a:pt x="6" y="119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14" y="119"/>
                  </a:lnTo>
                  <a:lnTo>
                    <a:pt x="6" y="119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2" name="Freeform 714"/>
            <p:cNvSpPr>
              <a:spLocks/>
            </p:cNvSpPr>
            <p:nvPr/>
          </p:nvSpPr>
          <p:spPr bwMode="auto">
            <a:xfrm>
              <a:off x="4746" y="766"/>
              <a:ext cx="15" cy="62"/>
            </a:xfrm>
            <a:custGeom>
              <a:avLst/>
              <a:gdLst>
                <a:gd name="T0" fmla="*/ 3 w 25"/>
                <a:gd name="T1" fmla="*/ 108 h 108"/>
                <a:gd name="T2" fmla="*/ 8 w 25"/>
                <a:gd name="T3" fmla="*/ 25 h 108"/>
                <a:gd name="T4" fmla="*/ 0 w 25"/>
                <a:gd name="T5" fmla="*/ 24 h 108"/>
                <a:gd name="T6" fmla="*/ 14 w 25"/>
                <a:gd name="T7" fmla="*/ 0 h 108"/>
                <a:gd name="T8" fmla="*/ 25 w 25"/>
                <a:gd name="T9" fmla="*/ 26 h 108"/>
                <a:gd name="T10" fmla="*/ 17 w 25"/>
                <a:gd name="T11" fmla="*/ 25 h 108"/>
                <a:gd name="T12" fmla="*/ 11 w 25"/>
                <a:gd name="T13" fmla="*/ 108 h 108"/>
                <a:gd name="T14" fmla="*/ 3 w 25"/>
                <a:gd name="T15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08">
                  <a:moveTo>
                    <a:pt x="3" y="108"/>
                  </a:moveTo>
                  <a:lnTo>
                    <a:pt x="8" y="25"/>
                  </a:lnTo>
                  <a:lnTo>
                    <a:pt x="0" y="24"/>
                  </a:lnTo>
                  <a:lnTo>
                    <a:pt x="14" y="0"/>
                  </a:lnTo>
                  <a:lnTo>
                    <a:pt x="25" y="26"/>
                  </a:lnTo>
                  <a:lnTo>
                    <a:pt x="17" y="25"/>
                  </a:lnTo>
                  <a:lnTo>
                    <a:pt x="11" y="108"/>
                  </a:lnTo>
                  <a:lnTo>
                    <a:pt x="3" y="108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3" name="Freeform 715"/>
            <p:cNvSpPr>
              <a:spLocks/>
            </p:cNvSpPr>
            <p:nvPr/>
          </p:nvSpPr>
          <p:spPr bwMode="auto">
            <a:xfrm>
              <a:off x="4807" y="761"/>
              <a:ext cx="14" cy="67"/>
            </a:xfrm>
            <a:custGeom>
              <a:avLst/>
              <a:gdLst>
                <a:gd name="T0" fmla="*/ 4 w 25"/>
                <a:gd name="T1" fmla="*/ 116 h 116"/>
                <a:gd name="T2" fmla="*/ 9 w 25"/>
                <a:gd name="T3" fmla="*/ 25 h 116"/>
                <a:gd name="T4" fmla="*/ 0 w 25"/>
                <a:gd name="T5" fmla="*/ 24 h 116"/>
                <a:gd name="T6" fmla="*/ 14 w 25"/>
                <a:gd name="T7" fmla="*/ 0 h 116"/>
                <a:gd name="T8" fmla="*/ 25 w 25"/>
                <a:gd name="T9" fmla="*/ 25 h 116"/>
                <a:gd name="T10" fmla="*/ 17 w 25"/>
                <a:gd name="T11" fmla="*/ 25 h 116"/>
                <a:gd name="T12" fmla="*/ 12 w 25"/>
                <a:gd name="T13" fmla="*/ 116 h 116"/>
                <a:gd name="T14" fmla="*/ 4 w 25"/>
                <a:gd name="T1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16">
                  <a:moveTo>
                    <a:pt x="4" y="116"/>
                  </a:moveTo>
                  <a:lnTo>
                    <a:pt x="9" y="25"/>
                  </a:lnTo>
                  <a:lnTo>
                    <a:pt x="0" y="24"/>
                  </a:lnTo>
                  <a:lnTo>
                    <a:pt x="14" y="0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12" y="116"/>
                  </a:lnTo>
                  <a:lnTo>
                    <a:pt x="4" y="116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4" name="Freeform 716"/>
            <p:cNvSpPr>
              <a:spLocks/>
            </p:cNvSpPr>
            <p:nvPr/>
          </p:nvSpPr>
          <p:spPr bwMode="auto">
            <a:xfrm>
              <a:off x="4871" y="782"/>
              <a:ext cx="17" cy="46"/>
            </a:xfrm>
            <a:custGeom>
              <a:avLst/>
              <a:gdLst>
                <a:gd name="T0" fmla="*/ 0 w 29"/>
                <a:gd name="T1" fmla="*/ 78 h 80"/>
                <a:gd name="T2" fmla="*/ 13 w 29"/>
                <a:gd name="T3" fmla="*/ 23 h 80"/>
                <a:gd name="T4" fmla="*/ 5 w 29"/>
                <a:gd name="T5" fmla="*/ 21 h 80"/>
                <a:gd name="T6" fmla="*/ 22 w 29"/>
                <a:gd name="T7" fmla="*/ 0 h 80"/>
                <a:gd name="T8" fmla="*/ 29 w 29"/>
                <a:gd name="T9" fmla="*/ 27 h 80"/>
                <a:gd name="T10" fmla="*/ 21 w 29"/>
                <a:gd name="T11" fmla="*/ 25 h 80"/>
                <a:gd name="T12" fmla="*/ 8 w 29"/>
                <a:gd name="T13" fmla="*/ 80 h 80"/>
                <a:gd name="T14" fmla="*/ 0 w 29"/>
                <a:gd name="T15" fmla="*/ 7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80">
                  <a:moveTo>
                    <a:pt x="0" y="78"/>
                  </a:moveTo>
                  <a:lnTo>
                    <a:pt x="13" y="23"/>
                  </a:lnTo>
                  <a:lnTo>
                    <a:pt x="5" y="21"/>
                  </a:lnTo>
                  <a:lnTo>
                    <a:pt x="22" y="0"/>
                  </a:lnTo>
                  <a:lnTo>
                    <a:pt x="29" y="27"/>
                  </a:lnTo>
                  <a:lnTo>
                    <a:pt x="21" y="25"/>
                  </a:lnTo>
                  <a:lnTo>
                    <a:pt x="8" y="8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5" name="Freeform 717"/>
            <p:cNvSpPr>
              <a:spLocks/>
            </p:cNvSpPr>
            <p:nvPr/>
          </p:nvSpPr>
          <p:spPr bwMode="auto">
            <a:xfrm>
              <a:off x="4932" y="762"/>
              <a:ext cx="15" cy="66"/>
            </a:xfrm>
            <a:custGeom>
              <a:avLst/>
              <a:gdLst>
                <a:gd name="T0" fmla="*/ 2 w 25"/>
                <a:gd name="T1" fmla="*/ 114 h 114"/>
                <a:gd name="T2" fmla="*/ 8 w 25"/>
                <a:gd name="T3" fmla="*/ 25 h 114"/>
                <a:gd name="T4" fmla="*/ 0 w 25"/>
                <a:gd name="T5" fmla="*/ 24 h 114"/>
                <a:gd name="T6" fmla="*/ 14 w 25"/>
                <a:gd name="T7" fmla="*/ 0 h 114"/>
                <a:gd name="T8" fmla="*/ 25 w 25"/>
                <a:gd name="T9" fmla="*/ 26 h 114"/>
                <a:gd name="T10" fmla="*/ 17 w 25"/>
                <a:gd name="T11" fmla="*/ 25 h 114"/>
                <a:gd name="T12" fmla="*/ 10 w 25"/>
                <a:gd name="T13" fmla="*/ 114 h 114"/>
                <a:gd name="T14" fmla="*/ 2 w 25"/>
                <a:gd name="T1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14">
                  <a:moveTo>
                    <a:pt x="2" y="114"/>
                  </a:moveTo>
                  <a:lnTo>
                    <a:pt x="8" y="25"/>
                  </a:lnTo>
                  <a:lnTo>
                    <a:pt x="0" y="24"/>
                  </a:lnTo>
                  <a:lnTo>
                    <a:pt x="14" y="0"/>
                  </a:lnTo>
                  <a:lnTo>
                    <a:pt x="25" y="26"/>
                  </a:lnTo>
                  <a:lnTo>
                    <a:pt x="17" y="25"/>
                  </a:lnTo>
                  <a:lnTo>
                    <a:pt x="10" y="114"/>
                  </a:lnTo>
                  <a:lnTo>
                    <a:pt x="2" y="114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6" name="Freeform 718"/>
            <p:cNvSpPr>
              <a:spLocks/>
            </p:cNvSpPr>
            <p:nvPr/>
          </p:nvSpPr>
          <p:spPr bwMode="auto">
            <a:xfrm>
              <a:off x="4994" y="761"/>
              <a:ext cx="14" cy="67"/>
            </a:xfrm>
            <a:custGeom>
              <a:avLst/>
              <a:gdLst>
                <a:gd name="T0" fmla="*/ 3 w 25"/>
                <a:gd name="T1" fmla="*/ 116 h 116"/>
                <a:gd name="T2" fmla="*/ 9 w 25"/>
                <a:gd name="T3" fmla="*/ 25 h 116"/>
                <a:gd name="T4" fmla="*/ 0 w 25"/>
                <a:gd name="T5" fmla="*/ 24 h 116"/>
                <a:gd name="T6" fmla="*/ 15 w 25"/>
                <a:gd name="T7" fmla="*/ 0 h 116"/>
                <a:gd name="T8" fmla="*/ 25 w 25"/>
                <a:gd name="T9" fmla="*/ 26 h 116"/>
                <a:gd name="T10" fmla="*/ 17 w 25"/>
                <a:gd name="T11" fmla="*/ 25 h 116"/>
                <a:gd name="T12" fmla="*/ 11 w 25"/>
                <a:gd name="T13" fmla="*/ 116 h 116"/>
                <a:gd name="T14" fmla="*/ 3 w 25"/>
                <a:gd name="T1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16">
                  <a:moveTo>
                    <a:pt x="3" y="116"/>
                  </a:moveTo>
                  <a:lnTo>
                    <a:pt x="9" y="25"/>
                  </a:lnTo>
                  <a:lnTo>
                    <a:pt x="0" y="24"/>
                  </a:lnTo>
                  <a:lnTo>
                    <a:pt x="15" y="0"/>
                  </a:lnTo>
                  <a:lnTo>
                    <a:pt x="25" y="26"/>
                  </a:lnTo>
                  <a:lnTo>
                    <a:pt x="17" y="25"/>
                  </a:lnTo>
                  <a:lnTo>
                    <a:pt x="11" y="116"/>
                  </a:lnTo>
                  <a:lnTo>
                    <a:pt x="3" y="116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7" name="Freeform 719"/>
            <p:cNvSpPr>
              <a:spLocks/>
            </p:cNvSpPr>
            <p:nvPr/>
          </p:nvSpPr>
          <p:spPr bwMode="auto">
            <a:xfrm>
              <a:off x="5056" y="761"/>
              <a:ext cx="14" cy="67"/>
            </a:xfrm>
            <a:custGeom>
              <a:avLst/>
              <a:gdLst>
                <a:gd name="T0" fmla="*/ 2 w 24"/>
                <a:gd name="T1" fmla="*/ 116 h 116"/>
                <a:gd name="T2" fmla="*/ 8 w 24"/>
                <a:gd name="T3" fmla="*/ 25 h 116"/>
                <a:gd name="T4" fmla="*/ 0 w 24"/>
                <a:gd name="T5" fmla="*/ 25 h 116"/>
                <a:gd name="T6" fmla="*/ 14 w 24"/>
                <a:gd name="T7" fmla="*/ 0 h 116"/>
                <a:gd name="T8" fmla="*/ 24 w 24"/>
                <a:gd name="T9" fmla="*/ 26 h 116"/>
                <a:gd name="T10" fmla="*/ 16 w 24"/>
                <a:gd name="T11" fmla="*/ 26 h 116"/>
                <a:gd name="T12" fmla="*/ 10 w 24"/>
                <a:gd name="T13" fmla="*/ 116 h 116"/>
                <a:gd name="T14" fmla="*/ 2 w 24"/>
                <a:gd name="T15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6">
                  <a:moveTo>
                    <a:pt x="2" y="116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4" y="0"/>
                  </a:lnTo>
                  <a:lnTo>
                    <a:pt x="24" y="26"/>
                  </a:lnTo>
                  <a:lnTo>
                    <a:pt x="16" y="26"/>
                  </a:lnTo>
                  <a:lnTo>
                    <a:pt x="10" y="116"/>
                  </a:lnTo>
                  <a:lnTo>
                    <a:pt x="2" y="116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8" name="Freeform 720"/>
            <p:cNvSpPr>
              <a:spLocks/>
            </p:cNvSpPr>
            <p:nvPr/>
          </p:nvSpPr>
          <p:spPr bwMode="auto">
            <a:xfrm>
              <a:off x="5118" y="758"/>
              <a:ext cx="15" cy="70"/>
            </a:xfrm>
            <a:custGeom>
              <a:avLst/>
              <a:gdLst>
                <a:gd name="T0" fmla="*/ 2 w 25"/>
                <a:gd name="T1" fmla="*/ 122 h 122"/>
                <a:gd name="T2" fmla="*/ 8 w 25"/>
                <a:gd name="T3" fmla="*/ 24 h 122"/>
                <a:gd name="T4" fmla="*/ 0 w 25"/>
                <a:gd name="T5" fmla="*/ 24 h 122"/>
                <a:gd name="T6" fmla="*/ 14 w 25"/>
                <a:gd name="T7" fmla="*/ 0 h 122"/>
                <a:gd name="T8" fmla="*/ 25 w 25"/>
                <a:gd name="T9" fmla="*/ 25 h 122"/>
                <a:gd name="T10" fmla="*/ 16 w 25"/>
                <a:gd name="T11" fmla="*/ 25 h 122"/>
                <a:gd name="T12" fmla="*/ 10 w 25"/>
                <a:gd name="T13" fmla="*/ 122 h 122"/>
                <a:gd name="T14" fmla="*/ 2 w 25"/>
                <a:gd name="T15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2">
                  <a:moveTo>
                    <a:pt x="2" y="122"/>
                  </a:moveTo>
                  <a:lnTo>
                    <a:pt x="8" y="24"/>
                  </a:lnTo>
                  <a:lnTo>
                    <a:pt x="0" y="24"/>
                  </a:lnTo>
                  <a:lnTo>
                    <a:pt x="14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0" y="122"/>
                  </a:lnTo>
                  <a:lnTo>
                    <a:pt x="2" y="122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Freeform 721"/>
            <p:cNvSpPr>
              <a:spLocks/>
            </p:cNvSpPr>
            <p:nvPr/>
          </p:nvSpPr>
          <p:spPr bwMode="auto">
            <a:xfrm>
              <a:off x="5180" y="755"/>
              <a:ext cx="14" cy="73"/>
            </a:xfrm>
            <a:custGeom>
              <a:avLst/>
              <a:gdLst>
                <a:gd name="T0" fmla="*/ 2 w 25"/>
                <a:gd name="T1" fmla="*/ 127 h 127"/>
                <a:gd name="T2" fmla="*/ 8 w 25"/>
                <a:gd name="T3" fmla="*/ 25 h 127"/>
                <a:gd name="T4" fmla="*/ 0 w 25"/>
                <a:gd name="T5" fmla="*/ 24 h 127"/>
                <a:gd name="T6" fmla="*/ 14 w 25"/>
                <a:gd name="T7" fmla="*/ 0 h 127"/>
                <a:gd name="T8" fmla="*/ 25 w 25"/>
                <a:gd name="T9" fmla="*/ 26 h 127"/>
                <a:gd name="T10" fmla="*/ 16 w 25"/>
                <a:gd name="T11" fmla="*/ 25 h 127"/>
                <a:gd name="T12" fmla="*/ 10 w 25"/>
                <a:gd name="T13" fmla="*/ 127 h 127"/>
                <a:gd name="T14" fmla="*/ 2 w 25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7">
                  <a:moveTo>
                    <a:pt x="2" y="127"/>
                  </a:moveTo>
                  <a:lnTo>
                    <a:pt x="8" y="25"/>
                  </a:lnTo>
                  <a:lnTo>
                    <a:pt x="0" y="24"/>
                  </a:lnTo>
                  <a:lnTo>
                    <a:pt x="14" y="0"/>
                  </a:lnTo>
                  <a:lnTo>
                    <a:pt x="25" y="26"/>
                  </a:lnTo>
                  <a:lnTo>
                    <a:pt x="16" y="25"/>
                  </a:lnTo>
                  <a:lnTo>
                    <a:pt x="10" y="127"/>
                  </a:lnTo>
                  <a:lnTo>
                    <a:pt x="2" y="12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0" name="Freeform 722"/>
            <p:cNvSpPr>
              <a:spLocks/>
            </p:cNvSpPr>
            <p:nvPr/>
          </p:nvSpPr>
          <p:spPr bwMode="auto">
            <a:xfrm>
              <a:off x="5242" y="753"/>
              <a:ext cx="14" cy="75"/>
            </a:xfrm>
            <a:custGeom>
              <a:avLst/>
              <a:gdLst>
                <a:gd name="T0" fmla="*/ 3 w 25"/>
                <a:gd name="T1" fmla="*/ 130 h 130"/>
                <a:gd name="T2" fmla="*/ 8 w 25"/>
                <a:gd name="T3" fmla="*/ 25 h 130"/>
                <a:gd name="T4" fmla="*/ 0 w 25"/>
                <a:gd name="T5" fmla="*/ 24 h 130"/>
                <a:gd name="T6" fmla="*/ 13 w 25"/>
                <a:gd name="T7" fmla="*/ 0 h 130"/>
                <a:gd name="T8" fmla="*/ 25 w 25"/>
                <a:gd name="T9" fmla="*/ 25 h 130"/>
                <a:gd name="T10" fmla="*/ 16 w 25"/>
                <a:gd name="T11" fmla="*/ 25 h 130"/>
                <a:gd name="T12" fmla="*/ 11 w 25"/>
                <a:gd name="T13" fmla="*/ 130 h 130"/>
                <a:gd name="T14" fmla="*/ 3 w 25"/>
                <a:gd name="T1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0">
                  <a:moveTo>
                    <a:pt x="3" y="130"/>
                  </a:moveTo>
                  <a:lnTo>
                    <a:pt x="8" y="25"/>
                  </a:lnTo>
                  <a:lnTo>
                    <a:pt x="0" y="24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1" y="130"/>
                  </a:lnTo>
                  <a:lnTo>
                    <a:pt x="3" y="13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1" name="Freeform 723"/>
            <p:cNvSpPr>
              <a:spLocks/>
            </p:cNvSpPr>
            <p:nvPr/>
          </p:nvSpPr>
          <p:spPr bwMode="auto">
            <a:xfrm>
              <a:off x="5304" y="754"/>
              <a:ext cx="14" cy="74"/>
            </a:xfrm>
            <a:custGeom>
              <a:avLst/>
              <a:gdLst>
                <a:gd name="T0" fmla="*/ 3 w 25"/>
                <a:gd name="T1" fmla="*/ 128 h 128"/>
                <a:gd name="T2" fmla="*/ 8 w 25"/>
                <a:gd name="T3" fmla="*/ 25 h 128"/>
                <a:gd name="T4" fmla="*/ 0 w 25"/>
                <a:gd name="T5" fmla="*/ 25 h 128"/>
                <a:gd name="T6" fmla="*/ 14 w 25"/>
                <a:gd name="T7" fmla="*/ 0 h 128"/>
                <a:gd name="T8" fmla="*/ 25 w 25"/>
                <a:gd name="T9" fmla="*/ 26 h 128"/>
                <a:gd name="T10" fmla="*/ 17 w 25"/>
                <a:gd name="T11" fmla="*/ 25 h 128"/>
                <a:gd name="T12" fmla="*/ 11 w 25"/>
                <a:gd name="T13" fmla="*/ 128 h 128"/>
                <a:gd name="T14" fmla="*/ 3 w 25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8">
                  <a:moveTo>
                    <a:pt x="3" y="128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4" y="0"/>
                  </a:lnTo>
                  <a:lnTo>
                    <a:pt x="25" y="26"/>
                  </a:lnTo>
                  <a:lnTo>
                    <a:pt x="17" y="25"/>
                  </a:lnTo>
                  <a:lnTo>
                    <a:pt x="11" y="128"/>
                  </a:lnTo>
                  <a:lnTo>
                    <a:pt x="3" y="128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Freeform 724"/>
            <p:cNvSpPr>
              <a:spLocks/>
            </p:cNvSpPr>
            <p:nvPr/>
          </p:nvSpPr>
          <p:spPr bwMode="auto">
            <a:xfrm>
              <a:off x="5366" y="753"/>
              <a:ext cx="14" cy="75"/>
            </a:xfrm>
            <a:custGeom>
              <a:avLst/>
              <a:gdLst>
                <a:gd name="T0" fmla="*/ 3 w 25"/>
                <a:gd name="T1" fmla="*/ 130 h 130"/>
                <a:gd name="T2" fmla="*/ 8 w 25"/>
                <a:gd name="T3" fmla="*/ 24 h 130"/>
                <a:gd name="T4" fmla="*/ 0 w 25"/>
                <a:gd name="T5" fmla="*/ 24 h 130"/>
                <a:gd name="T6" fmla="*/ 13 w 25"/>
                <a:gd name="T7" fmla="*/ 0 h 130"/>
                <a:gd name="T8" fmla="*/ 25 w 25"/>
                <a:gd name="T9" fmla="*/ 25 h 130"/>
                <a:gd name="T10" fmla="*/ 16 w 25"/>
                <a:gd name="T11" fmla="*/ 25 h 130"/>
                <a:gd name="T12" fmla="*/ 11 w 25"/>
                <a:gd name="T13" fmla="*/ 130 h 130"/>
                <a:gd name="T14" fmla="*/ 3 w 25"/>
                <a:gd name="T1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0">
                  <a:moveTo>
                    <a:pt x="3" y="130"/>
                  </a:moveTo>
                  <a:lnTo>
                    <a:pt x="8" y="24"/>
                  </a:lnTo>
                  <a:lnTo>
                    <a:pt x="0" y="24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1" y="130"/>
                  </a:lnTo>
                  <a:lnTo>
                    <a:pt x="3" y="13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3" name="Freeform 725"/>
            <p:cNvSpPr>
              <a:spLocks/>
            </p:cNvSpPr>
            <p:nvPr/>
          </p:nvSpPr>
          <p:spPr bwMode="auto">
            <a:xfrm>
              <a:off x="5426" y="752"/>
              <a:ext cx="14" cy="76"/>
            </a:xfrm>
            <a:custGeom>
              <a:avLst/>
              <a:gdLst>
                <a:gd name="T0" fmla="*/ 5 w 25"/>
                <a:gd name="T1" fmla="*/ 132 h 132"/>
                <a:gd name="T2" fmla="*/ 8 w 25"/>
                <a:gd name="T3" fmla="*/ 25 h 132"/>
                <a:gd name="T4" fmla="*/ 0 w 25"/>
                <a:gd name="T5" fmla="*/ 25 h 132"/>
                <a:gd name="T6" fmla="*/ 13 w 25"/>
                <a:gd name="T7" fmla="*/ 0 h 132"/>
                <a:gd name="T8" fmla="*/ 25 w 25"/>
                <a:gd name="T9" fmla="*/ 26 h 132"/>
                <a:gd name="T10" fmla="*/ 16 w 25"/>
                <a:gd name="T11" fmla="*/ 25 h 132"/>
                <a:gd name="T12" fmla="*/ 13 w 25"/>
                <a:gd name="T13" fmla="*/ 132 h 132"/>
                <a:gd name="T14" fmla="*/ 5 w 25"/>
                <a:gd name="T15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2">
                  <a:moveTo>
                    <a:pt x="5" y="132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3" y="0"/>
                  </a:lnTo>
                  <a:lnTo>
                    <a:pt x="25" y="26"/>
                  </a:lnTo>
                  <a:lnTo>
                    <a:pt x="16" y="25"/>
                  </a:lnTo>
                  <a:lnTo>
                    <a:pt x="13" y="132"/>
                  </a:lnTo>
                  <a:lnTo>
                    <a:pt x="5" y="132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4" name="Freeform 726"/>
            <p:cNvSpPr>
              <a:spLocks/>
            </p:cNvSpPr>
            <p:nvPr/>
          </p:nvSpPr>
          <p:spPr bwMode="auto">
            <a:xfrm>
              <a:off x="5486" y="757"/>
              <a:ext cx="14" cy="71"/>
            </a:xfrm>
            <a:custGeom>
              <a:avLst/>
              <a:gdLst>
                <a:gd name="T0" fmla="*/ 8 w 25"/>
                <a:gd name="T1" fmla="*/ 124 h 124"/>
                <a:gd name="T2" fmla="*/ 9 w 25"/>
                <a:gd name="T3" fmla="*/ 25 h 124"/>
                <a:gd name="T4" fmla="*/ 0 w 25"/>
                <a:gd name="T5" fmla="*/ 25 h 124"/>
                <a:gd name="T6" fmla="*/ 13 w 25"/>
                <a:gd name="T7" fmla="*/ 0 h 124"/>
                <a:gd name="T8" fmla="*/ 25 w 25"/>
                <a:gd name="T9" fmla="*/ 25 h 124"/>
                <a:gd name="T10" fmla="*/ 17 w 25"/>
                <a:gd name="T11" fmla="*/ 25 h 124"/>
                <a:gd name="T12" fmla="*/ 16 w 25"/>
                <a:gd name="T13" fmla="*/ 124 h 124"/>
                <a:gd name="T14" fmla="*/ 8 w 25"/>
                <a:gd name="T1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4">
                  <a:moveTo>
                    <a:pt x="8" y="124"/>
                  </a:moveTo>
                  <a:lnTo>
                    <a:pt x="9" y="25"/>
                  </a:lnTo>
                  <a:lnTo>
                    <a:pt x="0" y="25"/>
                  </a:lnTo>
                  <a:lnTo>
                    <a:pt x="13" y="0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16" y="124"/>
                  </a:lnTo>
                  <a:lnTo>
                    <a:pt x="8" y="124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Freeform 727"/>
            <p:cNvSpPr>
              <a:spLocks/>
            </p:cNvSpPr>
            <p:nvPr/>
          </p:nvSpPr>
          <p:spPr bwMode="auto">
            <a:xfrm>
              <a:off x="5546" y="757"/>
              <a:ext cx="15" cy="71"/>
            </a:xfrm>
            <a:custGeom>
              <a:avLst/>
              <a:gdLst>
                <a:gd name="T0" fmla="*/ 11 w 25"/>
                <a:gd name="T1" fmla="*/ 123 h 123"/>
                <a:gd name="T2" fmla="*/ 8 w 25"/>
                <a:gd name="T3" fmla="*/ 25 h 123"/>
                <a:gd name="T4" fmla="*/ 0 w 25"/>
                <a:gd name="T5" fmla="*/ 26 h 123"/>
                <a:gd name="T6" fmla="*/ 12 w 25"/>
                <a:gd name="T7" fmla="*/ 0 h 123"/>
                <a:gd name="T8" fmla="*/ 25 w 25"/>
                <a:gd name="T9" fmla="*/ 25 h 123"/>
                <a:gd name="T10" fmla="*/ 17 w 25"/>
                <a:gd name="T11" fmla="*/ 25 h 123"/>
                <a:gd name="T12" fmla="*/ 19 w 25"/>
                <a:gd name="T13" fmla="*/ 123 h 123"/>
                <a:gd name="T14" fmla="*/ 11 w 25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3">
                  <a:moveTo>
                    <a:pt x="11" y="123"/>
                  </a:moveTo>
                  <a:lnTo>
                    <a:pt x="8" y="25"/>
                  </a:lnTo>
                  <a:lnTo>
                    <a:pt x="0" y="26"/>
                  </a:lnTo>
                  <a:lnTo>
                    <a:pt x="12" y="0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19" y="123"/>
                  </a:lnTo>
                  <a:lnTo>
                    <a:pt x="11" y="123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6" name="Freeform 728"/>
            <p:cNvSpPr>
              <a:spLocks/>
            </p:cNvSpPr>
            <p:nvPr/>
          </p:nvSpPr>
          <p:spPr bwMode="auto">
            <a:xfrm>
              <a:off x="5611" y="750"/>
              <a:ext cx="14" cy="78"/>
            </a:xfrm>
            <a:custGeom>
              <a:avLst/>
              <a:gdLst>
                <a:gd name="T0" fmla="*/ 7 w 25"/>
                <a:gd name="T1" fmla="*/ 135 h 135"/>
                <a:gd name="T2" fmla="*/ 8 w 25"/>
                <a:gd name="T3" fmla="*/ 25 h 135"/>
                <a:gd name="T4" fmla="*/ 0 w 25"/>
                <a:gd name="T5" fmla="*/ 25 h 135"/>
                <a:gd name="T6" fmla="*/ 12 w 25"/>
                <a:gd name="T7" fmla="*/ 0 h 135"/>
                <a:gd name="T8" fmla="*/ 25 w 25"/>
                <a:gd name="T9" fmla="*/ 25 h 135"/>
                <a:gd name="T10" fmla="*/ 16 w 25"/>
                <a:gd name="T11" fmla="*/ 25 h 135"/>
                <a:gd name="T12" fmla="*/ 15 w 25"/>
                <a:gd name="T13" fmla="*/ 135 h 135"/>
                <a:gd name="T14" fmla="*/ 7 w 25"/>
                <a:gd name="T15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5">
                  <a:moveTo>
                    <a:pt x="7" y="135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2" y="0"/>
                  </a:lnTo>
                  <a:lnTo>
                    <a:pt x="25" y="25"/>
                  </a:lnTo>
                  <a:lnTo>
                    <a:pt x="16" y="25"/>
                  </a:lnTo>
                  <a:lnTo>
                    <a:pt x="15" y="135"/>
                  </a:lnTo>
                  <a:lnTo>
                    <a:pt x="7" y="135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7" name="Freeform 729"/>
            <p:cNvSpPr>
              <a:spLocks/>
            </p:cNvSpPr>
            <p:nvPr/>
          </p:nvSpPr>
          <p:spPr bwMode="auto">
            <a:xfrm>
              <a:off x="5670" y="749"/>
              <a:ext cx="14" cy="79"/>
            </a:xfrm>
            <a:custGeom>
              <a:avLst/>
              <a:gdLst>
                <a:gd name="T0" fmla="*/ 12 w 25"/>
                <a:gd name="T1" fmla="*/ 137 h 137"/>
                <a:gd name="T2" fmla="*/ 9 w 25"/>
                <a:gd name="T3" fmla="*/ 25 h 137"/>
                <a:gd name="T4" fmla="*/ 0 w 25"/>
                <a:gd name="T5" fmla="*/ 25 h 137"/>
                <a:gd name="T6" fmla="*/ 12 w 25"/>
                <a:gd name="T7" fmla="*/ 0 h 137"/>
                <a:gd name="T8" fmla="*/ 25 w 25"/>
                <a:gd name="T9" fmla="*/ 24 h 137"/>
                <a:gd name="T10" fmla="*/ 17 w 25"/>
                <a:gd name="T11" fmla="*/ 24 h 137"/>
                <a:gd name="T12" fmla="*/ 20 w 25"/>
                <a:gd name="T13" fmla="*/ 137 h 137"/>
                <a:gd name="T14" fmla="*/ 12 w 25"/>
                <a:gd name="T15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7">
                  <a:moveTo>
                    <a:pt x="12" y="137"/>
                  </a:moveTo>
                  <a:lnTo>
                    <a:pt x="9" y="25"/>
                  </a:lnTo>
                  <a:lnTo>
                    <a:pt x="0" y="25"/>
                  </a:lnTo>
                  <a:lnTo>
                    <a:pt x="12" y="0"/>
                  </a:lnTo>
                  <a:lnTo>
                    <a:pt x="25" y="24"/>
                  </a:lnTo>
                  <a:lnTo>
                    <a:pt x="17" y="24"/>
                  </a:lnTo>
                  <a:lnTo>
                    <a:pt x="20" y="137"/>
                  </a:lnTo>
                  <a:lnTo>
                    <a:pt x="12" y="13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8" name="Freeform 730"/>
            <p:cNvSpPr>
              <a:spLocks/>
            </p:cNvSpPr>
            <p:nvPr/>
          </p:nvSpPr>
          <p:spPr bwMode="auto">
            <a:xfrm>
              <a:off x="5732" y="748"/>
              <a:ext cx="15" cy="80"/>
            </a:xfrm>
            <a:custGeom>
              <a:avLst/>
              <a:gdLst>
                <a:gd name="T0" fmla="*/ 11 w 25"/>
                <a:gd name="T1" fmla="*/ 138 h 138"/>
                <a:gd name="T2" fmla="*/ 8 w 25"/>
                <a:gd name="T3" fmla="*/ 25 h 138"/>
                <a:gd name="T4" fmla="*/ 0 w 25"/>
                <a:gd name="T5" fmla="*/ 26 h 138"/>
                <a:gd name="T6" fmla="*/ 12 w 25"/>
                <a:gd name="T7" fmla="*/ 0 h 138"/>
                <a:gd name="T8" fmla="*/ 25 w 25"/>
                <a:gd name="T9" fmla="*/ 25 h 138"/>
                <a:gd name="T10" fmla="*/ 17 w 25"/>
                <a:gd name="T11" fmla="*/ 25 h 138"/>
                <a:gd name="T12" fmla="*/ 19 w 25"/>
                <a:gd name="T13" fmla="*/ 138 h 138"/>
                <a:gd name="T14" fmla="*/ 11 w 25"/>
                <a:gd name="T1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8">
                  <a:moveTo>
                    <a:pt x="11" y="138"/>
                  </a:moveTo>
                  <a:lnTo>
                    <a:pt x="8" y="25"/>
                  </a:lnTo>
                  <a:lnTo>
                    <a:pt x="0" y="26"/>
                  </a:lnTo>
                  <a:lnTo>
                    <a:pt x="12" y="0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19" y="138"/>
                  </a:lnTo>
                  <a:lnTo>
                    <a:pt x="11" y="138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9" name="Freeform 731"/>
            <p:cNvSpPr>
              <a:spLocks/>
            </p:cNvSpPr>
            <p:nvPr/>
          </p:nvSpPr>
          <p:spPr bwMode="auto">
            <a:xfrm>
              <a:off x="5794" y="751"/>
              <a:ext cx="15" cy="77"/>
            </a:xfrm>
            <a:custGeom>
              <a:avLst/>
              <a:gdLst>
                <a:gd name="T0" fmla="*/ 11 w 25"/>
                <a:gd name="T1" fmla="*/ 133 h 133"/>
                <a:gd name="T2" fmla="*/ 8 w 25"/>
                <a:gd name="T3" fmla="*/ 25 h 133"/>
                <a:gd name="T4" fmla="*/ 0 w 25"/>
                <a:gd name="T5" fmla="*/ 25 h 133"/>
                <a:gd name="T6" fmla="*/ 11 w 25"/>
                <a:gd name="T7" fmla="*/ 0 h 133"/>
                <a:gd name="T8" fmla="*/ 25 w 25"/>
                <a:gd name="T9" fmla="*/ 24 h 133"/>
                <a:gd name="T10" fmla="*/ 16 w 25"/>
                <a:gd name="T11" fmla="*/ 25 h 133"/>
                <a:gd name="T12" fmla="*/ 19 w 25"/>
                <a:gd name="T13" fmla="*/ 133 h 133"/>
                <a:gd name="T14" fmla="*/ 11 w 25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33">
                  <a:moveTo>
                    <a:pt x="11" y="133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1" y="0"/>
                  </a:lnTo>
                  <a:lnTo>
                    <a:pt x="25" y="24"/>
                  </a:lnTo>
                  <a:lnTo>
                    <a:pt x="16" y="25"/>
                  </a:lnTo>
                  <a:lnTo>
                    <a:pt x="19" y="133"/>
                  </a:lnTo>
                  <a:lnTo>
                    <a:pt x="11" y="133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732"/>
            <p:cNvSpPr>
              <a:spLocks/>
            </p:cNvSpPr>
            <p:nvPr/>
          </p:nvSpPr>
          <p:spPr bwMode="auto">
            <a:xfrm>
              <a:off x="5856" y="746"/>
              <a:ext cx="14" cy="82"/>
            </a:xfrm>
            <a:custGeom>
              <a:avLst/>
              <a:gdLst>
                <a:gd name="T0" fmla="*/ 12 w 25"/>
                <a:gd name="T1" fmla="*/ 142 h 142"/>
                <a:gd name="T2" fmla="*/ 8 w 25"/>
                <a:gd name="T3" fmla="*/ 25 h 142"/>
                <a:gd name="T4" fmla="*/ 0 w 25"/>
                <a:gd name="T5" fmla="*/ 25 h 142"/>
                <a:gd name="T6" fmla="*/ 12 w 25"/>
                <a:gd name="T7" fmla="*/ 0 h 142"/>
                <a:gd name="T8" fmla="*/ 25 w 25"/>
                <a:gd name="T9" fmla="*/ 25 h 142"/>
                <a:gd name="T10" fmla="*/ 17 w 25"/>
                <a:gd name="T11" fmla="*/ 25 h 142"/>
                <a:gd name="T12" fmla="*/ 20 w 25"/>
                <a:gd name="T13" fmla="*/ 142 h 142"/>
                <a:gd name="T14" fmla="*/ 12 w 25"/>
                <a:gd name="T15" fmla="*/ 1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42">
                  <a:moveTo>
                    <a:pt x="12" y="142"/>
                  </a:moveTo>
                  <a:lnTo>
                    <a:pt x="8" y="25"/>
                  </a:lnTo>
                  <a:lnTo>
                    <a:pt x="0" y="25"/>
                  </a:lnTo>
                  <a:lnTo>
                    <a:pt x="12" y="0"/>
                  </a:lnTo>
                  <a:lnTo>
                    <a:pt x="25" y="25"/>
                  </a:lnTo>
                  <a:lnTo>
                    <a:pt x="17" y="25"/>
                  </a:lnTo>
                  <a:lnTo>
                    <a:pt x="20" y="142"/>
                  </a:lnTo>
                  <a:lnTo>
                    <a:pt x="12" y="142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733"/>
            <p:cNvSpPr>
              <a:spLocks/>
            </p:cNvSpPr>
            <p:nvPr/>
          </p:nvSpPr>
          <p:spPr bwMode="auto">
            <a:xfrm>
              <a:off x="5914" y="747"/>
              <a:ext cx="15" cy="81"/>
            </a:xfrm>
            <a:custGeom>
              <a:avLst/>
              <a:gdLst>
                <a:gd name="T0" fmla="*/ 18 w 26"/>
                <a:gd name="T1" fmla="*/ 140 h 140"/>
                <a:gd name="T2" fmla="*/ 8 w 26"/>
                <a:gd name="T3" fmla="*/ 25 h 140"/>
                <a:gd name="T4" fmla="*/ 0 w 26"/>
                <a:gd name="T5" fmla="*/ 26 h 140"/>
                <a:gd name="T6" fmla="*/ 10 w 26"/>
                <a:gd name="T7" fmla="*/ 0 h 140"/>
                <a:gd name="T8" fmla="*/ 25 w 26"/>
                <a:gd name="T9" fmla="*/ 24 h 140"/>
                <a:gd name="T10" fmla="*/ 17 w 26"/>
                <a:gd name="T11" fmla="*/ 25 h 140"/>
                <a:gd name="T12" fmla="*/ 26 w 26"/>
                <a:gd name="T13" fmla="*/ 140 h 140"/>
                <a:gd name="T14" fmla="*/ 18 w 26"/>
                <a:gd name="T15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40">
                  <a:moveTo>
                    <a:pt x="18" y="140"/>
                  </a:moveTo>
                  <a:lnTo>
                    <a:pt x="8" y="25"/>
                  </a:lnTo>
                  <a:lnTo>
                    <a:pt x="0" y="26"/>
                  </a:lnTo>
                  <a:lnTo>
                    <a:pt x="10" y="0"/>
                  </a:lnTo>
                  <a:lnTo>
                    <a:pt x="25" y="24"/>
                  </a:lnTo>
                  <a:lnTo>
                    <a:pt x="17" y="25"/>
                  </a:lnTo>
                  <a:lnTo>
                    <a:pt x="26" y="140"/>
                  </a:lnTo>
                  <a:lnTo>
                    <a:pt x="18" y="140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2" name="Freeform 734"/>
            <p:cNvSpPr>
              <a:spLocks/>
            </p:cNvSpPr>
            <p:nvPr/>
          </p:nvSpPr>
          <p:spPr bwMode="auto">
            <a:xfrm>
              <a:off x="5978" y="757"/>
              <a:ext cx="14" cy="71"/>
            </a:xfrm>
            <a:custGeom>
              <a:avLst/>
              <a:gdLst>
                <a:gd name="T0" fmla="*/ 15 w 25"/>
                <a:gd name="T1" fmla="*/ 124 h 124"/>
                <a:gd name="T2" fmla="*/ 8 w 25"/>
                <a:gd name="T3" fmla="*/ 25 h 124"/>
                <a:gd name="T4" fmla="*/ 0 w 25"/>
                <a:gd name="T5" fmla="*/ 26 h 124"/>
                <a:gd name="T6" fmla="*/ 11 w 25"/>
                <a:gd name="T7" fmla="*/ 0 h 124"/>
                <a:gd name="T8" fmla="*/ 25 w 25"/>
                <a:gd name="T9" fmla="*/ 24 h 124"/>
                <a:gd name="T10" fmla="*/ 17 w 25"/>
                <a:gd name="T11" fmla="*/ 25 h 124"/>
                <a:gd name="T12" fmla="*/ 23 w 25"/>
                <a:gd name="T13" fmla="*/ 124 h 124"/>
                <a:gd name="T14" fmla="*/ 15 w 25"/>
                <a:gd name="T1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24">
                  <a:moveTo>
                    <a:pt x="15" y="124"/>
                  </a:moveTo>
                  <a:lnTo>
                    <a:pt x="8" y="25"/>
                  </a:lnTo>
                  <a:lnTo>
                    <a:pt x="0" y="26"/>
                  </a:lnTo>
                  <a:lnTo>
                    <a:pt x="11" y="0"/>
                  </a:lnTo>
                  <a:lnTo>
                    <a:pt x="25" y="24"/>
                  </a:lnTo>
                  <a:lnTo>
                    <a:pt x="17" y="25"/>
                  </a:lnTo>
                  <a:lnTo>
                    <a:pt x="23" y="124"/>
                  </a:lnTo>
                  <a:lnTo>
                    <a:pt x="15" y="124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735"/>
            <p:cNvSpPr>
              <a:spLocks/>
            </p:cNvSpPr>
            <p:nvPr/>
          </p:nvSpPr>
          <p:spPr bwMode="auto">
            <a:xfrm>
              <a:off x="6035" y="743"/>
              <a:ext cx="17" cy="85"/>
            </a:xfrm>
            <a:custGeom>
              <a:avLst/>
              <a:gdLst>
                <a:gd name="T0" fmla="*/ 22 w 30"/>
                <a:gd name="T1" fmla="*/ 147 h 147"/>
                <a:gd name="T2" fmla="*/ 9 w 30"/>
                <a:gd name="T3" fmla="*/ 25 h 147"/>
                <a:gd name="T4" fmla="*/ 0 w 30"/>
                <a:gd name="T5" fmla="*/ 26 h 147"/>
                <a:gd name="T6" fmla="*/ 10 w 30"/>
                <a:gd name="T7" fmla="*/ 0 h 147"/>
                <a:gd name="T8" fmla="*/ 25 w 30"/>
                <a:gd name="T9" fmla="*/ 24 h 147"/>
                <a:gd name="T10" fmla="*/ 17 w 30"/>
                <a:gd name="T11" fmla="*/ 25 h 147"/>
                <a:gd name="T12" fmla="*/ 30 w 30"/>
                <a:gd name="T13" fmla="*/ 147 h 147"/>
                <a:gd name="T14" fmla="*/ 22 w 30"/>
                <a:gd name="T1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147">
                  <a:moveTo>
                    <a:pt x="22" y="147"/>
                  </a:moveTo>
                  <a:lnTo>
                    <a:pt x="9" y="25"/>
                  </a:lnTo>
                  <a:lnTo>
                    <a:pt x="0" y="26"/>
                  </a:lnTo>
                  <a:lnTo>
                    <a:pt x="10" y="0"/>
                  </a:lnTo>
                  <a:lnTo>
                    <a:pt x="25" y="24"/>
                  </a:lnTo>
                  <a:lnTo>
                    <a:pt x="17" y="25"/>
                  </a:lnTo>
                  <a:lnTo>
                    <a:pt x="30" y="147"/>
                  </a:lnTo>
                  <a:lnTo>
                    <a:pt x="22" y="147"/>
                  </a:lnTo>
                  <a:close/>
                </a:path>
              </a:pathLst>
            </a:custGeom>
            <a:solidFill>
              <a:srgbClr val="FF0000"/>
            </a:solidFill>
            <a:ln w="1588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4" name="Freeform 736"/>
            <p:cNvSpPr>
              <a:spLocks/>
            </p:cNvSpPr>
            <p:nvPr/>
          </p:nvSpPr>
          <p:spPr bwMode="auto">
            <a:xfrm>
              <a:off x="4704" y="1103"/>
              <a:ext cx="1075" cy="1008"/>
            </a:xfrm>
            <a:custGeom>
              <a:avLst/>
              <a:gdLst>
                <a:gd name="T0" fmla="*/ 913 w 1873"/>
                <a:gd name="T1" fmla="*/ 1747 h 1753"/>
                <a:gd name="T2" fmla="*/ 831 w 1873"/>
                <a:gd name="T3" fmla="*/ 1734 h 1753"/>
                <a:gd name="T4" fmla="*/ 749 w 1873"/>
                <a:gd name="T5" fmla="*/ 1710 h 1753"/>
                <a:gd name="T6" fmla="*/ 668 w 1873"/>
                <a:gd name="T7" fmla="*/ 1683 h 1753"/>
                <a:gd name="T8" fmla="*/ 586 w 1873"/>
                <a:gd name="T9" fmla="*/ 1652 h 1753"/>
                <a:gd name="T10" fmla="*/ 504 w 1873"/>
                <a:gd name="T11" fmla="*/ 1609 h 1753"/>
                <a:gd name="T12" fmla="*/ 422 w 1873"/>
                <a:gd name="T13" fmla="*/ 1560 h 1753"/>
                <a:gd name="T14" fmla="*/ 341 w 1873"/>
                <a:gd name="T15" fmla="*/ 1495 h 1753"/>
                <a:gd name="T16" fmla="*/ 262 w 1873"/>
                <a:gd name="T17" fmla="*/ 1421 h 1753"/>
                <a:gd name="T18" fmla="*/ 193 w 1873"/>
                <a:gd name="T19" fmla="*/ 1341 h 1753"/>
                <a:gd name="T20" fmla="*/ 138 w 1873"/>
                <a:gd name="T21" fmla="*/ 1259 h 1753"/>
                <a:gd name="T22" fmla="*/ 95 w 1873"/>
                <a:gd name="T23" fmla="*/ 1177 h 1753"/>
                <a:gd name="T24" fmla="*/ 62 w 1873"/>
                <a:gd name="T25" fmla="*/ 1095 h 1753"/>
                <a:gd name="T26" fmla="*/ 36 w 1873"/>
                <a:gd name="T27" fmla="*/ 1013 h 1753"/>
                <a:gd name="T28" fmla="*/ 17 w 1873"/>
                <a:gd name="T29" fmla="*/ 932 h 1753"/>
                <a:gd name="T30" fmla="*/ 3 w 1873"/>
                <a:gd name="T31" fmla="*/ 845 h 1753"/>
                <a:gd name="T32" fmla="*/ 9 w 1873"/>
                <a:gd name="T33" fmla="*/ 635 h 1753"/>
                <a:gd name="T34" fmla="*/ 25 w 1873"/>
                <a:gd name="T35" fmla="*/ 554 h 1753"/>
                <a:gd name="T36" fmla="*/ 49 w 1873"/>
                <a:gd name="T37" fmla="*/ 472 h 1753"/>
                <a:gd name="T38" fmla="*/ 80 w 1873"/>
                <a:gd name="T39" fmla="*/ 390 h 1753"/>
                <a:gd name="T40" fmla="*/ 120 w 1873"/>
                <a:gd name="T41" fmla="*/ 308 h 1753"/>
                <a:gd name="T42" fmla="*/ 174 w 1873"/>
                <a:gd name="T43" fmla="*/ 226 h 1753"/>
                <a:gd name="T44" fmla="*/ 247 w 1873"/>
                <a:gd name="T45" fmla="*/ 146 h 1753"/>
                <a:gd name="T46" fmla="*/ 329 w 1873"/>
                <a:gd name="T47" fmla="*/ 89 h 1753"/>
                <a:gd name="T48" fmla="*/ 411 w 1873"/>
                <a:gd name="T49" fmla="*/ 48 h 1753"/>
                <a:gd name="T50" fmla="*/ 493 w 1873"/>
                <a:gd name="T51" fmla="*/ 23 h 1753"/>
                <a:gd name="T52" fmla="*/ 574 w 1873"/>
                <a:gd name="T53" fmla="*/ 7 h 1753"/>
                <a:gd name="T54" fmla="*/ 656 w 1873"/>
                <a:gd name="T55" fmla="*/ 0 h 1753"/>
                <a:gd name="T56" fmla="*/ 738 w 1873"/>
                <a:gd name="T57" fmla="*/ 4 h 1753"/>
                <a:gd name="T58" fmla="*/ 820 w 1873"/>
                <a:gd name="T59" fmla="*/ 10 h 1753"/>
                <a:gd name="T60" fmla="*/ 901 w 1873"/>
                <a:gd name="T61" fmla="*/ 20 h 1753"/>
                <a:gd name="T62" fmla="*/ 983 w 1873"/>
                <a:gd name="T63" fmla="*/ 36 h 1753"/>
                <a:gd name="T64" fmla="*/ 1065 w 1873"/>
                <a:gd name="T65" fmla="*/ 62 h 1753"/>
                <a:gd name="T66" fmla="*/ 1147 w 1873"/>
                <a:gd name="T67" fmla="*/ 97 h 1753"/>
                <a:gd name="T68" fmla="*/ 1229 w 1873"/>
                <a:gd name="T69" fmla="*/ 137 h 1753"/>
                <a:gd name="T70" fmla="*/ 1310 w 1873"/>
                <a:gd name="T71" fmla="*/ 189 h 1753"/>
                <a:gd name="T72" fmla="*/ 1392 w 1873"/>
                <a:gd name="T73" fmla="*/ 249 h 1753"/>
                <a:gd name="T74" fmla="*/ 1472 w 1873"/>
                <a:gd name="T75" fmla="*/ 320 h 1753"/>
                <a:gd name="T76" fmla="*/ 1551 w 1873"/>
                <a:gd name="T77" fmla="*/ 397 h 1753"/>
                <a:gd name="T78" fmla="*/ 1623 w 1873"/>
                <a:gd name="T79" fmla="*/ 478 h 1753"/>
                <a:gd name="T80" fmla="*/ 1686 w 1873"/>
                <a:gd name="T81" fmla="*/ 559 h 1753"/>
                <a:gd name="T82" fmla="*/ 1741 w 1873"/>
                <a:gd name="T83" fmla="*/ 641 h 1753"/>
                <a:gd name="T84" fmla="*/ 1780 w 1873"/>
                <a:gd name="T85" fmla="*/ 723 h 1753"/>
                <a:gd name="T86" fmla="*/ 1813 w 1873"/>
                <a:gd name="T87" fmla="*/ 805 h 1753"/>
                <a:gd name="T88" fmla="*/ 1839 w 1873"/>
                <a:gd name="T89" fmla="*/ 886 h 1753"/>
                <a:gd name="T90" fmla="*/ 1859 w 1873"/>
                <a:gd name="T91" fmla="*/ 968 h 1753"/>
                <a:gd name="T92" fmla="*/ 1871 w 1873"/>
                <a:gd name="T93" fmla="*/ 1060 h 1753"/>
                <a:gd name="T94" fmla="*/ 1863 w 1873"/>
                <a:gd name="T95" fmla="*/ 1203 h 1753"/>
                <a:gd name="T96" fmla="*/ 1834 w 1873"/>
                <a:gd name="T97" fmla="*/ 1285 h 1753"/>
                <a:gd name="T98" fmla="*/ 1787 w 1873"/>
                <a:gd name="T99" fmla="*/ 1367 h 1753"/>
                <a:gd name="T100" fmla="*/ 1723 w 1873"/>
                <a:gd name="T101" fmla="*/ 1449 h 1753"/>
                <a:gd name="T102" fmla="*/ 1642 w 1873"/>
                <a:gd name="T103" fmla="*/ 1519 h 1753"/>
                <a:gd name="T104" fmla="*/ 1561 w 1873"/>
                <a:gd name="T105" fmla="*/ 1574 h 1753"/>
                <a:gd name="T106" fmla="*/ 1479 w 1873"/>
                <a:gd name="T107" fmla="*/ 1620 h 1753"/>
                <a:gd name="T108" fmla="*/ 1397 w 1873"/>
                <a:gd name="T109" fmla="*/ 1657 h 1753"/>
                <a:gd name="T110" fmla="*/ 1315 w 1873"/>
                <a:gd name="T111" fmla="*/ 1686 h 1753"/>
                <a:gd name="T112" fmla="*/ 1233 w 1873"/>
                <a:gd name="T113" fmla="*/ 1713 h 1753"/>
                <a:gd name="T114" fmla="*/ 1152 w 1873"/>
                <a:gd name="T115" fmla="*/ 1736 h 1753"/>
                <a:gd name="T116" fmla="*/ 1070 w 1873"/>
                <a:gd name="T117" fmla="*/ 1750 h 1753"/>
                <a:gd name="T118" fmla="*/ 990 w 1873"/>
                <a:gd name="T119" fmla="*/ 1753 h 17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873" h="1753">
                  <a:moveTo>
                    <a:pt x="990" y="1753"/>
                  </a:moveTo>
                  <a:lnTo>
                    <a:pt x="984" y="1751"/>
                  </a:lnTo>
                  <a:lnTo>
                    <a:pt x="979" y="1751"/>
                  </a:lnTo>
                  <a:lnTo>
                    <a:pt x="974" y="1751"/>
                  </a:lnTo>
                  <a:lnTo>
                    <a:pt x="969" y="1751"/>
                  </a:lnTo>
                  <a:lnTo>
                    <a:pt x="964" y="1750"/>
                  </a:lnTo>
                  <a:lnTo>
                    <a:pt x="959" y="1750"/>
                  </a:lnTo>
                  <a:lnTo>
                    <a:pt x="954" y="1750"/>
                  </a:lnTo>
                  <a:lnTo>
                    <a:pt x="949" y="1750"/>
                  </a:lnTo>
                  <a:lnTo>
                    <a:pt x="944" y="1748"/>
                  </a:lnTo>
                  <a:lnTo>
                    <a:pt x="938" y="1748"/>
                  </a:lnTo>
                  <a:lnTo>
                    <a:pt x="933" y="1748"/>
                  </a:lnTo>
                  <a:lnTo>
                    <a:pt x="928" y="1748"/>
                  </a:lnTo>
                  <a:lnTo>
                    <a:pt x="923" y="1748"/>
                  </a:lnTo>
                  <a:lnTo>
                    <a:pt x="918" y="1747"/>
                  </a:lnTo>
                  <a:lnTo>
                    <a:pt x="913" y="1747"/>
                  </a:lnTo>
                  <a:lnTo>
                    <a:pt x="908" y="1747"/>
                  </a:lnTo>
                  <a:lnTo>
                    <a:pt x="903" y="1747"/>
                  </a:lnTo>
                  <a:lnTo>
                    <a:pt x="898" y="1746"/>
                  </a:lnTo>
                  <a:lnTo>
                    <a:pt x="893" y="1746"/>
                  </a:lnTo>
                  <a:lnTo>
                    <a:pt x="887" y="1746"/>
                  </a:lnTo>
                  <a:lnTo>
                    <a:pt x="882" y="1746"/>
                  </a:lnTo>
                  <a:lnTo>
                    <a:pt x="877" y="1744"/>
                  </a:lnTo>
                  <a:lnTo>
                    <a:pt x="872" y="1744"/>
                  </a:lnTo>
                  <a:lnTo>
                    <a:pt x="867" y="1744"/>
                  </a:lnTo>
                  <a:lnTo>
                    <a:pt x="862" y="1742"/>
                  </a:lnTo>
                  <a:lnTo>
                    <a:pt x="857" y="1741"/>
                  </a:lnTo>
                  <a:lnTo>
                    <a:pt x="852" y="1739"/>
                  </a:lnTo>
                  <a:lnTo>
                    <a:pt x="847" y="1737"/>
                  </a:lnTo>
                  <a:lnTo>
                    <a:pt x="841" y="1737"/>
                  </a:lnTo>
                  <a:lnTo>
                    <a:pt x="836" y="1736"/>
                  </a:lnTo>
                  <a:lnTo>
                    <a:pt x="831" y="1734"/>
                  </a:lnTo>
                  <a:lnTo>
                    <a:pt x="826" y="1733"/>
                  </a:lnTo>
                  <a:lnTo>
                    <a:pt x="821" y="1731"/>
                  </a:lnTo>
                  <a:lnTo>
                    <a:pt x="816" y="1730"/>
                  </a:lnTo>
                  <a:lnTo>
                    <a:pt x="811" y="1728"/>
                  </a:lnTo>
                  <a:lnTo>
                    <a:pt x="806" y="1727"/>
                  </a:lnTo>
                  <a:lnTo>
                    <a:pt x="801" y="1726"/>
                  </a:lnTo>
                  <a:lnTo>
                    <a:pt x="795" y="1724"/>
                  </a:lnTo>
                  <a:lnTo>
                    <a:pt x="790" y="1723"/>
                  </a:lnTo>
                  <a:lnTo>
                    <a:pt x="785" y="1721"/>
                  </a:lnTo>
                  <a:lnTo>
                    <a:pt x="780" y="1720"/>
                  </a:lnTo>
                  <a:lnTo>
                    <a:pt x="775" y="1718"/>
                  </a:lnTo>
                  <a:lnTo>
                    <a:pt x="770" y="1717"/>
                  </a:lnTo>
                  <a:lnTo>
                    <a:pt x="765" y="1715"/>
                  </a:lnTo>
                  <a:lnTo>
                    <a:pt x="760" y="1713"/>
                  </a:lnTo>
                  <a:lnTo>
                    <a:pt x="755" y="1711"/>
                  </a:lnTo>
                  <a:lnTo>
                    <a:pt x="749" y="1710"/>
                  </a:lnTo>
                  <a:lnTo>
                    <a:pt x="744" y="1708"/>
                  </a:lnTo>
                  <a:lnTo>
                    <a:pt x="739" y="1707"/>
                  </a:lnTo>
                  <a:lnTo>
                    <a:pt x="734" y="1706"/>
                  </a:lnTo>
                  <a:lnTo>
                    <a:pt x="729" y="1704"/>
                  </a:lnTo>
                  <a:lnTo>
                    <a:pt x="724" y="1701"/>
                  </a:lnTo>
                  <a:lnTo>
                    <a:pt x="719" y="1700"/>
                  </a:lnTo>
                  <a:lnTo>
                    <a:pt x="714" y="1698"/>
                  </a:lnTo>
                  <a:lnTo>
                    <a:pt x="709" y="1697"/>
                  </a:lnTo>
                  <a:lnTo>
                    <a:pt x="703" y="1695"/>
                  </a:lnTo>
                  <a:lnTo>
                    <a:pt x="698" y="1693"/>
                  </a:lnTo>
                  <a:lnTo>
                    <a:pt x="693" y="1691"/>
                  </a:lnTo>
                  <a:lnTo>
                    <a:pt x="688" y="1690"/>
                  </a:lnTo>
                  <a:lnTo>
                    <a:pt x="683" y="1688"/>
                  </a:lnTo>
                  <a:lnTo>
                    <a:pt x="678" y="1687"/>
                  </a:lnTo>
                  <a:lnTo>
                    <a:pt x="673" y="1684"/>
                  </a:lnTo>
                  <a:lnTo>
                    <a:pt x="668" y="1683"/>
                  </a:lnTo>
                  <a:lnTo>
                    <a:pt x="663" y="1681"/>
                  </a:lnTo>
                  <a:lnTo>
                    <a:pt x="657" y="1680"/>
                  </a:lnTo>
                  <a:lnTo>
                    <a:pt x="652" y="1678"/>
                  </a:lnTo>
                  <a:lnTo>
                    <a:pt x="647" y="1676"/>
                  </a:lnTo>
                  <a:lnTo>
                    <a:pt x="642" y="1674"/>
                  </a:lnTo>
                  <a:lnTo>
                    <a:pt x="637" y="1673"/>
                  </a:lnTo>
                  <a:lnTo>
                    <a:pt x="632" y="1670"/>
                  </a:lnTo>
                  <a:lnTo>
                    <a:pt x="627" y="1668"/>
                  </a:lnTo>
                  <a:lnTo>
                    <a:pt x="622" y="1667"/>
                  </a:lnTo>
                  <a:lnTo>
                    <a:pt x="617" y="1664"/>
                  </a:lnTo>
                  <a:lnTo>
                    <a:pt x="611" y="1663"/>
                  </a:lnTo>
                  <a:lnTo>
                    <a:pt x="606" y="1660"/>
                  </a:lnTo>
                  <a:lnTo>
                    <a:pt x="601" y="1658"/>
                  </a:lnTo>
                  <a:lnTo>
                    <a:pt x="596" y="1657"/>
                  </a:lnTo>
                  <a:lnTo>
                    <a:pt x="591" y="1654"/>
                  </a:lnTo>
                  <a:lnTo>
                    <a:pt x="586" y="1652"/>
                  </a:lnTo>
                  <a:lnTo>
                    <a:pt x="581" y="1650"/>
                  </a:lnTo>
                  <a:lnTo>
                    <a:pt x="576" y="1648"/>
                  </a:lnTo>
                  <a:lnTo>
                    <a:pt x="571" y="1645"/>
                  </a:lnTo>
                  <a:lnTo>
                    <a:pt x="565" y="1643"/>
                  </a:lnTo>
                  <a:lnTo>
                    <a:pt x="560" y="1641"/>
                  </a:lnTo>
                  <a:lnTo>
                    <a:pt x="555" y="1638"/>
                  </a:lnTo>
                  <a:lnTo>
                    <a:pt x="550" y="1635"/>
                  </a:lnTo>
                  <a:lnTo>
                    <a:pt x="545" y="1633"/>
                  </a:lnTo>
                  <a:lnTo>
                    <a:pt x="540" y="1629"/>
                  </a:lnTo>
                  <a:lnTo>
                    <a:pt x="535" y="1627"/>
                  </a:lnTo>
                  <a:lnTo>
                    <a:pt x="530" y="1623"/>
                  </a:lnTo>
                  <a:lnTo>
                    <a:pt x="525" y="1621"/>
                  </a:lnTo>
                  <a:lnTo>
                    <a:pt x="519" y="1618"/>
                  </a:lnTo>
                  <a:lnTo>
                    <a:pt x="514" y="1615"/>
                  </a:lnTo>
                  <a:lnTo>
                    <a:pt x="509" y="1613"/>
                  </a:lnTo>
                  <a:lnTo>
                    <a:pt x="504" y="1609"/>
                  </a:lnTo>
                  <a:lnTo>
                    <a:pt x="499" y="1607"/>
                  </a:lnTo>
                  <a:lnTo>
                    <a:pt x="494" y="1603"/>
                  </a:lnTo>
                  <a:lnTo>
                    <a:pt x="489" y="1601"/>
                  </a:lnTo>
                  <a:lnTo>
                    <a:pt x="484" y="1598"/>
                  </a:lnTo>
                  <a:lnTo>
                    <a:pt x="479" y="1595"/>
                  </a:lnTo>
                  <a:lnTo>
                    <a:pt x="473" y="1593"/>
                  </a:lnTo>
                  <a:lnTo>
                    <a:pt x="468" y="1590"/>
                  </a:lnTo>
                  <a:lnTo>
                    <a:pt x="463" y="1587"/>
                  </a:lnTo>
                  <a:lnTo>
                    <a:pt x="458" y="1583"/>
                  </a:lnTo>
                  <a:lnTo>
                    <a:pt x="453" y="1580"/>
                  </a:lnTo>
                  <a:lnTo>
                    <a:pt x="448" y="1577"/>
                  </a:lnTo>
                  <a:lnTo>
                    <a:pt x="443" y="1573"/>
                  </a:lnTo>
                  <a:lnTo>
                    <a:pt x="438" y="1570"/>
                  </a:lnTo>
                  <a:lnTo>
                    <a:pt x="433" y="1567"/>
                  </a:lnTo>
                  <a:lnTo>
                    <a:pt x="427" y="1564"/>
                  </a:lnTo>
                  <a:lnTo>
                    <a:pt x="422" y="1560"/>
                  </a:lnTo>
                  <a:lnTo>
                    <a:pt x="417" y="1556"/>
                  </a:lnTo>
                  <a:lnTo>
                    <a:pt x="412" y="1553"/>
                  </a:lnTo>
                  <a:lnTo>
                    <a:pt x="407" y="1549"/>
                  </a:lnTo>
                  <a:lnTo>
                    <a:pt x="402" y="1545"/>
                  </a:lnTo>
                  <a:lnTo>
                    <a:pt x="397" y="1541"/>
                  </a:lnTo>
                  <a:lnTo>
                    <a:pt x="392" y="1538"/>
                  </a:lnTo>
                  <a:lnTo>
                    <a:pt x="387" y="1533"/>
                  </a:lnTo>
                  <a:lnTo>
                    <a:pt x="381" y="1530"/>
                  </a:lnTo>
                  <a:lnTo>
                    <a:pt x="376" y="1527"/>
                  </a:lnTo>
                  <a:lnTo>
                    <a:pt x="371" y="1522"/>
                  </a:lnTo>
                  <a:lnTo>
                    <a:pt x="366" y="1518"/>
                  </a:lnTo>
                  <a:lnTo>
                    <a:pt x="361" y="1513"/>
                  </a:lnTo>
                  <a:lnTo>
                    <a:pt x="356" y="1509"/>
                  </a:lnTo>
                  <a:lnTo>
                    <a:pt x="351" y="1504"/>
                  </a:lnTo>
                  <a:lnTo>
                    <a:pt x="346" y="1500"/>
                  </a:lnTo>
                  <a:lnTo>
                    <a:pt x="341" y="1495"/>
                  </a:lnTo>
                  <a:lnTo>
                    <a:pt x="335" y="1492"/>
                  </a:lnTo>
                  <a:lnTo>
                    <a:pt x="330" y="1487"/>
                  </a:lnTo>
                  <a:lnTo>
                    <a:pt x="325" y="1483"/>
                  </a:lnTo>
                  <a:lnTo>
                    <a:pt x="320" y="1478"/>
                  </a:lnTo>
                  <a:lnTo>
                    <a:pt x="315" y="1474"/>
                  </a:lnTo>
                  <a:lnTo>
                    <a:pt x="310" y="1470"/>
                  </a:lnTo>
                  <a:lnTo>
                    <a:pt x="305" y="1465"/>
                  </a:lnTo>
                  <a:lnTo>
                    <a:pt x="300" y="1460"/>
                  </a:lnTo>
                  <a:lnTo>
                    <a:pt x="295" y="1457"/>
                  </a:lnTo>
                  <a:lnTo>
                    <a:pt x="291" y="1452"/>
                  </a:lnTo>
                  <a:lnTo>
                    <a:pt x="286" y="1446"/>
                  </a:lnTo>
                  <a:lnTo>
                    <a:pt x="281" y="1441"/>
                  </a:lnTo>
                  <a:lnTo>
                    <a:pt x="276" y="1436"/>
                  </a:lnTo>
                  <a:lnTo>
                    <a:pt x="270" y="1431"/>
                  </a:lnTo>
                  <a:lnTo>
                    <a:pt x="265" y="1426"/>
                  </a:lnTo>
                  <a:lnTo>
                    <a:pt x="262" y="1421"/>
                  </a:lnTo>
                  <a:lnTo>
                    <a:pt x="257" y="1416"/>
                  </a:lnTo>
                  <a:lnTo>
                    <a:pt x="253" y="1411"/>
                  </a:lnTo>
                  <a:lnTo>
                    <a:pt x="248" y="1407"/>
                  </a:lnTo>
                  <a:lnTo>
                    <a:pt x="243" y="1402"/>
                  </a:lnTo>
                  <a:lnTo>
                    <a:pt x="239" y="1397"/>
                  </a:lnTo>
                  <a:lnTo>
                    <a:pt x="234" y="1392"/>
                  </a:lnTo>
                  <a:lnTo>
                    <a:pt x="230" y="1386"/>
                  </a:lnTo>
                  <a:lnTo>
                    <a:pt x="225" y="1381"/>
                  </a:lnTo>
                  <a:lnTo>
                    <a:pt x="220" y="1376"/>
                  </a:lnTo>
                  <a:lnTo>
                    <a:pt x="216" y="1371"/>
                  </a:lnTo>
                  <a:lnTo>
                    <a:pt x="212" y="1366"/>
                  </a:lnTo>
                  <a:lnTo>
                    <a:pt x="208" y="1361"/>
                  </a:lnTo>
                  <a:lnTo>
                    <a:pt x="204" y="1356"/>
                  </a:lnTo>
                  <a:lnTo>
                    <a:pt x="200" y="1351"/>
                  </a:lnTo>
                  <a:lnTo>
                    <a:pt x="196" y="1346"/>
                  </a:lnTo>
                  <a:lnTo>
                    <a:pt x="193" y="1341"/>
                  </a:lnTo>
                  <a:lnTo>
                    <a:pt x="189" y="1335"/>
                  </a:lnTo>
                  <a:lnTo>
                    <a:pt x="185" y="1330"/>
                  </a:lnTo>
                  <a:lnTo>
                    <a:pt x="182" y="1325"/>
                  </a:lnTo>
                  <a:lnTo>
                    <a:pt x="178" y="1320"/>
                  </a:lnTo>
                  <a:lnTo>
                    <a:pt x="174" y="1315"/>
                  </a:lnTo>
                  <a:lnTo>
                    <a:pt x="170" y="1310"/>
                  </a:lnTo>
                  <a:lnTo>
                    <a:pt x="167" y="1305"/>
                  </a:lnTo>
                  <a:lnTo>
                    <a:pt x="163" y="1300"/>
                  </a:lnTo>
                  <a:lnTo>
                    <a:pt x="160" y="1295"/>
                  </a:lnTo>
                  <a:lnTo>
                    <a:pt x="157" y="1289"/>
                  </a:lnTo>
                  <a:lnTo>
                    <a:pt x="154" y="1284"/>
                  </a:lnTo>
                  <a:lnTo>
                    <a:pt x="150" y="1279"/>
                  </a:lnTo>
                  <a:lnTo>
                    <a:pt x="146" y="1274"/>
                  </a:lnTo>
                  <a:lnTo>
                    <a:pt x="144" y="1269"/>
                  </a:lnTo>
                  <a:lnTo>
                    <a:pt x="142" y="1264"/>
                  </a:lnTo>
                  <a:lnTo>
                    <a:pt x="138" y="1259"/>
                  </a:lnTo>
                  <a:lnTo>
                    <a:pt x="135" y="1254"/>
                  </a:lnTo>
                  <a:lnTo>
                    <a:pt x="131" y="1249"/>
                  </a:lnTo>
                  <a:lnTo>
                    <a:pt x="129" y="1243"/>
                  </a:lnTo>
                  <a:lnTo>
                    <a:pt x="125" y="1238"/>
                  </a:lnTo>
                  <a:lnTo>
                    <a:pt x="123" y="1233"/>
                  </a:lnTo>
                  <a:lnTo>
                    <a:pt x="120" y="1228"/>
                  </a:lnTo>
                  <a:lnTo>
                    <a:pt x="117" y="1223"/>
                  </a:lnTo>
                  <a:lnTo>
                    <a:pt x="114" y="1218"/>
                  </a:lnTo>
                  <a:lnTo>
                    <a:pt x="111" y="1213"/>
                  </a:lnTo>
                  <a:lnTo>
                    <a:pt x="109" y="1208"/>
                  </a:lnTo>
                  <a:lnTo>
                    <a:pt x="106" y="1203"/>
                  </a:lnTo>
                  <a:lnTo>
                    <a:pt x="103" y="1197"/>
                  </a:lnTo>
                  <a:lnTo>
                    <a:pt x="102" y="1192"/>
                  </a:lnTo>
                  <a:lnTo>
                    <a:pt x="99" y="1187"/>
                  </a:lnTo>
                  <a:lnTo>
                    <a:pt x="96" y="1182"/>
                  </a:lnTo>
                  <a:lnTo>
                    <a:pt x="95" y="1177"/>
                  </a:lnTo>
                  <a:lnTo>
                    <a:pt x="92" y="1172"/>
                  </a:lnTo>
                  <a:lnTo>
                    <a:pt x="89" y="1167"/>
                  </a:lnTo>
                  <a:lnTo>
                    <a:pt x="88" y="1162"/>
                  </a:lnTo>
                  <a:lnTo>
                    <a:pt x="85" y="1157"/>
                  </a:lnTo>
                  <a:lnTo>
                    <a:pt x="83" y="1151"/>
                  </a:lnTo>
                  <a:lnTo>
                    <a:pt x="80" y="1146"/>
                  </a:lnTo>
                  <a:lnTo>
                    <a:pt x="78" y="1141"/>
                  </a:lnTo>
                  <a:lnTo>
                    <a:pt x="76" y="1136"/>
                  </a:lnTo>
                  <a:lnTo>
                    <a:pt x="73" y="1131"/>
                  </a:lnTo>
                  <a:lnTo>
                    <a:pt x="73" y="1126"/>
                  </a:lnTo>
                  <a:lnTo>
                    <a:pt x="70" y="1121"/>
                  </a:lnTo>
                  <a:lnTo>
                    <a:pt x="68" y="1116"/>
                  </a:lnTo>
                  <a:lnTo>
                    <a:pt x="66" y="1111"/>
                  </a:lnTo>
                  <a:lnTo>
                    <a:pt x="64" y="1105"/>
                  </a:lnTo>
                  <a:lnTo>
                    <a:pt x="63" y="1100"/>
                  </a:lnTo>
                  <a:lnTo>
                    <a:pt x="62" y="1095"/>
                  </a:lnTo>
                  <a:lnTo>
                    <a:pt x="59" y="1090"/>
                  </a:lnTo>
                  <a:lnTo>
                    <a:pt x="57" y="1085"/>
                  </a:lnTo>
                  <a:lnTo>
                    <a:pt x="55" y="1080"/>
                  </a:lnTo>
                  <a:lnTo>
                    <a:pt x="54" y="1075"/>
                  </a:lnTo>
                  <a:lnTo>
                    <a:pt x="52" y="1070"/>
                  </a:lnTo>
                  <a:lnTo>
                    <a:pt x="50" y="1065"/>
                  </a:lnTo>
                  <a:lnTo>
                    <a:pt x="49" y="1059"/>
                  </a:lnTo>
                  <a:lnTo>
                    <a:pt x="47" y="1054"/>
                  </a:lnTo>
                  <a:lnTo>
                    <a:pt x="46" y="1049"/>
                  </a:lnTo>
                  <a:lnTo>
                    <a:pt x="45" y="1044"/>
                  </a:lnTo>
                  <a:lnTo>
                    <a:pt x="43" y="1039"/>
                  </a:lnTo>
                  <a:lnTo>
                    <a:pt x="42" y="1034"/>
                  </a:lnTo>
                  <a:lnTo>
                    <a:pt x="40" y="1029"/>
                  </a:lnTo>
                  <a:lnTo>
                    <a:pt x="39" y="1024"/>
                  </a:lnTo>
                  <a:lnTo>
                    <a:pt x="37" y="1019"/>
                  </a:lnTo>
                  <a:lnTo>
                    <a:pt x="36" y="1013"/>
                  </a:lnTo>
                  <a:lnTo>
                    <a:pt x="35" y="1008"/>
                  </a:lnTo>
                  <a:lnTo>
                    <a:pt x="33" y="1003"/>
                  </a:lnTo>
                  <a:lnTo>
                    <a:pt x="32" y="998"/>
                  </a:lnTo>
                  <a:lnTo>
                    <a:pt x="30" y="993"/>
                  </a:lnTo>
                  <a:lnTo>
                    <a:pt x="29" y="988"/>
                  </a:lnTo>
                  <a:lnTo>
                    <a:pt x="27" y="983"/>
                  </a:lnTo>
                  <a:lnTo>
                    <a:pt x="27" y="978"/>
                  </a:lnTo>
                  <a:lnTo>
                    <a:pt x="26" y="973"/>
                  </a:lnTo>
                  <a:lnTo>
                    <a:pt x="25" y="967"/>
                  </a:lnTo>
                  <a:lnTo>
                    <a:pt x="23" y="962"/>
                  </a:lnTo>
                  <a:lnTo>
                    <a:pt x="22" y="957"/>
                  </a:lnTo>
                  <a:lnTo>
                    <a:pt x="22" y="952"/>
                  </a:lnTo>
                  <a:lnTo>
                    <a:pt x="20" y="947"/>
                  </a:lnTo>
                  <a:lnTo>
                    <a:pt x="19" y="942"/>
                  </a:lnTo>
                  <a:lnTo>
                    <a:pt x="17" y="937"/>
                  </a:lnTo>
                  <a:lnTo>
                    <a:pt x="17" y="932"/>
                  </a:lnTo>
                  <a:lnTo>
                    <a:pt x="16" y="927"/>
                  </a:lnTo>
                  <a:lnTo>
                    <a:pt x="16" y="921"/>
                  </a:lnTo>
                  <a:lnTo>
                    <a:pt x="15" y="916"/>
                  </a:lnTo>
                  <a:lnTo>
                    <a:pt x="13" y="911"/>
                  </a:lnTo>
                  <a:lnTo>
                    <a:pt x="12" y="906"/>
                  </a:lnTo>
                  <a:lnTo>
                    <a:pt x="12" y="901"/>
                  </a:lnTo>
                  <a:lnTo>
                    <a:pt x="10" y="896"/>
                  </a:lnTo>
                  <a:lnTo>
                    <a:pt x="9" y="891"/>
                  </a:lnTo>
                  <a:lnTo>
                    <a:pt x="9" y="886"/>
                  </a:lnTo>
                  <a:lnTo>
                    <a:pt x="7" y="881"/>
                  </a:lnTo>
                  <a:lnTo>
                    <a:pt x="7" y="875"/>
                  </a:lnTo>
                  <a:lnTo>
                    <a:pt x="6" y="870"/>
                  </a:lnTo>
                  <a:lnTo>
                    <a:pt x="6" y="865"/>
                  </a:lnTo>
                  <a:lnTo>
                    <a:pt x="5" y="860"/>
                  </a:lnTo>
                  <a:lnTo>
                    <a:pt x="5" y="850"/>
                  </a:lnTo>
                  <a:lnTo>
                    <a:pt x="3" y="845"/>
                  </a:lnTo>
                  <a:lnTo>
                    <a:pt x="3" y="829"/>
                  </a:lnTo>
                  <a:lnTo>
                    <a:pt x="2" y="824"/>
                  </a:lnTo>
                  <a:lnTo>
                    <a:pt x="2" y="809"/>
                  </a:lnTo>
                  <a:lnTo>
                    <a:pt x="0" y="804"/>
                  </a:lnTo>
                  <a:lnTo>
                    <a:pt x="0" y="722"/>
                  </a:lnTo>
                  <a:lnTo>
                    <a:pt x="2" y="717"/>
                  </a:lnTo>
                  <a:lnTo>
                    <a:pt x="2" y="697"/>
                  </a:lnTo>
                  <a:lnTo>
                    <a:pt x="3" y="692"/>
                  </a:lnTo>
                  <a:lnTo>
                    <a:pt x="3" y="676"/>
                  </a:lnTo>
                  <a:lnTo>
                    <a:pt x="5" y="671"/>
                  </a:lnTo>
                  <a:lnTo>
                    <a:pt x="5" y="661"/>
                  </a:lnTo>
                  <a:lnTo>
                    <a:pt x="6" y="656"/>
                  </a:lnTo>
                  <a:lnTo>
                    <a:pt x="6" y="651"/>
                  </a:lnTo>
                  <a:lnTo>
                    <a:pt x="7" y="646"/>
                  </a:lnTo>
                  <a:lnTo>
                    <a:pt x="7" y="640"/>
                  </a:lnTo>
                  <a:lnTo>
                    <a:pt x="9" y="635"/>
                  </a:lnTo>
                  <a:lnTo>
                    <a:pt x="9" y="630"/>
                  </a:lnTo>
                  <a:lnTo>
                    <a:pt x="10" y="625"/>
                  </a:lnTo>
                  <a:lnTo>
                    <a:pt x="10" y="620"/>
                  </a:lnTo>
                  <a:lnTo>
                    <a:pt x="12" y="615"/>
                  </a:lnTo>
                  <a:lnTo>
                    <a:pt x="12" y="610"/>
                  </a:lnTo>
                  <a:lnTo>
                    <a:pt x="13" y="605"/>
                  </a:lnTo>
                  <a:lnTo>
                    <a:pt x="15" y="600"/>
                  </a:lnTo>
                  <a:lnTo>
                    <a:pt x="15" y="594"/>
                  </a:lnTo>
                  <a:lnTo>
                    <a:pt x="16" y="589"/>
                  </a:lnTo>
                  <a:lnTo>
                    <a:pt x="17" y="584"/>
                  </a:lnTo>
                  <a:lnTo>
                    <a:pt x="19" y="579"/>
                  </a:lnTo>
                  <a:lnTo>
                    <a:pt x="19" y="574"/>
                  </a:lnTo>
                  <a:lnTo>
                    <a:pt x="20" y="569"/>
                  </a:lnTo>
                  <a:lnTo>
                    <a:pt x="22" y="564"/>
                  </a:lnTo>
                  <a:lnTo>
                    <a:pt x="23" y="559"/>
                  </a:lnTo>
                  <a:lnTo>
                    <a:pt x="25" y="554"/>
                  </a:lnTo>
                  <a:lnTo>
                    <a:pt x="26" y="548"/>
                  </a:lnTo>
                  <a:lnTo>
                    <a:pt x="27" y="543"/>
                  </a:lnTo>
                  <a:lnTo>
                    <a:pt x="29" y="538"/>
                  </a:lnTo>
                  <a:lnTo>
                    <a:pt x="30" y="533"/>
                  </a:lnTo>
                  <a:lnTo>
                    <a:pt x="32" y="528"/>
                  </a:lnTo>
                  <a:lnTo>
                    <a:pt x="33" y="523"/>
                  </a:lnTo>
                  <a:lnTo>
                    <a:pt x="34" y="518"/>
                  </a:lnTo>
                  <a:lnTo>
                    <a:pt x="36" y="513"/>
                  </a:lnTo>
                  <a:lnTo>
                    <a:pt x="37" y="508"/>
                  </a:lnTo>
                  <a:lnTo>
                    <a:pt x="39" y="502"/>
                  </a:lnTo>
                  <a:lnTo>
                    <a:pt x="40" y="497"/>
                  </a:lnTo>
                  <a:lnTo>
                    <a:pt x="41" y="492"/>
                  </a:lnTo>
                  <a:lnTo>
                    <a:pt x="43" y="487"/>
                  </a:lnTo>
                  <a:lnTo>
                    <a:pt x="45" y="482"/>
                  </a:lnTo>
                  <a:lnTo>
                    <a:pt x="48" y="477"/>
                  </a:lnTo>
                  <a:lnTo>
                    <a:pt x="49" y="472"/>
                  </a:lnTo>
                  <a:lnTo>
                    <a:pt x="50" y="467"/>
                  </a:lnTo>
                  <a:lnTo>
                    <a:pt x="52" y="462"/>
                  </a:lnTo>
                  <a:lnTo>
                    <a:pt x="54" y="456"/>
                  </a:lnTo>
                  <a:lnTo>
                    <a:pt x="56" y="451"/>
                  </a:lnTo>
                  <a:lnTo>
                    <a:pt x="58" y="446"/>
                  </a:lnTo>
                  <a:lnTo>
                    <a:pt x="60" y="441"/>
                  </a:lnTo>
                  <a:lnTo>
                    <a:pt x="62" y="436"/>
                  </a:lnTo>
                  <a:lnTo>
                    <a:pt x="63" y="431"/>
                  </a:lnTo>
                  <a:lnTo>
                    <a:pt x="66" y="426"/>
                  </a:lnTo>
                  <a:lnTo>
                    <a:pt x="68" y="421"/>
                  </a:lnTo>
                  <a:lnTo>
                    <a:pt x="69" y="416"/>
                  </a:lnTo>
                  <a:lnTo>
                    <a:pt x="72" y="410"/>
                  </a:lnTo>
                  <a:lnTo>
                    <a:pt x="74" y="405"/>
                  </a:lnTo>
                  <a:lnTo>
                    <a:pt x="76" y="400"/>
                  </a:lnTo>
                  <a:lnTo>
                    <a:pt x="78" y="395"/>
                  </a:lnTo>
                  <a:lnTo>
                    <a:pt x="80" y="390"/>
                  </a:lnTo>
                  <a:lnTo>
                    <a:pt x="83" y="385"/>
                  </a:lnTo>
                  <a:lnTo>
                    <a:pt x="85" y="380"/>
                  </a:lnTo>
                  <a:lnTo>
                    <a:pt x="88" y="375"/>
                  </a:lnTo>
                  <a:lnTo>
                    <a:pt x="90" y="370"/>
                  </a:lnTo>
                  <a:lnTo>
                    <a:pt x="92" y="364"/>
                  </a:lnTo>
                  <a:lnTo>
                    <a:pt x="95" y="359"/>
                  </a:lnTo>
                  <a:lnTo>
                    <a:pt x="98" y="354"/>
                  </a:lnTo>
                  <a:lnTo>
                    <a:pt x="99" y="349"/>
                  </a:lnTo>
                  <a:lnTo>
                    <a:pt x="102" y="344"/>
                  </a:lnTo>
                  <a:lnTo>
                    <a:pt x="105" y="339"/>
                  </a:lnTo>
                  <a:lnTo>
                    <a:pt x="108" y="334"/>
                  </a:lnTo>
                  <a:lnTo>
                    <a:pt x="110" y="329"/>
                  </a:lnTo>
                  <a:lnTo>
                    <a:pt x="113" y="324"/>
                  </a:lnTo>
                  <a:lnTo>
                    <a:pt x="116" y="318"/>
                  </a:lnTo>
                  <a:lnTo>
                    <a:pt x="118" y="313"/>
                  </a:lnTo>
                  <a:lnTo>
                    <a:pt x="120" y="308"/>
                  </a:lnTo>
                  <a:lnTo>
                    <a:pt x="123" y="303"/>
                  </a:lnTo>
                  <a:lnTo>
                    <a:pt x="127" y="298"/>
                  </a:lnTo>
                  <a:lnTo>
                    <a:pt x="129" y="293"/>
                  </a:lnTo>
                  <a:lnTo>
                    <a:pt x="133" y="288"/>
                  </a:lnTo>
                  <a:lnTo>
                    <a:pt x="135" y="283"/>
                  </a:lnTo>
                  <a:lnTo>
                    <a:pt x="138" y="278"/>
                  </a:lnTo>
                  <a:lnTo>
                    <a:pt x="141" y="272"/>
                  </a:lnTo>
                  <a:lnTo>
                    <a:pt x="145" y="267"/>
                  </a:lnTo>
                  <a:lnTo>
                    <a:pt x="148" y="262"/>
                  </a:lnTo>
                  <a:lnTo>
                    <a:pt x="151" y="257"/>
                  </a:lnTo>
                  <a:lnTo>
                    <a:pt x="154" y="252"/>
                  </a:lnTo>
                  <a:lnTo>
                    <a:pt x="158" y="247"/>
                  </a:lnTo>
                  <a:lnTo>
                    <a:pt x="162" y="242"/>
                  </a:lnTo>
                  <a:lnTo>
                    <a:pt x="165" y="237"/>
                  </a:lnTo>
                  <a:lnTo>
                    <a:pt x="169" y="232"/>
                  </a:lnTo>
                  <a:lnTo>
                    <a:pt x="174" y="226"/>
                  </a:lnTo>
                  <a:lnTo>
                    <a:pt x="176" y="221"/>
                  </a:lnTo>
                  <a:lnTo>
                    <a:pt x="182" y="216"/>
                  </a:lnTo>
                  <a:lnTo>
                    <a:pt x="185" y="211"/>
                  </a:lnTo>
                  <a:lnTo>
                    <a:pt x="190" y="206"/>
                  </a:lnTo>
                  <a:lnTo>
                    <a:pt x="194" y="201"/>
                  </a:lnTo>
                  <a:lnTo>
                    <a:pt x="199" y="196"/>
                  </a:lnTo>
                  <a:lnTo>
                    <a:pt x="204" y="191"/>
                  </a:lnTo>
                  <a:lnTo>
                    <a:pt x="208" y="186"/>
                  </a:lnTo>
                  <a:lnTo>
                    <a:pt x="213" y="181"/>
                  </a:lnTo>
                  <a:lnTo>
                    <a:pt x="218" y="175"/>
                  </a:lnTo>
                  <a:lnTo>
                    <a:pt x="222" y="170"/>
                  </a:lnTo>
                  <a:lnTo>
                    <a:pt x="227" y="165"/>
                  </a:lnTo>
                  <a:lnTo>
                    <a:pt x="232" y="160"/>
                  </a:lnTo>
                  <a:lnTo>
                    <a:pt x="237" y="155"/>
                  </a:lnTo>
                  <a:lnTo>
                    <a:pt x="242" y="151"/>
                  </a:lnTo>
                  <a:lnTo>
                    <a:pt x="247" y="146"/>
                  </a:lnTo>
                  <a:lnTo>
                    <a:pt x="252" y="142"/>
                  </a:lnTo>
                  <a:lnTo>
                    <a:pt x="258" y="137"/>
                  </a:lnTo>
                  <a:lnTo>
                    <a:pt x="263" y="133"/>
                  </a:lnTo>
                  <a:lnTo>
                    <a:pt x="268" y="130"/>
                  </a:lnTo>
                  <a:lnTo>
                    <a:pt x="273" y="126"/>
                  </a:lnTo>
                  <a:lnTo>
                    <a:pt x="278" y="121"/>
                  </a:lnTo>
                  <a:lnTo>
                    <a:pt x="283" y="118"/>
                  </a:lnTo>
                  <a:lnTo>
                    <a:pt x="288" y="114"/>
                  </a:lnTo>
                  <a:lnTo>
                    <a:pt x="293" y="112"/>
                  </a:lnTo>
                  <a:lnTo>
                    <a:pt x="298" y="108"/>
                  </a:lnTo>
                  <a:lnTo>
                    <a:pt x="304" y="104"/>
                  </a:lnTo>
                  <a:lnTo>
                    <a:pt x="309" y="101"/>
                  </a:lnTo>
                  <a:lnTo>
                    <a:pt x="314" y="98"/>
                  </a:lnTo>
                  <a:lnTo>
                    <a:pt x="319" y="95"/>
                  </a:lnTo>
                  <a:lnTo>
                    <a:pt x="324" y="91"/>
                  </a:lnTo>
                  <a:lnTo>
                    <a:pt x="329" y="89"/>
                  </a:lnTo>
                  <a:lnTo>
                    <a:pt x="334" y="86"/>
                  </a:lnTo>
                  <a:lnTo>
                    <a:pt x="339" y="83"/>
                  </a:lnTo>
                  <a:lnTo>
                    <a:pt x="344" y="80"/>
                  </a:lnTo>
                  <a:lnTo>
                    <a:pt x="350" y="77"/>
                  </a:lnTo>
                  <a:lnTo>
                    <a:pt x="355" y="74"/>
                  </a:lnTo>
                  <a:lnTo>
                    <a:pt x="360" y="72"/>
                  </a:lnTo>
                  <a:lnTo>
                    <a:pt x="365" y="69"/>
                  </a:lnTo>
                  <a:lnTo>
                    <a:pt x="370" y="66"/>
                  </a:lnTo>
                  <a:lnTo>
                    <a:pt x="375" y="64"/>
                  </a:lnTo>
                  <a:lnTo>
                    <a:pt x="380" y="62"/>
                  </a:lnTo>
                  <a:lnTo>
                    <a:pt x="385" y="60"/>
                  </a:lnTo>
                  <a:lnTo>
                    <a:pt x="390" y="57"/>
                  </a:lnTo>
                  <a:lnTo>
                    <a:pt x="396" y="54"/>
                  </a:lnTo>
                  <a:lnTo>
                    <a:pt x="401" y="53"/>
                  </a:lnTo>
                  <a:lnTo>
                    <a:pt x="406" y="50"/>
                  </a:lnTo>
                  <a:lnTo>
                    <a:pt x="411" y="48"/>
                  </a:lnTo>
                  <a:lnTo>
                    <a:pt x="416" y="46"/>
                  </a:lnTo>
                  <a:lnTo>
                    <a:pt x="421" y="44"/>
                  </a:lnTo>
                  <a:lnTo>
                    <a:pt x="426" y="43"/>
                  </a:lnTo>
                  <a:lnTo>
                    <a:pt x="431" y="40"/>
                  </a:lnTo>
                  <a:lnTo>
                    <a:pt x="436" y="39"/>
                  </a:lnTo>
                  <a:lnTo>
                    <a:pt x="442" y="37"/>
                  </a:lnTo>
                  <a:lnTo>
                    <a:pt x="447" y="36"/>
                  </a:lnTo>
                  <a:lnTo>
                    <a:pt x="452" y="34"/>
                  </a:lnTo>
                  <a:lnTo>
                    <a:pt x="457" y="33"/>
                  </a:lnTo>
                  <a:lnTo>
                    <a:pt x="462" y="32"/>
                  </a:lnTo>
                  <a:lnTo>
                    <a:pt x="467" y="30"/>
                  </a:lnTo>
                  <a:lnTo>
                    <a:pt x="472" y="27"/>
                  </a:lnTo>
                  <a:lnTo>
                    <a:pt x="477" y="26"/>
                  </a:lnTo>
                  <a:lnTo>
                    <a:pt x="482" y="24"/>
                  </a:lnTo>
                  <a:lnTo>
                    <a:pt x="488" y="24"/>
                  </a:lnTo>
                  <a:lnTo>
                    <a:pt x="493" y="23"/>
                  </a:lnTo>
                  <a:lnTo>
                    <a:pt x="498" y="22"/>
                  </a:lnTo>
                  <a:lnTo>
                    <a:pt x="503" y="20"/>
                  </a:lnTo>
                  <a:lnTo>
                    <a:pt x="508" y="19"/>
                  </a:lnTo>
                  <a:lnTo>
                    <a:pt x="513" y="17"/>
                  </a:lnTo>
                  <a:lnTo>
                    <a:pt x="518" y="16"/>
                  </a:lnTo>
                  <a:lnTo>
                    <a:pt x="523" y="14"/>
                  </a:lnTo>
                  <a:lnTo>
                    <a:pt x="528" y="14"/>
                  </a:lnTo>
                  <a:lnTo>
                    <a:pt x="534" y="13"/>
                  </a:lnTo>
                  <a:lnTo>
                    <a:pt x="539" y="13"/>
                  </a:lnTo>
                  <a:lnTo>
                    <a:pt x="544" y="12"/>
                  </a:lnTo>
                  <a:lnTo>
                    <a:pt x="549" y="12"/>
                  </a:lnTo>
                  <a:lnTo>
                    <a:pt x="554" y="10"/>
                  </a:lnTo>
                  <a:lnTo>
                    <a:pt x="559" y="10"/>
                  </a:lnTo>
                  <a:lnTo>
                    <a:pt x="564" y="9"/>
                  </a:lnTo>
                  <a:lnTo>
                    <a:pt x="569" y="9"/>
                  </a:lnTo>
                  <a:lnTo>
                    <a:pt x="574" y="7"/>
                  </a:lnTo>
                  <a:lnTo>
                    <a:pt x="580" y="7"/>
                  </a:lnTo>
                  <a:lnTo>
                    <a:pt x="585" y="6"/>
                  </a:lnTo>
                  <a:lnTo>
                    <a:pt x="590" y="6"/>
                  </a:lnTo>
                  <a:lnTo>
                    <a:pt x="595" y="4"/>
                  </a:lnTo>
                  <a:lnTo>
                    <a:pt x="600" y="4"/>
                  </a:lnTo>
                  <a:lnTo>
                    <a:pt x="605" y="4"/>
                  </a:lnTo>
                  <a:lnTo>
                    <a:pt x="610" y="4"/>
                  </a:lnTo>
                  <a:lnTo>
                    <a:pt x="615" y="3"/>
                  </a:lnTo>
                  <a:lnTo>
                    <a:pt x="620" y="3"/>
                  </a:lnTo>
                  <a:lnTo>
                    <a:pt x="626" y="3"/>
                  </a:lnTo>
                  <a:lnTo>
                    <a:pt x="631" y="3"/>
                  </a:lnTo>
                  <a:lnTo>
                    <a:pt x="636" y="3"/>
                  </a:lnTo>
                  <a:lnTo>
                    <a:pt x="641" y="2"/>
                  </a:lnTo>
                  <a:lnTo>
                    <a:pt x="646" y="2"/>
                  </a:lnTo>
                  <a:lnTo>
                    <a:pt x="651" y="2"/>
                  </a:lnTo>
                  <a:lnTo>
                    <a:pt x="656" y="0"/>
                  </a:lnTo>
                  <a:lnTo>
                    <a:pt x="661" y="0"/>
                  </a:lnTo>
                  <a:lnTo>
                    <a:pt x="666" y="0"/>
                  </a:lnTo>
                  <a:lnTo>
                    <a:pt x="672" y="0"/>
                  </a:lnTo>
                  <a:lnTo>
                    <a:pt x="677" y="0"/>
                  </a:lnTo>
                  <a:lnTo>
                    <a:pt x="682" y="0"/>
                  </a:lnTo>
                  <a:lnTo>
                    <a:pt x="687" y="0"/>
                  </a:lnTo>
                  <a:lnTo>
                    <a:pt x="692" y="0"/>
                  </a:lnTo>
                  <a:lnTo>
                    <a:pt x="697" y="0"/>
                  </a:lnTo>
                  <a:lnTo>
                    <a:pt x="702" y="1"/>
                  </a:lnTo>
                  <a:lnTo>
                    <a:pt x="707" y="2"/>
                  </a:lnTo>
                  <a:lnTo>
                    <a:pt x="712" y="2"/>
                  </a:lnTo>
                  <a:lnTo>
                    <a:pt x="718" y="2"/>
                  </a:lnTo>
                  <a:lnTo>
                    <a:pt x="723" y="3"/>
                  </a:lnTo>
                  <a:lnTo>
                    <a:pt x="728" y="4"/>
                  </a:lnTo>
                  <a:lnTo>
                    <a:pt x="733" y="4"/>
                  </a:lnTo>
                  <a:lnTo>
                    <a:pt x="738" y="4"/>
                  </a:lnTo>
                  <a:lnTo>
                    <a:pt x="743" y="4"/>
                  </a:lnTo>
                  <a:lnTo>
                    <a:pt x="748" y="4"/>
                  </a:lnTo>
                  <a:lnTo>
                    <a:pt x="753" y="4"/>
                  </a:lnTo>
                  <a:lnTo>
                    <a:pt x="758" y="4"/>
                  </a:lnTo>
                  <a:lnTo>
                    <a:pt x="763" y="4"/>
                  </a:lnTo>
                  <a:lnTo>
                    <a:pt x="769" y="4"/>
                  </a:lnTo>
                  <a:lnTo>
                    <a:pt x="774" y="6"/>
                  </a:lnTo>
                  <a:lnTo>
                    <a:pt x="779" y="6"/>
                  </a:lnTo>
                  <a:lnTo>
                    <a:pt x="784" y="7"/>
                  </a:lnTo>
                  <a:lnTo>
                    <a:pt x="789" y="7"/>
                  </a:lnTo>
                  <a:lnTo>
                    <a:pt x="794" y="9"/>
                  </a:lnTo>
                  <a:lnTo>
                    <a:pt x="799" y="9"/>
                  </a:lnTo>
                  <a:lnTo>
                    <a:pt x="804" y="9"/>
                  </a:lnTo>
                  <a:lnTo>
                    <a:pt x="809" y="10"/>
                  </a:lnTo>
                  <a:lnTo>
                    <a:pt x="815" y="10"/>
                  </a:lnTo>
                  <a:lnTo>
                    <a:pt x="820" y="10"/>
                  </a:lnTo>
                  <a:lnTo>
                    <a:pt x="825" y="11"/>
                  </a:lnTo>
                  <a:lnTo>
                    <a:pt x="830" y="12"/>
                  </a:lnTo>
                  <a:lnTo>
                    <a:pt x="835" y="12"/>
                  </a:lnTo>
                  <a:lnTo>
                    <a:pt x="840" y="13"/>
                  </a:lnTo>
                  <a:lnTo>
                    <a:pt x="845" y="13"/>
                  </a:lnTo>
                  <a:lnTo>
                    <a:pt x="850" y="14"/>
                  </a:lnTo>
                  <a:lnTo>
                    <a:pt x="855" y="14"/>
                  </a:lnTo>
                  <a:lnTo>
                    <a:pt x="861" y="14"/>
                  </a:lnTo>
                  <a:lnTo>
                    <a:pt x="866" y="16"/>
                  </a:lnTo>
                  <a:lnTo>
                    <a:pt x="871" y="16"/>
                  </a:lnTo>
                  <a:lnTo>
                    <a:pt x="876" y="16"/>
                  </a:lnTo>
                  <a:lnTo>
                    <a:pt x="881" y="17"/>
                  </a:lnTo>
                  <a:lnTo>
                    <a:pt x="886" y="17"/>
                  </a:lnTo>
                  <a:lnTo>
                    <a:pt x="891" y="19"/>
                  </a:lnTo>
                  <a:lnTo>
                    <a:pt x="896" y="19"/>
                  </a:lnTo>
                  <a:lnTo>
                    <a:pt x="901" y="20"/>
                  </a:lnTo>
                  <a:lnTo>
                    <a:pt x="907" y="20"/>
                  </a:lnTo>
                  <a:lnTo>
                    <a:pt x="912" y="22"/>
                  </a:lnTo>
                  <a:lnTo>
                    <a:pt x="917" y="22"/>
                  </a:lnTo>
                  <a:lnTo>
                    <a:pt x="922" y="23"/>
                  </a:lnTo>
                  <a:lnTo>
                    <a:pt x="927" y="23"/>
                  </a:lnTo>
                  <a:lnTo>
                    <a:pt x="932" y="23"/>
                  </a:lnTo>
                  <a:lnTo>
                    <a:pt x="937" y="24"/>
                  </a:lnTo>
                  <a:lnTo>
                    <a:pt x="942" y="26"/>
                  </a:lnTo>
                  <a:lnTo>
                    <a:pt x="947" y="26"/>
                  </a:lnTo>
                  <a:lnTo>
                    <a:pt x="953" y="27"/>
                  </a:lnTo>
                  <a:lnTo>
                    <a:pt x="958" y="29"/>
                  </a:lnTo>
                  <a:lnTo>
                    <a:pt x="963" y="30"/>
                  </a:lnTo>
                  <a:lnTo>
                    <a:pt x="968" y="32"/>
                  </a:lnTo>
                  <a:lnTo>
                    <a:pt x="973" y="33"/>
                  </a:lnTo>
                  <a:lnTo>
                    <a:pt x="978" y="34"/>
                  </a:lnTo>
                  <a:lnTo>
                    <a:pt x="983" y="36"/>
                  </a:lnTo>
                  <a:lnTo>
                    <a:pt x="988" y="37"/>
                  </a:lnTo>
                  <a:lnTo>
                    <a:pt x="993" y="37"/>
                  </a:lnTo>
                  <a:lnTo>
                    <a:pt x="999" y="39"/>
                  </a:lnTo>
                  <a:lnTo>
                    <a:pt x="1004" y="40"/>
                  </a:lnTo>
                  <a:lnTo>
                    <a:pt x="1009" y="42"/>
                  </a:lnTo>
                  <a:lnTo>
                    <a:pt x="1014" y="43"/>
                  </a:lnTo>
                  <a:lnTo>
                    <a:pt x="1019" y="44"/>
                  </a:lnTo>
                  <a:lnTo>
                    <a:pt x="1024" y="47"/>
                  </a:lnTo>
                  <a:lnTo>
                    <a:pt x="1029" y="49"/>
                  </a:lnTo>
                  <a:lnTo>
                    <a:pt x="1034" y="50"/>
                  </a:lnTo>
                  <a:lnTo>
                    <a:pt x="1039" y="53"/>
                  </a:lnTo>
                  <a:lnTo>
                    <a:pt x="1045" y="54"/>
                  </a:lnTo>
                  <a:lnTo>
                    <a:pt x="1050" y="56"/>
                  </a:lnTo>
                  <a:lnTo>
                    <a:pt x="1055" y="59"/>
                  </a:lnTo>
                  <a:lnTo>
                    <a:pt x="1060" y="60"/>
                  </a:lnTo>
                  <a:lnTo>
                    <a:pt x="1065" y="62"/>
                  </a:lnTo>
                  <a:lnTo>
                    <a:pt x="1070" y="64"/>
                  </a:lnTo>
                  <a:lnTo>
                    <a:pt x="1075" y="66"/>
                  </a:lnTo>
                  <a:lnTo>
                    <a:pt x="1080" y="67"/>
                  </a:lnTo>
                  <a:lnTo>
                    <a:pt x="1085" y="69"/>
                  </a:lnTo>
                  <a:lnTo>
                    <a:pt x="1091" y="71"/>
                  </a:lnTo>
                  <a:lnTo>
                    <a:pt x="1096" y="73"/>
                  </a:lnTo>
                  <a:lnTo>
                    <a:pt x="1101" y="74"/>
                  </a:lnTo>
                  <a:lnTo>
                    <a:pt x="1106" y="76"/>
                  </a:lnTo>
                  <a:lnTo>
                    <a:pt x="1111" y="79"/>
                  </a:lnTo>
                  <a:lnTo>
                    <a:pt x="1116" y="81"/>
                  </a:lnTo>
                  <a:lnTo>
                    <a:pt x="1121" y="84"/>
                  </a:lnTo>
                  <a:lnTo>
                    <a:pt x="1126" y="87"/>
                  </a:lnTo>
                  <a:lnTo>
                    <a:pt x="1131" y="89"/>
                  </a:lnTo>
                  <a:lnTo>
                    <a:pt x="1137" y="91"/>
                  </a:lnTo>
                  <a:lnTo>
                    <a:pt x="1142" y="94"/>
                  </a:lnTo>
                  <a:lnTo>
                    <a:pt x="1147" y="97"/>
                  </a:lnTo>
                  <a:lnTo>
                    <a:pt x="1152" y="99"/>
                  </a:lnTo>
                  <a:lnTo>
                    <a:pt x="1157" y="102"/>
                  </a:lnTo>
                  <a:lnTo>
                    <a:pt x="1162" y="105"/>
                  </a:lnTo>
                  <a:lnTo>
                    <a:pt x="1167" y="109"/>
                  </a:lnTo>
                  <a:lnTo>
                    <a:pt x="1172" y="111"/>
                  </a:lnTo>
                  <a:lnTo>
                    <a:pt x="1177" y="113"/>
                  </a:lnTo>
                  <a:lnTo>
                    <a:pt x="1183" y="116"/>
                  </a:lnTo>
                  <a:lnTo>
                    <a:pt x="1188" y="118"/>
                  </a:lnTo>
                  <a:lnTo>
                    <a:pt x="1193" y="122"/>
                  </a:lnTo>
                  <a:lnTo>
                    <a:pt x="1198" y="124"/>
                  </a:lnTo>
                  <a:lnTo>
                    <a:pt x="1203" y="126"/>
                  </a:lnTo>
                  <a:lnTo>
                    <a:pt x="1208" y="128"/>
                  </a:lnTo>
                  <a:lnTo>
                    <a:pt x="1213" y="131"/>
                  </a:lnTo>
                  <a:lnTo>
                    <a:pt x="1218" y="133"/>
                  </a:lnTo>
                  <a:lnTo>
                    <a:pt x="1223" y="134"/>
                  </a:lnTo>
                  <a:lnTo>
                    <a:pt x="1229" y="137"/>
                  </a:lnTo>
                  <a:lnTo>
                    <a:pt x="1234" y="140"/>
                  </a:lnTo>
                  <a:lnTo>
                    <a:pt x="1239" y="143"/>
                  </a:lnTo>
                  <a:lnTo>
                    <a:pt x="1244" y="146"/>
                  </a:lnTo>
                  <a:lnTo>
                    <a:pt x="1249" y="149"/>
                  </a:lnTo>
                  <a:lnTo>
                    <a:pt x="1254" y="152"/>
                  </a:lnTo>
                  <a:lnTo>
                    <a:pt x="1259" y="154"/>
                  </a:lnTo>
                  <a:lnTo>
                    <a:pt x="1264" y="157"/>
                  </a:lnTo>
                  <a:lnTo>
                    <a:pt x="1269" y="160"/>
                  </a:lnTo>
                  <a:lnTo>
                    <a:pt x="1275" y="163"/>
                  </a:lnTo>
                  <a:lnTo>
                    <a:pt x="1280" y="167"/>
                  </a:lnTo>
                  <a:lnTo>
                    <a:pt x="1285" y="169"/>
                  </a:lnTo>
                  <a:lnTo>
                    <a:pt x="1290" y="173"/>
                  </a:lnTo>
                  <a:lnTo>
                    <a:pt x="1295" y="177"/>
                  </a:lnTo>
                  <a:lnTo>
                    <a:pt x="1300" y="182"/>
                  </a:lnTo>
                  <a:lnTo>
                    <a:pt x="1305" y="184"/>
                  </a:lnTo>
                  <a:lnTo>
                    <a:pt x="1310" y="189"/>
                  </a:lnTo>
                  <a:lnTo>
                    <a:pt x="1315" y="193"/>
                  </a:lnTo>
                  <a:lnTo>
                    <a:pt x="1320" y="197"/>
                  </a:lnTo>
                  <a:lnTo>
                    <a:pt x="1326" y="200"/>
                  </a:lnTo>
                  <a:lnTo>
                    <a:pt x="1331" y="203"/>
                  </a:lnTo>
                  <a:lnTo>
                    <a:pt x="1336" y="207"/>
                  </a:lnTo>
                  <a:lnTo>
                    <a:pt x="1341" y="210"/>
                  </a:lnTo>
                  <a:lnTo>
                    <a:pt x="1346" y="215"/>
                  </a:lnTo>
                  <a:lnTo>
                    <a:pt x="1351" y="219"/>
                  </a:lnTo>
                  <a:lnTo>
                    <a:pt x="1356" y="222"/>
                  </a:lnTo>
                  <a:lnTo>
                    <a:pt x="1361" y="226"/>
                  </a:lnTo>
                  <a:lnTo>
                    <a:pt x="1366" y="230"/>
                  </a:lnTo>
                  <a:lnTo>
                    <a:pt x="1372" y="233"/>
                  </a:lnTo>
                  <a:lnTo>
                    <a:pt x="1377" y="237"/>
                  </a:lnTo>
                  <a:lnTo>
                    <a:pt x="1382" y="241"/>
                  </a:lnTo>
                  <a:lnTo>
                    <a:pt x="1387" y="244"/>
                  </a:lnTo>
                  <a:lnTo>
                    <a:pt x="1392" y="249"/>
                  </a:lnTo>
                  <a:lnTo>
                    <a:pt x="1397" y="252"/>
                  </a:lnTo>
                  <a:lnTo>
                    <a:pt x="1402" y="257"/>
                  </a:lnTo>
                  <a:lnTo>
                    <a:pt x="1407" y="261"/>
                  </a:lnTo>
                  <a:lnTo>
                    <a:pt x="1412" y="266"/>
                  </a:lnTo>
                  <a:lnTo>
                    <a:pt x="1417" y="269"/>
                  </a:lnTo>
                  <a:lnTo>
                    <a:pt x="1421" y="274"/>
                  </a:lnTo>
                  <a:lnTo>
                    <a:pt x="1426" y="280"/>
                  </a:lnTo>
                  <a:lnTo>
                    <a:pt x="1431" y="283"/>
                  </a:lnTo>
                  <a:lnTo>
                    <a:pt x="1437" y="288"/>
                  </a:lnTo>
                  <a:lnTo>
                    <a:pt x="1442" y="292"/>
                  </a:lnTo>
                  <a:lnTo>
                    <a:pt x="1447" y="297"/>
                  </a:lnTo>
                  <a:lnTo>
                    <a:pt x="1452" y="302"/>
                  </a:lnTo>
                  <a:lnTo>
                    <a:pt x="1457" y="307"/>
                  </a:lnTo>
                  <a:lnTo>
                    <a:pt x="1462" y="312"/>
                  </a:lnTo>
                  <a:lnTo>
                    <a:pt x="1467" y="316"/>
                  </a:lnTo>
                  <a:lnTo>
                    <a:pt x="1472" y="320"/>
                  </a:lnTo>
                  <a:lnTo>
                    <a:pt x="1477" y="325"/>
                  </a:lnTo>
                  <a:lnTo>
                    <a:pt x="1483" y="330"/>
                  </a:lnTo>
                  <a:lnTo>
                    <a:pt x="1488" y="334"/>
                  </a:lnTo>
                  <a:lnTo>
                    <a:pt x="1491" y="339"/>
                  </a:lnTo>
                  <a:lnTo>
                    <a:pt x="1496" y="344"/>
                  </a:lnTo>
                  <a:lnTo>
                    <a:pt x="1502" y="348"/>
                  </a:lnTo>
                  <a:lnTo>
                    <a:pt x="1507" y="353"/>
                  </a:lnTo>
                  <a:lnTo>
                    <a:pt x="1512" y="358"/>
                  </a:lnTo>
                  <a:lnTo>
                    <a:pt x="1517" y="363"/>
                  </a:lnTo>
                  <a:lnTo>
                    <a:pt x="1522" y="368"/>
                  </a:lnTo>
                  <a:lnTo>
                    <a:pt x="1527" y="373"/>
                  </a:lnTo>
                  <a:lnTo>
                    <a:pt x="1532" y="377"/>
                  </a:lnTo>
                  <a:lnTo>
                    <a:pt x="1536" y="382"/>
                  </a:lnTo>
                  <a:lnTo>
                    <a:pt x="1541" y="387"/>
                  </a:lnTo>
                  <a:lnTo>
                    <a:pt x="1546" y="392"/>
                  </a:lnTo>
                  <a:lnTo>
                    <a:pt x="1551" y="397"/>
                  </a:lnTo>
                  <a:lnTo>
                    <a:pt x="1556" y="402"/>
                  </a:lnTo>
                  <a:lnTo>
                    <a:pt x="1560" y="408"/>
                  </a:lnTo>
                  <a:lnTo>
                    <a:pt x="1565" y="413"/>
                  </a:lnTo>
                  <a:lnTo>
                    <a:pt x="1570" y="418"/>
                  </a:lnTo>
                  <a:lnTo>
                    <a:pt x="1574" y="423"/>
                  </a:lnTo>
                  <a:lnTo>
                    <a:pt x="1579" y="428"/>
                  </a:lnTo>
                  <a:lnTo>
                    <a:pt x="1583" y="433"/>
                  </a:lnTo>
                  <a:lnTo>
                    <a:pt x="1588" y="438"/>
                  </a:lnTo>
                  <a:lnTo>
                    <a:pt x="1592" y="443"/>
                  </a:lnTo>
                  <a:lnTo>
                    <a:pt x="1597" y="448"/>
                  </a:lnTo>
                  <a:lnTo>
                    <a:pt x="1600" y="454"/>
                  </a:lnTo>
                  <a:lnTo>
                    <a:pt x="1605" y="459"/>
                  </a:lnTo>
                  <a:lnTo>
                    <a:pt x="1611" y="462"/>
                  </a:lnTo>
                  <a:lnTo>
                    <a:pt x="1614" y="467"/>
                  </a:lnTo>
                  <a:lnTo>
                    <a:pt x="1619" y="473"/>
                  </a:lnTo>
                  <a:lnTo>
                    <a:pt x="1623" y="478"/>
                  </a:lnTo>
                  <a:lnTo>
                    <a:pt x="1628" y="483"/>
                  </a:lnTo>
                  <a:lnTo>
                    <a:pt x="1632" y="488"/>
                  </a:lnTo>
                  <a:lnTo>
                    <a:pt x="1637" y="493"/>
                  </a:lnTo>
                  <a:lnTo>
                    <a:pt x="1639" y="498"/>
                  </a:lnTo>
                  <a:lnTo>
                    <a:pt x="1644" y="503"/>
                  </a:lnTo>
                  <a:lnTo>
                    <a:pt x="1648" y="508"/>
                  </a:lnTo>
                  <a:lnTo>
                    <a:pt x="1653" y="513"/>
                  </a:lnTo>
                  <a:lnTo>
                    <a:pt x="1655" y="519"/>
                  </a:lnTo>
                  <a:lnTo>
                    <a:pt x="1660" y="524"/>
                  </a:lnTo>
                  <a:lnTo>
                    <a:pt x="1664" y="529"/>
                  </a:lnTo>
                  <a:lnTo>
                    <a:pt x="1669" y="534"/>
                  </a:lnTo>
                  <a:lnTo>
                    <a:pt x="1671" y="539"/>
                  </a:lnTo>
                  <a:lnTo>
                    <a:pt x="1675" y="544"/>
                  </a:lnTo>
                  <a:lnTo>
                    <a:pt x="1679" y="549"/>
                  </a:lnTo>
                  <a:lnTo>
                    <a:pt x="1683" y="554"/>
                  </a:lnTo>
                  <a:lnTo>
                    <a:pt x="1686" y="559"/>
                  </a:lnTo>
                  <a:lnTo>
                    <a:pt x="1690" y="565"/>
                  </a:lnTo>
                  <a:lnTo>
                    <a:pt x="1692" y="570"/>
                  </a:lnTo>
                  <a:lnTo>
                    <a:pt x="1697" y="575"/>
                  </a:lnTo>
                  <a:lnTo>
                    <a:pt x="1700" y="580"/>
                  </a:lnTo>
                  <a:lnTo>
                    <a:pt x="1705" y="585"/>
                  </a:lnTo>
                  <a:lnTo>
                    <a:pt x="1708" y="590"/>
                  </a:lnTo>
                  <a:lnTo>
                    <a:pt x="1711" y="595"/>
                  </a:lnTo>
                  <a:lnTo>
                    <a:pt x="1716" y="600"/>
                  </a:lnTo>
                  <a:lnTo>
                    <a:pt x="1718" y="605"/>
                  </a:lnTo>
                  <a:lnTo>
                    <a:pt x="1722" y="611"/>
                  </a:lnTo>
                  <a:lnTo>
                    <a:pt x="1725" y="616"/>
                  </a:lnTo>
                  <a:lnTo>
                    <a:pt x="1728" y="621"/>
                  </a:lnTo>
                  <a:lnTo>
                    <a:pt x="1731" y="626"/>
                  </a:lnTo>
                  <a:lnTo>
                    <a:pt x="1733" y="631"/>
                  </a:lnTo>
                  <a:lnTo>
                    <a:pt x="1739" y="636"/>
                  </a:lnTo>
                  <a:lnTo>
                    <a:pt x="1741" y="641"/>
                  </a:lnTo>
                  <a:lnTo>
                    <a:pt x="1743" y="646"/>
                  </a:lnTo>
                  <a:lnTo>
                    <a:pt x="1747" y="651"/>
                  </a:lnTo>
                  <a:lnTo>
                    <a:pt x="1749" y="657"/>
                  </a:lnTo>
                  <a:lnTo>
                    <a:pt x="1753" y="662"/>
                  </a:lnTo>
                  <a:lnTo>
                    <a:pt x="1754" y="667"/>
                  </a:lnTo>
                  <a:lnTo>
                    <a:pt x="1756" y="672"/>
                  </a:lnTo>
                  <a:lnTo>
                    <a:pt x="1759" y="677"/>
                  </a:lnTo>
                  <a:lnTo>
                    <a:pt x="1762" y="682"/>
                  </a:lnTo>
                  <a:lnTo>
                    <a:pt x="1764" y="687"/>
                  </a:lnTo>
                  <a:lnTo>
                    <a:pt x="1766" y="692"/>
                  </a:lnTo>
                  <a:lnTo>
                    <a:pt x="1768" y="697"/>
                  </a:lnTo>
                  <a:lnTo>
                    <a:pt x="1772" y="703"/>
                  </a:lnTo>
                  <a:lnTo>
                    <a:pt x="1773" y="708"/>
                  </a:lnTo>
                  <a:lnTo>
                    <a:pt x="1775" y="713"/>
                  </a:lnTo>
                  <a:lnTo>
                    <a:pt x="1779" y="718"/>
                  </a:lnTo>
                  <a:lnTo>
                    <a:pt x="1780" y="723"/>
                  </a:lnTo>
                  <a:lnTo>
                    <a:pt x="1782" y="728"/>
                  </a:lnTo>
                  <a:lnTo>
                    <a:pt x="1786" y="733"/>
                  </a:lnTo>
                  <a:lnTo>
                    <a:pt x="1787" y="738"/>
                  </a:lnTo>
                  <a:lnTo>
                    <a:pt x="1789" y="743"/>
                  </a:lnTo>
                  <a:lnTo>
                    <a:pt x="1792" y="749"/>
                  </a:lnTo>
                  <a:lnTo>
                    <a:pt x="1793" y="754"/>
                  </a:lnTo>
                  <a:lnTo>
                    <a:pt x="1795" y="759"/>
                  </a:lnTo>
                  <a:lnTo>
                    <a:pt x="1798" y="764"/>
                  </a:lnTo>
                  <a:lnTo>
                    <a:pt x="1800" y="769"/>
                  </a:lnTo>
                  <a:lnTo>
                    <a:pt x="1802" y="774"/>
                  </a:lnTo>
                  <a:lnTo>
                    <a:pt x="1804" y="779"/>
                  </a:lnTo>
                  <a:lnTo>
                    <a:pt x="1806" y="784"/>
                  </a:lnTo>
                  <a:lnTo>
                    <a:pt x="1809" y="789"/>
                  </a:lnTo>
                  <a:lnTo>
                    <a:pt x="1810" y="795"/>
                  </a:lnTo>
                  <a:lnTo>
                    <a:pt x="1811" y="800"/>
                  </a:lnTo>
                  <a:lnTo>
                    <a:pt x="1813" y="805"/>
                  </a:lnTo>
                  <a:lnTo>
                    <a:pt x="1814" y="810"/>
                  </a:lnTo>
                  <a:lnTo>
                    <a:pt x="1816" y="815"/>
                  </a:lnTo>
                  <a:lnTo>
                    <a:pt x="1818" y="820"/>
                  </a:lnTo>
                  <a:lnTo>
                    <a:pt x="1819" y="825"/>
                  </a:lnTo>
                  <a:lnTo>
                    <a:pt x="1821" y="830"/>
                  </a:lnTo>
                  <a:lnTo>
                    <a:pt x="1823" y="835"/>
                  </a:lnTo>
                  <a:lnTo>
                    <a:pt x="1824" y="841"/>
                  </a:lnTo>
                  <a:lnTo>
                    <a:pt x="1826" y="846"/>
                  </a:lnTo>
                  <a:lnTo>
                    <a:pt x="1827" y="851"/>
                  </a:lnTo>
                  <a:lnTo>
                    <a:pt x="1830" y="856"/>
                  </a:lnTo>
                  <a:lnTo>
                    <a:pt x="1832" y="861"/>
                  </a:lnTo>
                  <a:lnTo>
                    <a:pt x="1833" y="866"/>
                  </a:lnTo>
                  <a:lnTo>
                    <a:pt x="1834" y="871"/>
                  </a:lnTo>
                  <a:lnTo>
                    <a:pt x="1836" y="876"/>
                  </a:lnTo>
                  <a:lnTo>
                    <a:pt x="1837" y="881"/>
                  </a:lnTo>
                  <a:lnTo>
                    <a:pt x="1839" y="886"/>
                  </a:lnTo>
                  <a:lnTo>
                    <a:pt x="1840" y="892"/>
                  </a:lnTo>
                  <a:lnTo>
                    <a:pt x="1842" y="897"/>
                  </a:lnTo>
                  <a:lnTo>
                    <a:pt x="1843" y="902"/>
                  </a:lnTo>
                  <a:lnTo>
                    <a:pt x="1844" y="907"/>
                  </a:lnTo>
                  <a:lnTo>
                    <a:pt x="1846" y="912"/>
                  </a:lnTo>
                  <a:lnTo>
                    <a:pt x="1847" y="917"/>
                  </a:lnTo>
                  <a:lnTo>
                    <a:pt x="1849" y="922"/>
                  </a:lnTo>
                  <a:lnTo>
                    <a:pt x="1850" y="927"/>
                  </a:lnTo>
                  <a:lnTo>
                    <a:pt x="1852" y="932"/>
                  </a:lnTo>
                  <a:lnTo>
                    <a:pt x="1853" y="938"/>
                  </a:lnTo>
                  <a:lnTo>
                    <a:pt x="1853" y="943"/>
                  </a:lnTo>
                  <a:lnTo>
                    <a:pt x="1854" y="948"/>
                  </a:lnTo>
                  <a:lnTo>
                    <a:pt x="1856" y="953"/>
                  </a:lnTo>
                  <a:lnTo>
                    <a:pt x="1857" y="958"/>
                  </a:lnTo>
                  <a:lnTo>
                    <a:pt x="1857" y="963"/>
                  </a:lnTo>
                  <a:lnTo>
                    <a:pt x="1859" y="968"/>
                  </a:lnTo>
                  <a:lnTo>
                    <a:pt x="1860" y="973"/>
                  </a:lnTo>
                  <a:lnTo>
                    <a:pt x="1862" y="978"/>
                  </a:lnTo>
                  <a:lnTo>
                    <a:pt x="1862" y="984"/>
                  </a:lnTo>
                  <a:lnTo>
                    <a:pt x="1863" y="989"/>
                  </a:lnTo>
                  <a:lnTo>
                    <a:pt x="1863" y="994"/>
                  </a:lnTo>
                  <a:lnTo>
                    <a:pt x="1864" y="999"/>
                  </a:lnTo>
                  <a:lnTo>
                    <a:pt x="1866" y="1004"/>
                  </a:lnTo>
                  <a:lnTo>
                    <a:pt x="1866" y="1009"/>
                  </a:lnTo>
                  <a:lnTo>
                    <a:pt x="1867" y="1014"/>
                  </a:lnTo>
                  <a:lnTo>
                    <a:pt x="1867" y="1019"/>
                  </a:lnTo>
                  <a:lnTo>
                    <a:pt x="1868" y="1024"/>
                  </a:lnTo>
                  <a:lnTo>
                    <a:pt x="1869" y="1030"/>
                  </a:lnTo>
                  <a:lnTo>
                    <a:pt x="1869" y="1040"/>
                  </a:lnTo>
                  <a:lnTo>
                    <a:pt x="1870" y="1045"/>
                  </a:lnTo>
                  <a:lnTo>
                    <a:pt x="1870" y="1055"/>
                  </a:lnTo>
                  <a:lnTo>
                    <a:pt x="1871" y="1060"/>
                  </a:lnTo>
                  <a:lnTo>
                    <a:pt x="1872" y="1065"/>
                  </a:lnTo>
                  <a:lnTo>
                    <a:pt x="1872" y="1081"/>
                  </a:lnTo>
                  <a:lnTo>
                    <a:pt x="1873" y="1086"/>
                  </a:lnTo>
                  <a:lnTo>
                    <a:pt x="1873" y="1132"/>
                  </a:lnTo>
                  <a:lnTo>
                    <a:pt x="1872" y="1137"/>
                  </a:lnTo>
                  <a:lnTo>
                    <a:pt x="1872" y="1152"/>
                  </a:lnTo>
                  <a:lnTo>
                    <a:pt x="1870" y="1157"/>
                  </a:lnTo>
                  <a:lnTo>
                    <a:pt x="1870" y="1162"/>
                  </a:lnTo>
                  <a:lnTo>
                    <a:pt x="1869" y="1168"/>
                  </a:lnTo>
                  <a:lnTo>
                    <a:pt x="1869" y="1173"/>
                  </a:lnTo>
                  <a:lnTo>
                    <a:pt x="1867" y="1178"/>
                  </a:lnTo>
                  <a:lnTo>
                    <a:pt x="1866" y="1183"/>
                  </a:lnTo>
                  <a:lnTo>
                    <a:pt x="1866" y="1188"/>
                  </a:lnTo>
                  <a:lnTo>
                    <a:pt x="1864" y="1193"/>
                  </a:lnTo>
                  <a:lnTo>
                    <a:pt x="1864" y="1198"/>
                  </a:lnTo>
                  <a:lnTo>
                    <a:pt x="1863" y="1203"/>
                  </a:lnTo>
                  <a:lnTo>
                    <a:pt x="1862" y="1208"/>
                  </a:lnTo>
                  <a:lnTo>
                    <a:pt x="1860" y="1214"/>
                  </a:lnTo>
                  <a:lnTo>
                    <a:pt x="1859" y="1219"/>
                  </a:lnTo>
                  <a:lnTo>
                    <a:pt x="1857" y="1224"/>
                  </a:lnTo>
                  <a:lnTo>
                    <a:pt x="1856" y="1229"/>
                  </a:lnTo>
                  <a:lnTo>
                    <a:pt x="1854" y="1234"/>
                  </a:lnTo>
                  <a:lnTo>
                    <a:pt x="1853" y="1239"/>
                  </a:lnTo>
                  <a:lnTo>
                    <a:pt x="1852" y="1244"/>
                  </a:lnTo>
                  <a:lnTo>
                    <a:pt x="1850" y="1249"/>
                  </a:lnTo>
                  <a:lnTo>
                    <a:pt x="1847" y="1254"/>
                  </a:lnTo>
                  <a:lnTo>
                    <a:pt x="1846" y="1260"/>
                  </a:lnTo>
                  <a:lnTo>
                    <a:pt x="1843" y="1265"/>
                  </a:lnTo>
                  <a:lnTo>
                    <a:pt x="1841" y="1270"/>
                  </a:lnTo>
                  <a:lnTo>
                    <a:pt x="1839" y="1275"/>
                  </a:lnTo>
                  <a:lnTo>
                    <a:pt x="1837" y="1280"/>
                  </a:lnTo>
                  <a:lnTo>
                    <a:pt x="1834" y="1285"/>
                  </a:lnTo>
                  <a:lnTo>
                    <a:pt x="1832" y="1290"/>
                  </a:lnTo>
                  <a:lnTo>
                    <a:pt x="1830" y="1295"/>
                  </a:lnTo>
                  <a:lnTo>
                    <a:pt x="1827" y="1300"/>
                  </a:lnTo>
                  <a:lnTo>
                    <a:pt x="1826" y="1306"/>
                  </a:lnTo>
                  <a:lnTo>
                    <a:pt x="1822" y="1311"/>
                  </a:lnTo>
                  <a:lnTo>
                    <a:pt x="1820" y="1316"/>
                  </a:lnTo>
                  <a:lnTo>
                    <a:pt x="1816" y="1321"/>
                  </a:lnTo>
                  <a:lnTo>
                    <a:pt x="1814" y="1326"/>
                  </a:lnTo>
                  <a:lnTo>
                    <a:pt x="1810" y="1331"/>
                  </a:lnTo>
                  <a:lnTo>
                    <a:pt x="1808" y="1336"/>
                  </a:lnTo>
                  <a:lnTo>
                    <a:pt x="1806" y="1341"/>
                  </a:lnTo>
                  <a:lnTo>
                    <a:pt x="1800" y="1346"/>
                  </a:lnTo>
                  <a:lnTo>
                    <a:pt x="1798" y="1352"/>
                  </a:lnTo>
                  <a:lnTo>
                    <a:pt x="1795" y="1357"/>
                  </a:lnTo>
                  <a:lnTo>
                    <a:pt x="1792" y="1362"/>
                  </a:lnTo>
                  <a:lnTo>
                    <a:pt x="1787" y="1367"/>
                  </a:lnTo>
                  <a:lnTo>
                    <a:pt x="1785" y="1372"/>
                  </a:lnTo>
                  <a:lnTo>
                    <a:pt x="1780" y="1377"/>
                  </a:lnTo>
                  <a:lnTo>
                    <a:pt x="1778" y="1382"/>
                  </a:lnTo>
                  <a:lnTo>
                    <a:pt x="1774" y="1387"/>
                  </a:lnTo>
                  <a:lnTo>
                    <a:pt x="1770" y="1392"/>
                  </a:lnTo>
                  <a:lnTo>
                    <a:pt x="1767" y="1398"/>
                  </a:lnTo>
                  <a:lnTo>
                    <a:pt x="1762" y="1403"/>
                  </a:lnTo>
                  <a:lnTo>
                    <a:pt x="1758" y="1408"/>
                  </a:lnTo>
                  <a:lnTo>
                    <a:pt x="1754" y="1413"/>
                  </a:lnTo>
                  <a:lnTo>
                    <a:pt x="1749" y="1418"/>
                  </a:lnTo>
                  <a:lnTo>
                    <a:pt x="1745" y="1423"/>
                  </a:lnTo>
                  <a:lnTo>
                    <a:pt x="1740" y="1428"/>
                  </a:lnTo>
                  <a:lnTo>
                    <a:pt x="1736" y="1433"/>
                  </a:lnTo>
                  <a:lnTo>
                    <a:pt x="1731" y="1438"/>
                  </a:lnTo>
                  <a:lnTo>
                    <a:pt x="1726" y="1444"/>
                  </a:lnTo>
                  <a:lnTo>
                    <a:pt x="1723" y="1449"/>
                  </a:lnTo>
                  <a:lnTo>
                    <a:pt x="1717" y="1452"/>
                  </a:lnTo>
                  <a:lnTo>
                    <a:pt x="1712" y="1457"/>
                  </a:lnTo>
                  <a:lnTo>
                    <a:pt x="1707" y="1463"/>
                  </a:lnTo>
                  <a:lnTo>
                    <a:pt x="1704" y="1468"/>
                  </a:lnTo>
                  <a:lnTo>
                    <a:pt x="1698" y="1471"/>
                  </a:lnTo>
                  <a:lnTo>
                    <a:pt x="1693" y="1476"/>
                  </a:lnTo>
                  <a:lnTo>
                    <a:pt x="1688" y="1482"/>
                  </a:lnTo>
                  <a:lnTo>
                    <a:pt x="1683" y="1485"/>
                  </a:lnTo>
                  <a:lnTo>
                    <a:pt x="1678" y="1490"/>
                  </a:lnTo>
                  <a:lnTo>
                    <a:pt x="1673" y="1494"/>
                  </a:lnTo>
                  <a:lnTo>
                    <a:pt x="1668" y="1499"/>
                  </a:lnTo>
                  <a:lnTo>
                    <a:pt x="1663" y="1503"/>
                  </a:lnTo>
                  <a:lnTo>
                    <a:pt x="1658" y="1508"/>
                  </a:lnTo>
                  <a:lnTo>
                    <a:pt x="1652" y="1511"/>
                  </a:lnTo>
                  <a:lnTo>
                    <a:pt x="1647" y="1515"/>
                  </a:lnTo>
                  <a:lnTo>
                    <a:pt x="1642" y="1519"/>
                  </a:lnTo>
                  <a:lnTo>
                    <a:pt x="1637" y="1524"/>
                  </a:lnTo>
                  <a:lnTo>
                    <a:pt x="1632" y="1527"/>
                  </a:lnTo>
                  <a:lnTo>
                    <a:pt x="1627" y="1530"/>
                  </a:lnTo>
                  <a:lnTo>
                    <a:pt x="1622" y="1534"/>
                  </a:lnTo>
                  <a:lnTo>
                    <a:pt x="1617" y="1537"/>
                  </a:lnTo>
                  <a:lnTo>
                    <a:pt x="1612" y="1541"/>
                  </a:lnTo>
                  <a:lnTo>
                    <a:pt x="1606" y="1545"/>
                  </a:lnTo>
                  <a:lnTo>
                    <a:pt x="1601" y="1548"/>
                  </a:lnTo>
                  <a:lnTo>
                    <a:pt x="1596" y="1551"/>
                  </a:lnTo>
                  <a:lnTo>
                    <a:pt x="1591" y="1554"/>
                  </a:lnTo>
                  <a:lnTo>
                    <a:pt x="1586" y="1558"/>
                  </a:lnTo>
                  <a:lnTo>
                    <a:pt x="1581" y="1561"/>
                  </a:lnTo>
                  <a:lnTo>
                    <a:pt x="1576" y="1564"/>
                  </a:lnTo>
                  <a:lnTo>
                    <a:pt x="1571" y="1568"/>
                  </a:lnTo>
                  <a:lnTo>
                    <a:pt x="1566" y="1571"/>
                  </a:lnTo>
                  <a:lnTo>
                    <a:pt x="1561" y="1574"/>
                  </a:lnTo>
                  <a:lnTo>
                    <a:pt x="1555" y="1577"/>
                  </a:lnTo>
                  <a:lnTo>
                    <a:pt x="1550" y="1579"/>
                  </a:lnTo>
                  <a:lnTo>
                    <a:pt x="1545" y="1583"/>
                  </a:lnTo>
                  <a:lnTo>
                    <a:pt x="1540" y="1587"/>
                  </a:lnTo>
                  <a:lnTo>
                    <a:pt x="1535" y="1589"/>
                  </a:lnTo>
                  <a:lnTo>
                    <a:pt x="1530" y="1593"/>
                  </a:lnTo>
                  <a:lnTo>
                    <a:pt x="1525" y="1595"/>
                  </a:lnTo>
                  <a:lnTo>
                    <a:pt x="1520" y="1597"/>
                  </a:lnTo>
                  <a:lnTo>
                    <a:pt x="1515" y="1601"/>
                  </a:lnTo>
                  <a:lnTo>
                    <a:pt x="1509" y="1603"/>
                  </a:lnTo>
                  <a:lnTo>
                    <a:pt x="1504" y="1607"/>
                  </a:lnTo>
                  <a:lnTo>
                    <a:pt x="1499" y="1609"/>
                  </a:lnTo>
                  <a:lnTo>
                    <a:pt x="1494" y="1611"/>
                  </a:lnTo>
                  <a:lnTo>
                    <a:pt x="1489" y="1614"/>
                  </a:lnTo>
                  <a:lnTo>
                    <a:pt x="1484" y="1617"/>
                  </a:lnTo>
                  <a:lnTo>
                    <a:pt x="1479" y="1620"/>
                  </a:lnTo>
                  <a:lnTo>
                    <a:pt x="1474" y="1623"/>
                  </a:lnTo>
                  <a:lnTo>
                    <a:pt x="1469" y="1625"/>
                  </a:lnTo>
                  <a:lnTo>
                    <a:pt x="1463" y="1627"/>
                  </a:lnTo>
                  <a:lnTo>
                    <a:pt x="1458" y="1630"/>
                  </a:lnTo>
                  <a:lnTo>
                    <a:pt x="1453" y="1632"/>
                  </a:lnTo>
                  <a:lnTo>
                    <a:pt x="1448" y="1634"/>
                  </a:lnTo>
                  <a:lnTo>
                    <a:pt x="1443" y="1637"/>
                  </a:lnTo>
                  <a:lnTo>
                    <a:pt x="1438" y="1640"/>
                  </a:lnTo>
                  <a:lnTo>
                    <a:pt x="1433" y="1641"/>
                  </a:lnTo>
                  <a:lnTo>
                    <a:pt x="1428" y="1644"/>
                  </a:lnTo>
                  <a:lnTo>
                    <a:pt x="1423" y="1646"/>
                  </a:lnTo>
                  <a:lnTo>
                    <a:pt x="1417" y="1648"/>
                  </a:lnTo>
                  <a:lnTo>
                    <a:pt x="1412" y="1650"/>
                  </a:lnTo>
                  <a:lnTo>
                    <a:pt x="1407" y="1653"/>
                  </a:lnTo>
                  <a:lnTo>
                    <a:pt x="1402" y="1655"/>
                  </a:lnTo>
                  <a:lnTo>
                    <a:pt x="1397" y="1657"/>
                  </a:lnTo>
                  <a:lnTo>
                    <a:pt x="1392" y="1659"/>
                  </a:lnTo>
                  <a:lnTo>
                    <a:pt x="1387" y="1661"/>
                  </a:lnTo>
                  <a:lnTo>
                    <a:pt x="1382" y="1663"/>
                  </a:lnTo>
                  <a:lnTo>
                    <a:pt x="1377" y="1665"/>
                  </a:lnTo>
                  <a:lnTo>
                    <a:pt x="1371" y="1667"/>
                  </a:lnTo>
                  <a:lnTo>
                    <a:pt x="1366" y="1669"/>
                  </a:lnTo>
                  <a:lnTo>
                    <a:pt x="1361" y="1670"/>
                  </a:lnTo>
                  <a:lnTo>
                    <a:pt x="1356" y="1673"/>
                  </a:lnTo>
                  <a:lnTo>
                    <a:pt x="1351" y="1674"/>
                  </a:lnTo>
                  <a:lnTo>
                    <a:pt x="1346" y="1676"/>
                  </a:lnTo>
                  <a:lnTo>
                    <a:pt x="1341" y="1677"/>
                  </a:lnTo>
                  <a:lnTo>
                    <a:pt x="1336" y="1680"/>
                  </a:lnTo>
                  <a:lnTo>
                    <a:pt x="1331" y="1682"/>
                  </a:lnTo>
                  <a:lnTo>
                    <a:pt x="1325" y="1683"/>
                  </a:lnTo>
                  <a:lnTo>
                    <a:pt x="1320" y="1684"/>
                  </a:lnTo>
                  <a:lnTo>
                    <a:pt x="1315" y="1686"/>
                  </a:lnTo>
                  <a:lnTo>
                    <a:pt x="1310" y="1687"/>
                  </a:lnTo>
                  <a:lnTo>
                    <a:pt x="1305" y="1689"/>
                  </a:lnTo>
                  <a:lnTo>
                    <a:pt x="1300" y="1691"/>
                  </a:lnTo>
                  <a:lnTo>
                    <a:pt x="1295" y="1693"/>
                  </a:lnTo>
                  <a:lnTo>
                    <a:pt x="1290" y="1694"/>
                  </a:lnTo>
                  <a:lnTo>
                    <a:pt x="1285" y="1697"/>
                  </a:lnTo>
                  <a:lnTo>
                    <a:pt x="1279" y="1698"/>
                  </a:lnTo>
                  <a:lnTo>
                    <a:pt x="1274" y="1700"/>
                  </a:lnTo>
                  <a:lnTo>
                    <a:pt x="1269" y="1701"/>
                  </a:lnTo>
                  <a:lnTo>
                    <a:pt x="1264" y="1704"/>
                  </a:lnTo>
                  <a:lnTo>
                    <a:pt x="1259" y="1706"/>
                  </a:lnTo>
                  <a:lnTo>
                    <a:pt x="1254" y="1707"/>
                  </a:lnTo>
                  <a:lnTo>
                    <a:pt x="1249" y="1708"/>
                  </a:lnTo>
                  <a:lnTo>
                    <a:pt x="1244" y="1710"/>
                  </a:lnTo>
                  <a:lnTo>
                    <a:pt x="1239" y="1711"/>
                  </a:lnTo>
                  <a:lnTo>
                    <a:pt x="1233" y="1713"/>
                  </a:lnTo>
                  <a:lnTo>
                    <a:pt x="1228" y="1714"/>
                  </a:lnTo>
                  <a:lnTo>
                    <a:pt x="1223" y="1717"/>
                  </a:lnTo>
                  <a:lnTo>
                    <a:pt x="1218" y="1718"/>
                  </a:lnTo>
                  <a:lnTo>
                    <a:pt x="1213" y="1720"/>
                  </a:lnTo>
                  <a:lnTo>
                    <a:pt x="1208" y="1721"/>
                  </a:lnTo>
                  <a:lnTo>
                    <a:pt x="1203" y="1723"/>
                  </a:lnTo>
                  <a:lnTo>
                    <a:pt x="1198" y="1724"/>
                  </a:lnTo>
                  <a:lnTo>
                    <a:pt x="1193" y="1726"/>
                  </a:lnTo>
                  <a:lnTo>
                    <a:pt x="1187" y="1727"/>
                  </a:lnTo>
                  <a:lnTo>
                    <a:pt x="1182" y="1728"/>
                  </a:lnTo>
                  <a:lnTo>
                    <a:pt x="1177" y="1730"/>
                  </a:lnTo>
                  <a:lnTo>
                    <a:pt x="1172" y="1731"/>
                  </a:lnTo>
                  <a:lnTo>
                    <a:pt x="1167" y="1733"/>
                  </a:lnTo>
                  <a:lnTo>
                    <a:pt x="1162" y="1734"/>
                  </a:lnTo>
                  <a:lnTo>
                    <a:pt x="1157" y="1736"/>
                  </a:lnTo>
                  <a:lnTo>
                    <a:pt x="1152" y="1736"/>
                  </a:lnTo>
                  <a:lnTo>
                    <a:pt x="1147" y="1737"/>
                  </a:lnTo>
                  <a:lnTo>
                    <a:pt x="1141" y="1738"/>
                  </a:lnTo>
                  <a:lnTo>
                    <a:pt x="1136" y="1740"/>
                  </a:lnTo>
                  <a:lnTo>
                    <a:pt x="1131" y="1741"/>
                  </a:lnTo>
                  <a:lnTo>
                    <a:pt x="1126" y="1743"/>
                  </a:lnTo>
                  <a:lnTo>
                    <a:pt x="1121" y="1743"/>
                  </a:lnTo>
                  <a:lnTo>
                    <a:pt x="1116" y="1744"/>
                  </a:lnTo>
                  <a:lnTo>
                    <a:pt x="1111" y="1746"/>
                  </a:lnTo>
                  <a:lnTo>
                    <a:pt x="1106" y="1746"/>
                  </a:lnTo>
                  <a:lnTo>
                    <a:pt x="1101" y="1747"/>
                  </a:lnTo>
                  <a:lnTo>
                    <a:pt x="1095" y="1747"/>
                  </a:lnTo>
                  <a:lnTo>
                    <a:pt x="1090" y="1748"/>
                  </a:lnTo>
                  <a:lnTo>
                    <a:pt x="1085" y="1748"/>
                  </a:lnTo>
                  <a:lnTo>
                    <a:pt x="1080" y="1748"/>
                  </a:lnTo>
                  <a:lnTo>
                    <a:pt x="1075" y="1750"/>
                  </a:lnTo>
                  <a:lnTo>
                    <a:pt x="1070" y="1750"/>
                  </a:lnTo>
                  <a:lnTo>
                    <a:pt x="1065" y="1750"/>
                  </a:lnTo>
                  <a:lnTo>
                    <a:pt x="1060" y="1751"/>
                  </a:lnTo>
                  <a:lnTo>
                    <a:pt x="1055" y="1751"/>
                  </a:lnTo>
                  <a:lnTo>
                    <a:pt x="1049" y="1751"/>
                  </a:lnTo>
                  <a:lnTo>
                    <a:pt x="1044" y="1751"/>
                  </a:lnTo>
                  <a:lnTo>
                    <a:pt x="1039" y="1751"/>
                  </a:lnTo>
                  <a:lnTo>
                    <a:pt x="1034" y="1751"/>
                  </a:lnTo>
                  <a:lnTo>
                    <a:pt x="1029" y="1753"/>
                  </a:lnTo>
                  <a:lnTo>
                    <a:pt x="1024" y="1753"/>
                  </a:lnTo>
                  <a:lnTo>
                    <a:pt x="1019" y="1753"/>
                  </a:lnTo>
                  <a:lnTo>
                    <a:pt x="1014" y="1753"/>
                  </a:lnTo>
                  <a:lnTo>
                    <a:pt x="1009" y="1753"/>
                  </a:lnTo>
                  <a:lnTo>
                    <a:pt x="1003" y="1753"/>
                  </a:lnTo>
                  <a:lnTo>
                    <a:pt x="998" y="1753"/>
                  </a:lnTo>
                  <a:lnTo>
                    <a:pt x="993" y="1753"/>
                  </a:lnTo>
                  <a:lnTo>
                    <a:pt x="990" y="1753"/>
                  </a:lnTo>
                </a:path>
              </a:pathLst>
            </a:custGeom>
            <a:noFill/>
            <a:ln w="7938" cap="flat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5" name="Freeform 737"/>
            <p:cNvSpPr>
              <a:spLocks/>
            </p:cNvSpPr>
            <p:nvPr/>
          </p:nvSpPr>
          <p:spPr bwMode="auto">
            <a:xfrm>
              <a:off x="5588" y="1962"/>
              <a:ext cx="479" cy="479"/>
            </a:xfrm>
            <a:custGeom>
              <a:avLst/>
              <a:gdLst>
                <a:gd name="T0" fmla="*/ 443 w 836"/>
                <a:gd name="T1" fmla="*/ 416 h 833"/>
                <a:gd name="T2" fmla="*/ 477 w 836"/>
                <a:gd name="T3" fmla="*/ 416 h 833"/>
                <a:gd name="T4" fmla="*/ 510 w 836"/>
                <a:gd name="T5" fmla="*/ 416 h 833"/>
                <a:gd name="T6" fmla="*/ 544 w 836"/>
                <a:gd name="T7" fmla="*/ 416 h 833"/>
                <a:gd name="T8" fmla="*/ 578 w 836"/>
                <a:gd name="T9" fmla="*/ 416 h 833"/>
                <a:gd name="T10" fmla="*/ 610 w 836"/>
                <a:gd name="T11" fmla="*/ 416 h 833"/>
                <a:gd name="T12" fmla="*/ 644 w 836"/>
                <a:gd name="T13" fmla="*/ 416 h 833"/>
                <a:gd name="T14" fmla="*/ 677 w 836"/>
                <a:gd name="T15" fmla="*/ 416 h 833"/>
                <a:gd name="T16" fmla="*/ 710 w 836"/>
                <a:gd name="T17" fmla="*/ 416 h 833"/>
                <a:gd name="T18" fmla="*/ 744 w 836"/>
                <a:gd name="T19" fmla="*/ 416 h 833"/>
                <a:gd name="T20" fmla="*/ 777 w 836"/>
                <a:gd name="T21" fmla="*/ 416 h 833"/>
                <a:gd name="T22" fmla="*/ 810 w 836"/>
                <a:gd name="T23" fmla="*/ 416 h 833"/>
                <a:gd name="T24" fmla="*/ 836 w 836"/>
                <a:gd name="T25" fmla="*/ 416 h 833"/>
                <a:gd name="T26" fmla="*/ 830 w 836"/>
                <a:gd name="T27" fmla="*/ 362 h 833"/>
                <a:gd name="T28" fmla="*/ 821 w 836"/>
                <a:gd name="T29" fmla="*/ 316 h 833"/>
                <a:gd name="T30" fmla="*/ 807 w 836"/>
                <a:gd name="T31" fmla="*/ 274 h 833"/>
                <a:gd name="T32" fmla="*/ 789 w 836"/>
                <a:gd name="T33" fmla="*/ 231 h 833"/>
                <a:gd name="T34" fmla="*/ 766 w 836"/>
                <a:gd name="T35" fmla="*/ 192 h 833"/>
                <a:gd name="T36" fmla="*/ 739 w 836"/>
                <a:gd name="T37" fmla="*/ 155 h 833"/>
                <a:gd name="T38" fmla="*/ 708 w 836"/>
                <a:gd name="T39" fmla="*/ 122 h 833"/>
                <a:gd name="T40" fmla="*/ 672 w 836"/>
                <a:gd name="T41" fmla="*/ 89 h 833"/>
                <a:gd name="T42" fmla="*/ 635 w 836"/>
                <a:gd name="T43" fmla="*/ 62 h 833"/>
                <a:gd name="T44" fmla="*/ 592 w 836"/>
                <a:gd name="T45" fmla="*/ 40 h 833"/>
                <a:gd name="T46" fmla="*/ 550 w 836"/>
                <a:gd name="T47" fmla="*/ 22 h 833"/>
                <a:gd name="T48" fmla="*/ 505 w 836"/>
                <a:gd name="T49" fmla="*/ 10 h 833"/>
                <a:gd name="T50" fmla="*/ 460 w 836"/>
                <a:gd name="T51" fmla="*/ 2 h 833"/>
                <a:gd name="T52" fmla="*/ 415 w 836"/>
                <a:gd name="T53" fmla="*/ 0 h 833"/>
                <a:gd name="T54" fmla="*/ 369 w 836"/>
                <a:gd name="T55" fmla="*/ 0 h 833"/>
                <a:gd name="T56" fmla="*/ 324 w 836"/>
                <a:gd name="T57" fmla="*/ 10 h 833"/>
                <a:gd name="T58" fmla="*/ 280 w 836"/>
                <a:gd name="T59" fmla="*/ 23 h 833"/>
                <a:gd name="T60" fmla="*/ 238 w 836"/>
                <a:gd name="T61" fmla="*/ 40 h 833"/>
                <a:gd name="T62" fmla="*/ 197 w 836"/>
                <a:gd name="T63" fmla="*/ 63 h 833"/>
                <a:gd name="T64" fmla="*/ 160 w 836"/>
                <a:gd name="T65" fmla="*/ 89 h 833"/>
                <a:gd name="T66" fmla="*/ 125 w 836"/>
                <a:gd name="T67" fmla="*/ 120 h 833"/>
                <a:gd name="T68" fmla="*/ 95 w 836"/>
                <a:gd name="T69" fmla="*/ 153 h 833"/>
                <a:gd name="T70" fmla="*/ 69 w 836"/>
                <a:gd name="T71" fmla="*/ 190 h 833"/>
                <a:gd name="T72" fmla="*/ 45 w 836"/>
                <a:gd name="T73" fmla="*/ 230 h 833"/>
                <a:gd name="T74" fmla="*/ 27 w 836"/>
                <a:gd name="T75" fmla="*/ 272 h 833"/>
                <a:gd name="T76" fmla="*/ 13 w 836"/>
                <a:gd name="T77" fmla="*/ 315 h 833"/>
                <a:gd name="T78" fmla="*/ 5 w 836"/>
                <a:gd name="T79" fmla="*/ 360 h 833"/>
                <a:gd name="T80" fmla="*/ 0 w 836"/>
                <a:gd name="T81" fmla="*/ 405 h 833"/>
                <a:gd name="T82" fmla="*/ 6 w 836"/>
                <a:gd name="T83" fmla="*/ 486 h 833"/>
                <a:gd name="T84" fmla="*/ 18 w 836"/>
                <a:gd name="T85" fmla="*/ 531 h 833"/>
                <a:gd name="T86" fmla="*/ 33 w 836"/>
                <a:gd name="T87" fmla="*/ 575 h 833"/>
                <a:gd name="T88" fmla="*/ 53 w 836"/>
                <a:gd name="T89" fmla="*/ 615 h 833"/>
                <a:gd name="T90" fmla="*/ 78 w 836"/>
                <a:gd name="T91" fmla="*/ 655 h 833"/>
                <a:gd name="T92" fmla="*/ 106 w 836"/>
                <a:gd name="T93" fmla="*/ 690 h 833"/>
                <a:gd name="T94" fmla="*/ 139 w 836"/>
                <a:gd name="T95" fmla="*/ 722 h 833"/>
                <a:gd name="T96" fmla="*/ 174 w 836"/>
                <a:gd name="T97" fmla="*/ 752 h 833"/>
                <a:gd name="T98" fmla="*/ 212 w 836"/>
                <a:gd name="T99" fmla="*/ 776 h 833"/>
                <a:gd name="T100" fmla="*/ 252 w 836"/>
                <a:gd name="T101" fmla="*/ 798 h 833"/>
                <a:gd name="T102" fmla="*/ 295 w 836"/>
                <a:gd name="T103" fmla="*/ 813 h 833"/>
                <a:gd name="T104" fmla="*/ 340 w 836"/>
                <a:gd name="T105" fmla="*/ 825 h 833"/>
                <a:gd name="T106" fmla="*/ 386 w 836"/>
                <a:gd name="T107" fmla="*/ 831 h 833"/>
                <a:gd name="T108" fmla="*/ 423 w 836"/>
                <a:gd name="T109" fmla="*/ 833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6" h="833">
                  <a:moveTo>
                    <a:pt x="418" y="416"/>
                  </a:moveTo>
                  <a:lnTo>
                    <a:pt x="420" y="416"/>
                  </a:lnTo>
                  <a:lnTo>
                    <a:pt x="428" y="416"/>
                  </a:lnTo>
                  <a:lnTo>
                    <a:pt x="435" y="416"/>
                  </a:lnTo>
                  <a:lnTo>
                    <a:pt x="443" y="416"/>
                  </a:lnTo>
                  <a:lnTo>
                    <a:pt x="450" y="416"/>
                  </a:lnTo>
                  <a:lnTo>
                    <a:pt x="456" y="416"/>
                  </a:lnTo>
                  <a:lnTo>
                    <a:pt x="463" y="416"/>
                  </a:lnTo>
                  <a:lnTo>
                    <a:pt x="470" y="416"/>
                  </a:lnTo>
                  <a:lnTo>
                    <a:pt x="477" y="416"/>
                  </a:lnTo>
                  <a:lnTo>
                    <a:pt x="484" y="416"/>
                  </a:lnTo>
                  <a:lnTo>
                    <a:pt x="490" y="416"/>
                  </a:lnTo>
                  <a:lnTo>
                    <a:pt x="497" y="416"/>
                  </a:lnTo>
                  <a:lnTo>
                    <a:pt x="504" y="416"/>
                  </a:lnTo>
                  <a:lnTo>
                    <a:pt x="510" y="416"/>
                  </a:lnTo>
                  <a:lnTo>
                    <a:pt x="517" y="416"/>
                  </a:lnTo>
                  <a:lnTo>
                    <a:pt x="525" y="416"/>
                  </a:lnTo>
                  <a:lnTo>
                    <a:pt x="530" y="416"/>
                  </a:lnTo>
                  <a:lnTo>
                    <a:pt x="537" y="416"/>
                  </a:lnTo>
                  <a:lnTo>
                    <a:pt x="544" y="416"/>
                  </a:lnTo>
                  <a:lnTo>
                    <a:pt x="550" y="416"/>
                  </a:lnTo>
                  <a:lnTo>
                    <a:pt x="557" y="416"/>
                  </a:lnTo>
                  <a:lnTo>
                    <a:pt x="565" y="416"/>
                  </a:lnTo>
                  <a:lnTo>
                    <a:pt x="570" y="416"/>
                  </a:lnTo>
                  <a:lnTo>
                    <a:pt x="578" y="416"/>
                  </a:lnTo>
                  <a:lnTo>
                    <a:pt x="584" y="416"/>
                  </a:lnTo>
                  <a:lnTo>
                    <a:pt x="590" y="416"/>
                  </a:lnTo>
                  <a:lnTo>
                    <a:pt x="597" y="416"/>
                  </a:lnTo>
                  <a:lnTo>
                    <a:pt x="604" y="416"/>
                  </a:lnTo>
                  <a:lnTo>
                    <a:pt x="610" y="416"/>
                  </a:lnTo>
                  <a:lnTo>
                    <a:pt x="618" y="416"/>
                  </a:lnTo>
                  <a:lnTo>
                    <a:pt x="624" y="416"/>
                  </a:lnTo>
                  <a:lnTo>
                    <a:pt x="630" y="416"/>
                  </a:lnTo>
                  <a:lnTo>
                    <a:pt x="636" y="416"/>
                  </a:lnTo>
                  <a:lnTo>
                    <a:pt x="644" y="416"/>
                  </a:lnTo>
                  <a:lnTo>
                    <a:pt x="650" y="416"/>
                  </a:lnTo>
                  <a:lnTo>
                    <a:pt x="657" y="416"/>
                  </a:lnTo>
                  <a:lnTo>
                    <a:pt x="664" y="416"/>
                  </a:lnTo>
                  <a:lnTo>
                    <a:pt x="670" y="416"/>
                  </a:lnTo>
                  <a:lnTo>
                    <a:pt x="677" y="416"/>
                  </a:lnTo>
                  <a:lnTo>
                    <a:pt x="684" y="416"/>
                  </a:lnTo>
                  <a:lnTo>
                    <a:pt x="690" y="416"/>
                  </a:lnTo>
                  <a:lnTo>
                    <a:pt x="697" y="416"/>
                  </a:lnTo>
                  <a:lnTo>
                    <a:pt x="704" y="416"/>
                  </a:lnTo>
                  <a:lnTo>
                    <a:pt x="710" y="416"/>
                  </a:lnTo>
                  <a:lnTo>
                    <a:pt x="717" y="416"/>
                  </a:lnTo>
                  <a:lnTo>
                    <a:pt x="724" y="416"/>
                  </a:lnTo>
                  <a:lnTo>
                    <a:pt x="730" y="416"/>
                  </a:lnTo>
                  <a:lnTo>
                    <a:pt x="737" y="416"/>
                  </a:lnTo>
                  <a:lnTo>
                    <a:pt x="744" y="416"/>
                  </a:lnTo>
                  <a:lnTo>
                    <a:pt x="750" y="416"/>
                  </a:lnTo>
                  <a:lnTo>
                    <a:pt x="757" y="416"/>
                  </a:lnTo>
                  <a:lnTo>
                    <a:pt x="764" y="416"/>
                  </a:lnTo>
                  <a:lnTo>
                    <a:pt x="770" y="416"/>
                  </a:lnTo>
                  <a:lnTo>
                    <a:pt x="777" y="416"/>
                  </a:lnTo>
                  <a:lnTo>
                    <a:pt x="784" y="416"/>
                  </a:lnTo>
                  <a:lnTo>
                    <a:pt x="790" y="416"/>
                  </a:lnTo>
                  <a:lnTo>
                    <a:pt x="797" y="416"/>
                  </a:lnTo>
                  <a:lnTo>
                    <a:pt x="804" y="416"/>
                  </a:lnTo>
                  <a:lnTo>
                    <a:pt x="810" y="416"/>
                  </a:lnTo>
                  <a:lnTo>
                    <a:pt x="817" y="416"/>
                  </a:lnTo>
                  <a:lnTo>
                    <a:pt x="824" y="416"/>
                  </a:lnTo>
                  <a:lnTo>
                    <a:pt x="830" y="416"/>
                  </a:lnTo>
                  <a:lnTo>
                    <a:pt x="835" y="416"/>
                  </a:lnTo>
                  <a:lnTo>
                    <a:pt x="836" y="416"/>
                  </a:lnTo>
                  <a:lnTo>
                    <a:pt x="836" y="401"/>
                  </a:lnTo>
                  <a:lnTo>
                    <a:pt x="835" y="390"/>
                  </a:lnTo>
                  <a:lnTo>
                    <a:pt x="834" y="380"/>
                  </a:lnTo>
                  <a:lnTo>
                    <a:pt x="832" y="371"/>
                  </a:lnTo>
                  <a:lnTo>
                    <a:pt x="830" y="362"/>
                  </a:lnTo>
                  <a:lnTo>
                    <a:pt x="829" y="353"/>
                  </a:lnTo>
                  <a:lnTo>
                    <a:pt x="827" y="343"/>
                  </a:lnTo>
                  <a:lnTo>
                    <a:pt x="825" y="334"/>
                  </a:lnTo>
                  <a:lnTo>
                    <a:pt x="823" y="325"/>
                  </a:lnTo>
                  <a:lnTo>
                    <a:pt x="821" y="316"/>
                  </a:lnTo>
                  <a:lnTo>
                    <a:pt x="819" y="308"/>
                  </a:lnTo>
                  <a:lnTo>
                    <a:pt x="816" y="299"/>
                  </a:lnTo>
                  <a:lnTo>
                    <a:pt x="814" y="290"/>
                  </a:lnTo>
                  <a:lnTo>
                    <a:pt x="810" y="282"/>
                  </a:lnTo>
                  <a:lnTo>
                    <a:pt x="807" y="274"/>
                  </a:lnTo>
                  <a:lnTo>
                    <a:pt x="804" y="265"/>
                  </a:lnTo>
                  <a:lnTo>
                    <a:pt x="800" y="255"/>
                  </a:lnTo>
                  <a:lnTo>
                    <a:pt x="796" y="247"/>
                  </a:lnTo>
                  <a:lnTo>
                    <a:pt x="793" y="240"/>
                  </a:lnTo>
                  <a:lnTo>
                    <a:pt x="789" y="231"/>
                  </a:lnTo>
                  <a:lnTo>
                    <a:pt x="785" y="223"/>
                  </a:lnTo>
                  <a:lnTo>
                    <a:pt x="780" y="215"/>
                  </a:lnTo>
                  <a:lnTo>
                    <a:pt x="775" y="207"/>
                  </a:lnTo>
                  <a:lnTo>
                    <a:pt x="771" y="200"/>
                  </a:lnTo>
                  <a:lnTo>
                    <a:pt x="766" y="192"/>
                  </a:lnTo>
                  <a:lnTo>
                    <a:pt x="760" y="185"/>
                  </a:lnTo>
                  <a:lnTo>
                    <a:pt x="755" y="177"/>
                  </a:lnTo>
                  <a:lnTo>
                    <a:pt x="750" y="170"/>
                  </a:lnTo>
                  <a:lnTo>
                    <a:pt x="745" y="162"/>
                  </a:lnTo>
                  <a:lnTo>
                    <a:pt x="739" y="155"/>
                  </a:lnTo>
                  <a:lnTo>
                    <a:pt x="733" y="148"/>
                  </a:lnTo>
                  <a:lnTo>
                    <a:pt x="727" y="141"/>
                  </a:lnTo>
                  <a:lnTo>
                    <a:pt x="720" y="135"/>
                  </a:lnTo>
                  <a:lnTo>
                    <a:pt x="715" y="129"/>
                  </a:lnTo>
                  <a:lnTo>
                    <a:pt x="708" y="122"/>
                  </a:lnTo>
                  <a:lnTo>
                    <a:pt x="702" y="115"/>
                  </a:lnTo>
                  <a:lnTo>
                    <a:pt x="695" y="109"/>
                  </a:lnTo>
                  <a:lnTo>
                    <a:pt x="686" y="100"/>
                  </a:lnTo>
                  <a:lnTo>
                    <a:pt x="680" y="95"/>
                  </a:lnTo>
                  <a:lnTo>
                    <a:pt x="672" y="89"/>
                  </a:lnTo>
                  <a:lnTo>
                    <a:pt x="665" y="83"/>
                  </a:lnTo>
                  <a:lnTo>
                    <a:pt x="657" y="78"/>
                  </a:lnTo>
                  <a:lnTo>
                    <a:pt x="650" y="73"/>
                  </a:lnTo>
                  <a:lnTo>
                    <a:pt x="642" y="68"/>
                  </a:lnTo>
                  <a:lnTo>
                    <a:pt x="635" y="62"/>
                  </a:lnTo>
                  <a:lnTo>
                    <a:pt x="625" y="58"/>
                  </a:lnTo>
                  <a:lnTo>
                    <a:pt x="616" y="53"/>
                  </a:lnTo>
                  <a:lnTo>
                    <a:pt x="608" y="49"/>
                  </a:lnTo>
                  <a:lnTo>
                    <a:pt x="600" y="45"/>
                  </a:lnTo>
                  <a:lnTo>
                    <a:pt x="592" y="40"/>
                  </a:lnTo>
                  <a:lnTo>
                    <a:pt x="583" y="37"/>
                  </a:lnTo>
                  <a:lnTo>
                    <a:pt x="575" y="33"/>
                  </a:lnTo>
                  <a:lnTo>
                    <a:pt x="566" y="28"/>
                  </a:lnTo>
                  <a:lnTo>
                    <a:pt x="558" y="25"/>
                  </a:lnTo>
                  <a:lnTo>
                    <a:pt x="550" y="22"/>
                  </a:lnTo>
                  <a:lnTo>
                    <a:pt x="540" y="20"/>
                  </a:lnTo>
                  <a:lnTo>
                    <a:pt x="531" y="17"/>
                  </a:lnTo>
                  <a:lnTo>
                    <a:pt x="523" y="15"/>
                  </a:lnTo>
                  <a:lnTo>
                    <a:pt x="514" y="11"/>
                  </a:lnTo>
                  <a:lnTo>
                    <a:pt x="505" y="10"/>
                  </a:lnTo>
                  <a:lnTo>
                    <a:pt x="496" y="9"/>
                  </a:lnTo>
                  <a:lnTo>
                    <a:pt x="487" y="6"/>
                  </a:lnTo>
                  <a:lnTo>
                    <a:pt x="478" y="5"/>
                  </a:lnTo>
                  <a:lnTo>
                    <a:pt x="470" y="4"/>
                  </a:lnTo>
                  <a:lnTo>
                    <a:pt x="460" y="2"/>
                  </a:lnTo>
                  <a:lnTo>
                    <a:pt x="451" y="1"/>
                  </a:lnTo>
                  <a:lnTo>
                    <a:pt x="442" y="0"/>
                  </a:lnTo>
                  <a:lnTo>
                    <a:pt x="433" y="0"/>
                  </a:lnTo>
                  <a:lnTo>
                    <a:pt x="425" y="0"/>
                  </a:lnTo>
                  <a:lnTo>
                    <a:pt x="415" y="0"/>
                  </a:lnTo>
                  <a:lnTo>
                    <a:pt x="405" y="0"/>
                  </a:lnTo>
                  <a:lnTo>
                    <a:pt x="395" y="0"/>
                  </a:lnTo>
                  <a:lnTo>
                    <a:pt x="386" y="0"/>
                  </a:lnTo>
                  <a:lnTo>
                    <a:pt x="377" y="0"/>
                  </a:lnTo>
                  <a:lnTo>
                    <a:pt x="369" y="0"/>
                  </a:lnTo>
                  <a:lnTo>
                    <a:pt x="359" y="0"/>
                  </a:lnTo>
                  <a:lnTo>
                    <a:pt x="350" y="1"/>
                  </a:lnTo>
                  <a:lnTo>
                    <a:pt x="341" y="4"/>
                  </a:lnTo>
                  <a:lnTo>
                    <a:pt x="333" y="8"/>
                  </a:lnTo>
                  <a:lnTo>
                    <a:pt x="324" y="10"/>
                  </a:lnTo>
                  <a:lnTo>
                    <a:pt x="315" y="11"/>
                  </a:lnTo>
                  <a:lnTo>
                    <a:pt x="306" y="15"/>
                  </a:lnTo>
                  <a:lnTo>
                    <a:pt x="297" y="18"/>
                  </a:lnTo>
                  <a:lnTo>
                    <a:pt x="288" y="20"/>
                  </a:lnTo>
                  <a:lnTo>
                    <a:pt x="280" y="23"/>
                  </a:lnTo>
                  <a:lnTo>
                    <a:pt x="272" y="27"/>
                  </a:lnTo>
                  <a:lnTo>
                    <a:pt x="263" y="29"/>
                  </a:lnTo>
                  <a:lnTo>
                    <a:pt x="255" y="34"/>
                  </a:lnTo>
                  <a:lnTo>
                    <a:pt x="245" y="37"/>
                  </a:lnTo>
                  <a:lnTo>
                    <a:pt x="238" y="40"/>
                  </a:lnTo>
                  <a:lnTo>
                    <a:pt x="230" y="45"/>
                  </a:lnTo>
                  <a:lnTo>
                    <a:pt x="222" y="49"/>
                  </a:lnTo>
                  <a:lnTo>
                    <a:pt x="214" y="53"/>
                  </a:lnTo>
                  <a:lnTo>
                    <a:pt x="205" y="59"/>
                  </a:lnTo>
                  <a:lnTo>
                    <a:pt x="197" y="63"/>
                  </a:lnTo>
                  <a:lnTo>
                    <a:pt x="190" y="68"/>
                  </a:lnTo>
                  <a:lnTo>
                    <a:pt x="183" y="72"/>
                  </a:lnTo>
                  <a:lnTo>
                    <a:pt x="175" y="78"/>
                  </a:lnTo>
                  <a:lnTo>
                    <a:pt x="167" y="84"/>
                  </a:lnTo>
                  <a:lnTo>
                    <a:pt x="160" y="89"/>
                  </a:lnTo>
                  <a:lnTo>
                    <a:pt x="153" y="95"/>
                  </a:lnTo>
                  <a:lnTo>
                    <a:pt x="146" y="100"/>
                  </a:lnTo>
                  <a:lnTo>
                    <a:pt x="140" y="107"/>
                  </a:lnTo>
                  <a:lnTo>
                    <a:pt x="132" y="113"/>
                  </a:lnTo>
                  <a:lnTo>
                    <a:pt x="125" y="120"/>
                  </a:lnTo>
                  <a:lnTo>
                    <a:pt x="120" y="126"/>
                  </a:lnTo>
                  <a:lnTo>
                    <a:pt x="113" y="132"/>
                  </a:lnTo>
                  <a:lnTo>
                    <a:pt x="107" y="140"/>
                  </a:lnTo>
                  <a:lnTo>
                    <a:pt x="100" y="146"/>
                  </a:lnTo>
                  <a:lnTo>
                    <a:pt x="95" y="153"/>
                  </a:lnTo>
                  <a:lnTo>
                    <a:pt x="90" y="161"/>
                  </a:lnTo>
                  <a:lnTo>
                    <a:pt x="84" y="167"/>
                  </a:lnTo>
                  <a:lnTo>
                    <a:pt x="79" y="175"/>
                  </a:lnTo>
                  <a:lnTo>
                    <a:pt x="74" y="182"/>
                  </a:lnTo>
                  <a:lnTo>
                    <a:pt x="69" y="190"/>
                  </a:lnTo>
                  <a:lnTo>
                    <a:pt x="63" y="198"/>
                  </a:lnTo>
                  <a:lnTo>
                    <a:pt x="58" y="206"/>
                  </a:lnTo>
                  <a:lnTo>
                    <a:pt x="54" y="213"/>
                  </a:lnTo>
                  <a:lnTo>
                    <a:pt x="50" y="222"/>
                  </a:lnTo>
                  <a:lnTo>
                    <a:pt x="45" y="230"/>
                  </a:lnTo>
                  <a:lnTo>
                    <a:pt x="41" y="237"/>
                  </a:lnTo>
                  <a:lnTo>
                    <a:pt x="37" y="247"/>
                  </a:lnTo>
                  <a:lnTo>
                    <a:pt x="33" y="255"/>
                  </a:lnTo>
                  <a:lnTo>
                    <a:pt x="30" y="263"/>
                  </a:lnTo>
                  <a:lnTo>
                    <a:pt x="27" y="272"/>
                  </a:lnTo>
                  <a:lnTo>
                    <a:pt x="24" y="280"/>
                  </a:lnTo>
                  <a:lnTo>
                    <a:pt x="20" y="289"/>
                  </a:lnTo>
                  <a:lnTo>
                    <a:pt x="18" y="297"/>
                  </a:lnTo>
                  <a:lnTo>
                    <a:pt x="15" y="305"/>
                  </a:lnTo>
                  <a:lnTo>
                    <a:pt x="13" y="315"/>
                  </a:lnTo>
                  <a:lnTo>
                    <a:pt x="11" y="324"/>
                  </a:lnTo>
                  <a:lnTo>
                    <a:pt x="9" y="334"/>
                  </a:lnTo>
                  <a:lnTo>
                    <a:pt x="7" y="343"/>
                  </a:lnTo>
                  <a:lnTo>
                    <a:pt x="6" y="351"/>
                  </a:lnTo>
                  <a:lnTo>
                    <a:pt x="5" y="360"/>
                  </a:lnTo>
                  <a:lnTo>
                    <a:pt x="4" y="370"/>
                  </a:lnTo>
                  <a:lnTo>
                    <a:pt x="3" y="379"/>
                  </a:lnTo>
                  <a:lnTo>
                    <a:pt x="1" y="388"/>
                  </a:lnTo>
                  <a:lnTo>
                    <a:pt x="1" y="396"/>
                  </a:lnTo>
                  <a:lnTo>
                    <a:pt x="0" y="405"/>
                  </a:lnTo>
                  <a:lnTo>
                    <a:pt x="0" y="450"/>
                  </a:lnTo>
                  <a:lnTo>
                    <a:pt x="1" y="460"/>
                  </a:lnTo>
                  <a:lnTo>
                    <a:pt x="3" y="469"/>
                  </a:lnTo>
                  <a:lnTo>
                    <a:pt x="5" y="478"/>
                  </a:lnTo>
                  <a:lnTo>
                    <a:pt x="6" y="486"/>
                  </a:lnTo>
                  <a:lnTo>
                    <a:pt x="9" y="495"/>
                  </a:lnTo>
                  <a:lnTo>
                    <a:pt x="10" y="505"/>
                  </a:lnTo>
                  <a:lnTo>
                    <a:pt x="13" y="514"/>
                  </a:lnTo>
                  <a:lnTo>
                    <a:pt x="15" y="523"/>
                  </a:lnTo>
                  <a:lnTo>
                    <a:pt x="18" y="531"/>
                  </a:lnTo>
                  <a:lnTo>
                    <a:pt x="20" y="540"/>
                  </a:lnTo>
                  <a:lnTo>
                    <a:pt x="23" y="548"/>
                  </a:lnTo>
                  <a:lnTo>
                    <a:pt x="26" y="557"/>
                  </a:lnTo>
                  <a:lnTo>
                    <a:pt x="30" y="566"/>
                  </a:lnTo>
                  <a:lnTo>
                    <a:pt x="33" y="575"/>
                  </a:lnTo>
                  <a:lnTo>
                    <a:pt x="36" y="582"/>
                  </a:lnTo>
                  <a:lnTo>
                    <a:pt x="40" y="590"/>
                  </a:lnTo>
                  <a:lnTo>
                    <a:pt x="45" y="599"/>
                  </a:lnTo>
                  <a:lnTo>
                    <a:pt x="49" y="607"/>
                  </a:lnTo>
                  <a:lnTo>
                    <a:pt x="53" y="615"/>
                  </a:lnTo>
                  <a:lnTo>
                    <a:pt x="57" y="624"/>
                  </a:lnTo>
                  <a:lnTo>
                    <a:pt x="63" y="631"/>
                  </a:lnTo>
                  <a:lnTo>
                    <a:pt x="67" y="639"/>
                  </a:lnTo>
                  <a:lnTo>
                    <a:pt x="72" y="647"/>
                  </a:lnTo>
                  <a:lnTo>
                    <a:pt x="78" y="655"/>
                  </a:lnTo>
                  <a:lnTo>
                    <a:pt x="83" y="662"/>
                  </a:lnTo>
                  <a:lnTo>
                    <a:pt x="89" y="669"/>
                  </a:lnTo>
                  <a:lnTo>
                    <a:pt x="95" y="675"/>
                  </a:lnTo>
                  <a:lnTo>
                    <a:pt x="100" y="683"/>
                  </a:lnTo>
                  <a:lnTo>
                    <a:pt x="106" y="690"/>
                  </a:lnTo>
                  <a:lnTo>
                    <a:pt x="112" y="696"/>
                  </a:lnTo>
                  <a:lnTo>
                    <a:pt x="118" y="704"/>
                  </a:lnTo>
                  <a:lnTo>
                    <a:pt x="125" y="710"/>
                  </a:lnTo>
                  <a:lnTo>
                    <a:pt x="131" y="716"/>
                  </a:lnTo>
                  <a:lnTo>
                    <a:pt x="139" y="722"/>
                  </a:lnTo>
                  <a:lnTo>
                    <a:pt x="145" y="729"/>
                  </a:lnTo>
                  <a:lnTo>
                    <a:pt x="152" y="735"/>
                  </a:lnTo>
                  <a:lnTo>
                    <a:pt x="160" y="740"/>
                  </a:lnTo>
                  <a:lnTo>
                    <a:pt x="166" y="747"/>
                  </a:lnTo>
                  <a:lnTo>
                    <a:pt x="174" y="752"/>
                  </a:lnTo>
                  <a:lnTo>
                    <a:pt x="181" y="757"/>
                  </a:lnTo>
                  <a:lnTo>
                    <a:pt x="189" y="762"/>
                  </a:lnTo>
                  <a:lnTo>
                    <a:pt x="196" y="767"/>
                  </a:lnTo>
                  <a:lnTo>
                    <a:pt x="204" y="772"/>
                  </a:lnTo>
                  <a:lnTo>
                    <a:pt x="212" y="776"/>
                  </a:lnTo>
                  <a:lnTo>
                    <a:pt x="220" y="781"/>
                  </a:lnTo>
                  <a:lnTo>
                    <a:pt x="228" y="785"/>
                  </a:lnTo>
                  <a:lnTo>
                    <a:pt x="236" y="790"/>
                  </a:lnTo>
                  <a:lnTo>
                    <a:pt x="245" y="794"/>
                  </a:lnTo>
                  <a:lnTo>
                    <a:pt x="252" y="798"/>
                  </a:lnTo>
                  <a:lnTo>
                    <a:pt x="260" y="801"/>
                  </a:lnTo>
                  <a:lnTo>
                    <a:pt x="270" y="805"/>
                  </a:lnTo>
                  <a:lnTo>
                    <a:pt x="278" y="808"/>
                  </a:lnTo>
                  <a:lnTo>
                    <a:pt x="286" y="810"/>
                  </a:lnTo>
                  <a:lnTo>
                    <a:pt x="295" y="813"/>
                  </a:lnTo>
                  <a:lnTo>
                    <a:pt x="304" y="816"/>
                  </a:lnTo>
                  <a:lnTo>
                    <a:pt x="314" y="819"/>
                  </a:lnTo>
                  <a:lnTo>
                    <a:pt x="323" y="821"/>
                  </a:lnTo>
                  <a:lnTo>
                    <a:pt x="331" y="823"/>
                  </a:lnTo>
                  <a:lnTo>
                    <a:pt x="340" y="825"/>
                  </a:lnTo>
                  <a:lnTo>
                    <a:pt x="350" y="827"/>
                  </a:lnTo>
                  <a:lnTo>
                    <a:pt x="359" y="829"/>
                  </a:lnTo>
                  <a:lnTo>
                    <a:pt x="368" y="830"/>
                  </a:lnTo>
                  <a:lnTo>
                    <a:pt x="377" y="831"/>
                  </a:lnTo>
                  <a:lnTo>
                    <a:pt x="386" y="831"/>
                  </a:lnTo>
                  <a:lnTo>
                    <a:pt x="395" y="832"/>
                  </a:lnTo>
                  <a:lnTo>
                    <a:pt x="405" y="833"/>
                  </a:lnTo>
                  <a:lnTo>
                    <a:pt x="414" y="833"/>
                  </a:lnTo>
                  <a:lnTo>
                    <a:pt x="423" y="833"/>
                  </a:lnTo>
                  <a:lnTo>
                    <a:pt x="423" y="833"/>
                  </a:lnTo>
                </a:path>
              </a:pathLst>
            </a:custGeom>
            <a:noFill/>
            <a:ln w="7938" cap="flat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6" name="Freeform 738"/>
            <p:cNvSpPr>
              <a:spLocks/>
            </p:cNvSpPr>
            <p:nvPr/>
          </p:nvSpPr>
          <p:spPr bwMode="auto">
            <a:xfrm>
              <a:off x="5588" y="1962"/>
              <a:ext cx="479" cy="479"/>
            </a:xfrm>
            <a:custGeom>
              <a:avLst/>
              <a:gdLst>
                <a:gd name="T0" fmla="*/ 489 w 835"/>
                <a:gd name="T1" fmla="*/ 831 h 833"/>
                <a:gd name="T2" fmla="*/ 533 w 835"/>
                <a:gd name="T3" fmla="*/ 815 h 833"/>
                <a:gd name="T4" fmla="*/ 575 w 835"/>
                <a:gd name="T5" fmla="*/ 803 h 833"/>
                <a:gd name="T6" fmla="*/ 617 w 835"/>
                <a:gd name="T7" fmla="*/ 783 h 833"/>
                <a:gd name="T8" fmla="*/ 655 w 835"/>
                <a:gd name="T9" fmla="*/ 758 h 833"/>
                <a:gd name="T10" fmla="*/ 691 w 835"/>
                <a:gd name="T11" fmla="*/ 730 h 833"/>
                <a:gd name="T12" fmla="*/ 724 w 835"/>
                <a:gd name="T13" fmla="*/ 698 h 833"/>
                <a:gd name="T14" fmla="*/ 753 w 835"/>
                <a:gd name="T15" fmla="*/ 663 h 833"/>
                <a:gd name="T16" fmla="*/ 778 w 835"/>
                <a:gd name="T17" fmla="*/ 624 h 833"/>
                <a:gd name="T18" fmla="*/ 799 w 835"/>
                <a:gd name="T19" fmla="*/ 584 h 833"/>
                <a:gd name="T20" fmla="*/ 815 w 835"/>
                <a:gd name="T21" fmla="*/ 540 h 833"/>
                <a:gd name="T22" fmla="*/ 826 w 835"/>
                <a:gd name="T23" fmla="*/ 497 h 833"/>
                <a:gd name="T24" fmla="*/ 832 w 835"/>
                <a:gd name="T25" fmla="*/ 451 h 833"/>
                <a:gd name="T26" fmla="*/ 834 w 835"/>
                <a:gd name="T27" fmla="*/ 375 h 833"/>
                <a:gd name="T28" fmla="*/ 824 w 835"/>
                <a:gd name="T29" fmla="*/ 330 h 833"/>
                <a:gd name="T30" fmla="*/ 811 w 835"/>
                <a:gd name="T31" fmla="*/ 285 h 833"/>
                <a:gd name="T32" fmla="*/ 794 w 835"/>
                <a:gd name="T33" fmla="*/ 242 h 833"/>
                <a:gd name="T34" fmla="*/ 772 w 835"/>
                <a:gd name="T35" fmla="*/ 201 h 833"/>
                <a:gd name="T36" fmla="*/ 745 w 835"/>
                <a:gd name="T37" fmla="*/ 162 h 833"/>
                <a:gd name="T38" fmla="*/ 715 w 835"/>
                <a:gd name="T39" fmla="*/ 129 h 833"/>
                <a:gd name="T40" fmla="*/ 681 w 835"/>
                <a:gd name="T41" fmla="*/ 97 h 833"/>
                <a:gd name="T42" fmla="*/ 645 w 835"/>
                <a:gd name="T43" fmla="*/ 69 h 833"/>
                <a:gd name="T44" fmla="*/ 606 w 835"/>
                <a:gd name="T45" fmla="*/ 48 h 833"/>
                <a:gd name="T46" fmla="*/ 563 w 835"/>
                <a:gd name="T47" fmla="*/ 28 h 833"/>
                <a:gd name="T48" fmla="*/ 520 w 835"/>
                <a:gd name="T49" fmla="*/ 14 h 833"/>
                <a:gd name="T50" fmla="*/ 475 w 835"/>
                <a:gd name="T51" fmla="*/ 5 h 833"/>
                <a:gd name="T52" fmla="*/ 428 w 835"/>
                <a:gd name="T53" fmla="*/ 0 h 833"/>
                <a:gd name="T54" fmla="*/ 383 w 835"/>
                <a:gd name="T55" fmla="*/ 0 h 833"/>
                <a:gd name="T56" fmla="*/ 338 w 835"/>
                <a:gd name="T57" fmla="*/ 4 h 833"/>
                <a:gd name="T58" fmla="*/ 295 w 835"/>
                <a:gd name="T59" fmla="*/ 19 h 833"/>
                <a:gd name="T60" fmla="*/ 252 w 835"/>
                <a:gd name="T61" fmla="*/ 35 h 833"/>
                <a:gd name="T62" fmla="*/ 211 w 835"/>
                <a:gd name="T63" fmla="*/ 55 h 833"/>
                <a:gd name="T64" fmla="*/ 172 w 835"/>
                <a:gd name="T65" fmla="*/ 80 h 833"/>
                <a:gd name="T66" fmla="*/ 137 w 835"/>
                <a:gd name="T67" fmla="*/ 109 h 833"/>
                <a:gd name="T68" fmla="*/ 105 w 835"/>
                <a:gd name="T69" fmla="*/ 142 h 833"/>
                <a:gd name="T70" fmla="*/ 76 w 835"/>
                <a:gd name="T71" fmla="*/ 177 h 833"/>
                <a:gd name="T72" fmla="*/ 52 w 835"/>
                <a:gd name="T73" fmla="*/ 216 h 833"/>
                <a:gd name="T74" fmla="*/ 32 w 835"/>
                <a:gd name="T75" fmla="*/ 257 h 833"/>
                <a:gd name="T76" fmla="*/ 17 w 835"/>
                <a:gd name="T77" fmla="*/ 300 h 833"/>
                <a:gd name="T78" fmla="*/ 7 w 835"/>
                <a:gd name="T79" fmla="*/ 344 h 833"/>
                <a:gd name="T80" fmla="*/ 1 w 835"/>
                <a:gd name="T81" fmla="*/ 390 h 833"/>
                <a:gd name="T82" fmla="*/ 4 w 835"/>
                <a:gd name="T83" fmla="*/ 472 h 833"/>
                <a:gd name="T84" fmla="*/ 14 w 835"/>
                <a:gd name="T85" fmla="*/ 517 h 833"/>
                <a:gd name="T86" fmla="*/ 28 w 835"/>
                <a:gd name="T87" fmla="*/ 561 h 833"/>
                <a:gd name="T88" fmla="*/ 46 w 835"/>
                <a:gd name="T89" fmla="*/ 602 h 833"/>
                <a:gd name="T90" fmla="*/ 69 w 835"/>
                <a:gd name="T91" fmla="*/ 641 h 833"/>
                <a:gd name="T92" fmla="*/ 97 w 835"/>
                <a:gd name="T93" fmla="*/ 679 h 833"/>
                <a:gd name="T94" fmla="*/ 128 w 835"/>
                <a:gd name="T95" fmla="*/ 713 h 833"/>
                <a:gd name="T96" fmla="*/ 163 w 835"/>
                <a:gd name="T97" fmla="*/ 743 h 833"/>
                <a:gd name="T98" fmla="*/ 200 w 835"/>
                <a:gd name="T99" fmla="*/ 770 h 833"/>
                <a:gd name="T100" fmla="*/ 240 w 835"/>
                <a:gd name="T101" fmla="*/ 791 h 833"/>
                <a:gd name="T102" fmla="*/ 282 w 835"/>
                <a:gd name="T103" fmla="*/ 809 h 833"/>
                <a:gd name="T104" fmla="*/ 326 w 835"/>
                <a:gd name="T105" fmla="*/ 822 h 833"/>
                <a:gd name="T106" fmla="*/ 371 w 835"/>
                <a:gd name="T107" fmla="*/ 830 h 833"/>
                <a:gd name="T108" fmla="*/ 415 w 835"/>
                <a:gd name="T109" fmla="*/ 833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5" h="833">
                  <a:moveTo>
                    <a:pt x="450" y="833"/>
                  </a:moveTo>
                  <a:lnTo>
                    <a:pt x="460" y="833"/>
                  </a:lnTo>
                  <a:lnTo>
                    <a:pt x="469" y="833"/>
                  </a:lnTo>
                  <a:lnTo>
                    <a:pt x="480" y="833"/>
                  </a:lnTo>
                  <a:lnTo>
                    <a:pt x="489" y="831"/>
                  </a:lnTo>
                  <a:lnTo>
                    <a:pt x="498" y="829"/>
                  </a:lnTo>
                  <a:lnTo>
                    <a:pt x="506" y="823"/>
                  </a:lnTo>
                  <a:lnTo>
                    <a:pt x="515" y="822"/>
                  </a:lnTo>
                  <a:lnTo>
                    <a:pt x="525" y="820"/>
                  </a:lnTo>
                  <a:lnTo>
                    <a:pt x="533" y="815"/>
                  </a:lnTo>
                  <a:lnTo>
                    <a:pt x="541" y="814"/>
                  </a:lnTo>
                  <a:lnTo>
                    <a:pt x="550" y="812"/>
                  </a:lnTo>
                  <a:lnTo>
                    <a:pt x="559" y="809"/>
                  </a:lnTo>
                  <a:lnTo>
                    <a:pt x="567" y="805"/>
                  </a:lnTo>
                  <a:lnTo>
                    <a:pt x="575" y="803"/>
                  </a:lnTo>
                  <a:lnTo>
                    <a:pt x="585" y="798"/>
                  </a:lnTo>
                  <a:lnTo>
                    <a:pt x="593" y="795"/>
                  </a:lnTo>
                  <a:lnTo>
                    <a:pt x="600" y="791"/>
                  </a:lnTo>
                  <a:lnTo>
                    <a:pt x="609" y="786"/>
                  </a:lnTo>
                  <a:lnTo>
                    <a:pt x="617" y="783"/>
                  </a:lnTo>
                  <a:lnTo>
                    <a:pt x="625" y="778"/>
                  </a:lnTo>
                  <a:lnTo>
                    <a:pt x="632" y="774"/>
                  </a:lnTo>
                  <a:lnTo>
                    <a:pt x="640" y="768"/>
                  </a:lnTo>
                  <a:lnTo>
                    <a:pt x="648" y="764"/>
                  </a:lnTo>
                  <a:lnTo>
                    <a:pt x="655" y="758"/>
                  </a:lnTo>
                  <a:lnTo>
                    <a:pt x="663" y="753"/>
                  </a:lnTo>
                  <a:lnTo>
                    <a:pt x="670" y="748"/>
                  </a:lnTo>
                  <a:lnTo>
                    <a:pt x="677" y="742"/>
                  </a:lnTo>
                  <a:lnTo>
                    <a:pt x="685" y="735"/>
                  </a:lnTo>
                  <a:lnTo>
                    <a:pt x="691" y="730"/>
                  </a:lnTo>
                  <a:lnTo>
                    <a:pt x="698" y="724"/>
                  </a:lnTo>
                  <a:lnTo>
                    <a:pt x="705" y="717"/>
                  </a:lnTo>
                  <a:lnTo>
                    <a:pt x="712" y="711"/>
                  </a:lnTo>
                  <a:lnTo>
                    <a:pt x="718" y="705"/>
                  </a:lnTo>
                  <a:lnTo>
                    <a:pt x="724" y="698"/>
                  </a:lnTo>
                  <a:lnTo>
                    <a:pt x="730" y="691"/>
                  </a:lnTo>
                  <a:lnTo>
                    <a:pt x="735" y="685"/>
                  </a:lnTo>
                  <a:lnTo>
                    <a:pt x="742" y="678"/>
                  </a:lnTo>
                  <a:lnTo>
                    <a:pt x="748" y="670"/>
                  </a:lnTo>
                  <a:lnTo>
                    <a:pt x="753" y="663"/>
                  </a:lnTo>
                  <a:lnTo>
                    <a:pt x="758" y="655"/>
                  </a:lnTo>
                  <a:lnTo>
                    <a:pt x="763" y="649"/>
                  </a:lnTo>
                  <a:lnTo>
                    <a:pt x="769" y="640"/>
                  </a:lnTo>
                  <a:lnTo>
                    <a:pt x="774" y="632"/>
                  </a:lnTo>
                  <a:lnTo>
                    <a:pt x="778" y="624"/>
                  </a:lnTo>
                  <a:lnTo>
                    <a:pt x="783" y="616"/>
                  </a:lnTo>
                  <a:lnTo>
                    <a:pt x="787" y="608"/>
                  </a:lnTo>
                  <a:lnTo>
                    <a:pt x="791" y="600"/>
                  </a:lnTo>
                  <a:lnTo>
                    <a:pt x="795" y="591"/>
                  </a:lnTo>
                  <a:lnTo>
                    <a:pt x="799" y="584"/>
                  </a:lnTo>
                  <a:lnTo>
                    <a:pt x="803" y="575"/>
                  </a:lnTo>
                  <a:lnTo>
                    <a:pt x="806" y="566"/>
                  </a:lnTo>
                  <a:lnTo>
                    <a:pt x="809" y="558"/>
                  </a:lnTo>
                  <a:lnTo>
                    <a:pt x="812" y="550"/>
                  </a:lnTo>
                  <a:lnTo>
                    <a:pt x="815" y="540"/>
                  </a:lnTo>
                  <a:lnTo>
                    <a:pt x="818" y="531"/>
                  </a:lnTo>
                  <a:lnTo>
                    <a:pt x="820" y="523"/>
                  </a:lnTo>
                  <a:lnTo>
                    <a:pt x="822" y="515"/>
                  </a:lnTo>
                  <a:lnTo>
                    <a:pt x="824" y="505"/>
                  </a:lnTo>
                  <a:lnTo>
                    <a:pt x="826" y="497"/>
                  </a:lnTo>
                  <a:lnTo>
                    <a:pt x="828" y="487"/>
                  </a:lnTo>
                  <a:lnTo>
                    <a:pt x="829" y="479"/>
                  </a:lnTo>
                  <a:lnTo>
                    <a:pt x="830" y="470"/>
                  </a:lnTo>
                  <a:lnTo>
                    <a:pt x="832" y="460"/>
                  </a:lnTo>
                  <a:lnTo>
                    <a:pt x="832" y="451"/>
                  </a:lnTo>
                  <a:lnTo>
                    <a:pt x="834" y="441"/>
                  </a:lnTo>
                  <a:lnTo>
                    <a:pt x="834" y="433"/>
                  </a:lnTo>
                  <a:lnTo>
                    <a:pt x="835" y="425"/>
                  </a:lnTo>
                  <a:lnTo>
                    <a:pt x="835" y="385"/>
                  </a:lnTo>
                  <a:lnTo>
                    <a:pt x="834" y="375"/>
                  </a:lnTo>
                  <a:lnTo>
                    <a:pt x="832" y="365"/>
                  </a:lnTo>
                  <a:lnTo>
                    <a:pt x="830" y="357"/>
                  </a:lnTo>
                  <a:lnTo>
                    <a:pt x="828" y="347"/>
                  </a:lnTo>
                  <a:lnTo>
                    <a:pt x="826" y="339"/>
                  </a:lnTo>
                  <a:lnTo>
                    <a:pt x="824" y="330"/>
                  </a:lnTo>
                  <a:lnTo>
                    <a:pt x="822" y="320"/>
                  </a:lnTo>
                  <a:lnTo>
                    <a:pt x="820" y="310"/>
                  </a:lnTo>
                  <a:lnTo>
                    <a:pt x="817" y="301"/>
                  </a:lnTo>
                  <a:lnTo>
                    <a:pt x="815" y="294"/>
                  </a:lnTo>
                  <a:lnTo>
                    <a:pt x="811" y="285"/>
                  </a:lnTo>
                  <a:lnTo>
                    <a:pt x="809" y="276"/>
                  </a:lnTo>
                  <a:lnTo>
                    <a:pt x="805" y="267"/>
                  </a:lnTo>
                  <a:lnTo>
                    <a:pt x="801" y="260"/>
                  </a:lnTo>
                  <a:lnTo>
                    <a:pt x="798" y="250"/>
                  </a:lnTo>
                  <a:lnTo>
                    <a:pt x="794" y="242"/>
                  </a:lnTo>
                  <a:lnTo>
                    <a:pt x="790" y="234"/>
                  </a:lnTo>
                  <a:lnTo>
                    <a:pt x="786" y="225"/>
                  </a:lnTo>
                  <a:lnTo>
                    <a:pt x="781" y="217"/>
                  </a:lnTo>
                  <a:lnTo>
                    <a:pt x="776" y="209"/>
                  </a:lnTo>
                  <a:lnTo>
                    <a:pt x="772" y="201"/>
                  </a:lnTo>
                  <a:lnTo>
                    <a:pt x="767" y="194"/>
                  </a:lnTo>
                  <a:lnTo>
                    <a:pt x="761" y="187"/>
                  </a:lnTo>
                  <a:lnTo>
                    <a:pt x="756" y="178"/>
                  </a:lnTo>
                  <a:lnTo>
                    <a:pt x="750" y="170"/>
                  </a:lnTo>
                  <a:lnTo>
                    <a:pt x="745" y="162"/>
                  </a:lnTo>
                  <a:lnTo>
                    <a:pt x="740" y="155"/>
                  </a:lnTo>
                  <a:lnTo>
                    <a:pt x="734" y="148"/>
                  </a:lnTo>
                  <a:lnTo>
                    <a:pt x="728" y="142"/>
                  </a:lnTo>
                  <a:lnTo>
                    <a:pt x="722" y="135"/>
                  </a:lnTo>
                  <a:lnTo>
                    <a:pt x="715" y="129"/>
                  </a:lnTo>
                  <a:lnTo>
                    <a:pt x="708" y="122"/>
                  </a:lnTo>
                  <a:lnTo>
                    <a:pt x="702" y="115"/>
                  </a:lnTo>
                  <a:lnTo>
                    <a:pt x="695" y="110"/>
                  </a:lnTo>
                  <a:lnTo>
                    <a:pt x="688" y="104"/>
                  </a:lnTo>
                  <a:lnTo>
                    <a:pt x="681" y="97"/>
                  </a:lnTo>
                  <a:lnTo>
                    <a:pt x="674" y="90"/>
                  </a:lnTo>
                  <a:lnTo>
                    <a:pt x="666" y="85"/>
                  </a:lnTo>
                  <a:lnTo>
                    <a:pt x="660" y="80"/>
                  </a:lnTo>
                  <a:lnTo>
                    <a:pt x="652" y="74"/>
                  </a:lnTo>
                  <a:lnTo>
                    <a:pt x="645" y="69"/>
                  </a:lnTo>
                  <a:lnTo>
                    <a:pt x="636" y="65"/>
                  </a:lnTo>
                  <a:lnTo>
                    <a:pt x="629" y="60"/>
                  </a:lnTo>
                  <a:lnTo>
                    <a:pt x="621" y="55"/>
                  </a:lnTo>
                  <a:lnTo>
                    <a:pt x="613" y="51"/>
                  </a:lnTo>
                  <a:lnTo>
                    <a:pt x="606" y="48"/>
                  </a:lnTo>
                  <a:lnTo>
                    <a:pt x="597" y="43"/>
                  </a:lnTo>
                  <a:lnTo>
                    <a:pt x="588" y="39"/>
                  </a:lnTo>
                  <a:lnTo>
                    <a:pt x="580" y="35"/>
                  </a:lnTo>
                  <a:lnTo>
                    <a:pt x="571" y="32"/>
                  </a:lnTo>
                  <a:lnTo>
                    <a:pt x="563" y="28"/>
                  </a:lnTo>
                  <a:lnTo>
                    <a:pt x="555" y="25"/>
                  </a:lnTo>
                  <a:lnTo>
                    <a:pt x="545" y="21"/>
                  </a:lnTo>
                  <a:lnTo>
                    <a:pt x="537" y="18"/>
                  </a:lnTo>
                  <a:lnTo>
                    <a:pt x="528" y="16"/>
                  </a:lnTo>
                  <a:lnTo>
                    <a:pt x="520" y="14"/>
                  </a:lnTo>
                  <a:lnTo>
                    <a:pt x="511" y="11"/>
                  </a:lnTo>
                  <a:lnTo>
                    <a:pt x="501" y="10"/>
                  </a:lnTo>
                  <a:lnTo>
                    <a:pt x="494" y="8"/>
                  </a:lnTo>
                  <a:lnTo>
                    <a:pt x="484" y="5"/>
                  </a:lnTo>
                  <a:lnTo>
                    <a:pt x="475" y="5"/>
                  </a:lnTo>
                  <a:lnTo>
                    <a:pt x="466" y="3"/>
                  </a:lnTo>
                  <a:lnTo>
                    <a:pt x="458" y="2"/>
                  </a:lnTo>
                  <a:lnTo>
                    <a:pt x="448" y="1"/>
                  </a:lnTo>
                  <a:lnTo>
                    <a:pt x="438" y="0"/>
                  </a:lnTo>
                  <a:lnTo>
                    <a:pt x="428" y="0"/>
                  </a:lnTo>
                  <a:lnTo>
                    <a:pt x="420" y="0"/>
                  </a:lnTo>
                  <a:lnTo>
                    <a:pt x="410" y="0"/>
                  </a:lnTo>
                  <a:lnTo>
                    <a:pt x="401" y="0"/>
                  </a:lnTo>
                  <a:lnTo>
                    <a:pt x="392" y="0"/>
                  </a:lnTo>
                  <a:lnTo>
                    <a:pt x="383" y="0"/>
                  </a:lnTo>
                  <a:lnTo>
                    <a:pt x="375" y="0"/>
                  </a:lnTo>
                  <a:lnTo>
                    <a:pt x="365" y="0"/>
                  </a:lnTo>
                  <a:lnTo>
                    <a:pt x="356" y="0"/>
                  </a:lnTo>
                  <a:lnTo>
                    <a:pt x="347" y="2"/>
                  </a:lnTo>
                  <a:lnTo>
                    <a:pt x="338" y="4"/>
                  </a:lnTo>
                  <a:lnTo>
                    <a:pt x="330" y="10"/>
                  </a:lnTo>
                  <a:lnTo>
                    <a:pt x="320" y="10"/>
                  </a:lnTo>
                  <a:lnTo>
                    <a:pt x="312" y="11"/>
                  </a:lnTo>
                  <a:lnTo>
                    <a:pt x="304" y="16"/>
                  </a:lnTo>
                  <a:lnTo>
                    <a:pt x="295" y="19"/>
                  </a:lnTo>
                  <a:lnTo>
                    <a:pt x="286" y="20"/>
                  </a:lnTo>
                  <a:lnTo>
                    <a:pt x="278" y="23"/>
                  </a:lnTo>
                  <a:lnTo>
                    <a:pt x="270" y="28"/>
                  </a:lnTo>
                  <a:lnTo>
                    <a:pt x="260" y="30"/>
                  </a:lnTo>
                  <a:lnTo>
                    <a:pt x="252" y="35"/>
                  </a:lnTo>
                  <a:lnTo>
                    <a:pt x="244" y="37"/>
                  </a:lnTo>
                  <a:lnTo>
                    <a:pt x="235" y="41"/>
                  </a:lnTo>
                  <a:lnTo>
                    <a:pt x="227" y="46"/>
                  </a:lnTo>
                  <a:lnTo>
                    <a:pt x="220" y="50"/>
                  </a:lnTo>
                  <a:lnTo>
                    <a:pt x="211" y="55"/>
                  </a:lnTo>
                  <a:lnTo>
                    <a:pt x="203" y="60"/>
                  </a:lnTo>
                  <a:lnTo>
                    <a:pt x="195" y="65"/>
                  </a:lnTo>
                  <a:lnTo>
                    <a:pt x="187" y="70"/>
                  </a:lnTo>
                  <a:lnTo>
                    <a:pt x="180" y="74"/>
                  </a:lnTo>
                  <a:lnTo>
                    <a:pt x="172" y="80"/>
                  </a:lnTo>
                  <a:lnTo>
                    <a:pt x="165" y="85"/>
                  </a:lnTo>
                  <a:lnTo>
                    <a:pt x="158" y="90"/>
                  </a:lnTo>
                  <a:lnTo>
                    <a:pt x="150" y="96"/>
                  </a:lnTo>
                  <a:lnTo>
                    <a:pt x="144" y="102"/>
                  </a:lnTo>
                  <a:lnTo>
                    <a:pt x="137" y="109"/>
                  </a:lnTo>
                  <a:lnTo>
                    <a:pt x="130" y="115"/>
                  </a:lnTo>
                  <a:lnTo>
                    <a:pt x="124" y="120"/>
                  </a:lnTo>
                  <a:lnTo>
                    <a:pt x="117" y="127"/>
                  </a:lnTo>
                  <a:lnTo>
                    <a:pt x="110" y="134"/>
                  </a:lnTo>
                  <a:lnTo>
                    <a:pt x="105" y="142"/>
                  </a:lnTo>
                  <a:lnTo>
                    <a:pt x="98" y="149"/>
                  </a:lnTo>
                  <a:lnTo>
                    <a:pt x="93" y="155"/>
                  </a:lnTo>
                  <a:lnTo>
                    <a:pt x="87" y="163"/>
                  </a:lnTo>
                  <a:lnTo>
                    <a:pt x="82" y="170"/>
                  </a:lnTo>
                  <a:lnTo>
                    <a:pt x="76" y="177"/>
                  </a:lnTo>
                  <a:lnTo>
                    <a:pt x="71" y="185"/>
                  </a:lnTo>
                  <a:lnTo>
                    <a:pt x="66" y="192"/>
                  </a:lnTo>
                  <a:lnTo>
                    <a:pt x="61" y="200"/>
                  </a:lnTo>
                  <a:lnTo>
                    <a:pt x="57" y="208"/>
                  </a:lnTo>
                  <a:lnTo>
                    <a:pt x="52" y="216"/>
                  </a:lnTo>
                  <a:lnTo>
                    <a:pt x="48" y="224"/>
                  </a:lnTo>
                  <a:lnTo>
                    <a:pt x="44" y="232"/>
                  </a:lnTo>
                  <a:lnTo>
                    <a:pt x="40" y="240"/>
                  </a:lnTo>
                  <a:lnTo>
                    <a:pt x="36" y="249"/>
                  </a:lnTo>
                  <a:lnTo>
                    <a:pt x="32" y="257"/>
                  </a:lnTo>
                  <a:lnTo>
                    <a:pt x="29" y="265"/>
                  </a:lnTo>
                  <a:lnTo>
                    <a:pt x="26" y="273"/>
                  </a:lnTo>
                  <a:lnTo>
                    <a:pt x="23" y="282"/>
                  </a:lnTo>
                  <a:lnTo>
                    <a:pt x="20" y="290"/>
                  </a:lnTo>
                  <a:lnTo>
                    <a:pt x="17" y="300"/>
                  </a:lnTo>
                  <a:lnTo>
                    <a:pt x="15" y="307"/>
                  </a:lnTo>
                  <a:lnTo>
                    <a:pt x="13" y="317"/>
                  </a:lnTo>
                  <a:lnTo>
                    <a:pt x="10" y="326"/>
                  </a:lnTo>
                  <a:lnTo>
                    <a:pt x="9" y="335"/>
                  </a:lnTo>
                  <a:lnTo>
                    <a:pt x="7" y="344"/>
                  </a:lnTo>
                  <a:lnTo>
                    <a:pt x="5" y="354"/>
                  </a:lnTo>
                  <a:lnTo>
                    <a:pt x="4" y="364"/>
                  </a:lnTo>
                  <a:lnTo>
                    <a:pt x="3" y="372"/>
                  </a:lnTo>
                  <a:lnTo>
                    <a:pt x="2" y="382"/>
                  </a:lnTo>
                  <a:lnTo>
                    <a:pt x="1" y="390"/>
                  </a:lnTo>
                  <a:lnTo>
                    <a:pt x="1" y="399"/>
                  </a:lnTo>
                  <a:lnTo>
                    <a:pt x="0" y="409"/>
                  </a:lnTo>
                  <a:lnTo>
                    <a:pt x="0" y="454"/>
                  </a:lnTo>
                  <a:lnTo>
                    <a:pt x="2" y="463"/>
                  </a:lnTo>
                  <a:lnTo>
                    <a:pt x="4" y="472"/>
                  </a:lnTo>
                  <a:lnTo>
                    <a:pt x="6" y="481"/>
                  </a:lnTo>
                  <a:lnTo>
                    <a:pt x="7" y="490"/>
                  </a:lnTo>
                  <a:lnTo>
                    <a:pt x="10" y="499"/>
                  </a:lnTo>
                  <a:lnTo>
                    <a:pt x="11" y="509"/>
                  </a:lnTo>
                  <a:lnTo>
                    <a:pt x="14" y="517"/>
                  </a:lnTo>
                  <a:lnTo>
                    <a:pt x="16" y="527"/>
                  </a:lnTo>
                  <a:lnTo>
                    <a:pt x="19" y="535"/>
                  </a:lnTo>
                  <a:lnTo>
                    <a:pt x="21" y="544"/>
                  </a:lnTo>
                  <a:lnTo>
                    <a:pt x="25" y="551"/>
                  </a:lnTo>
                  <a:lnTo>
                    <a:pt x="28" y="561"/>
                  </a:lnTo>
                  <a:lnTo>
                    <a:pt x="31" y="570"/>
                  </a:lnTo>
                  <a:lnTo>
                    <a:pt x="35" y="578"/>
                  </a:lnTo>
                  <a:lnTo>
                    <a:pt x="39" y="585"/>
                  </a:lnTo>
                  <a:lnTo>
                    <a:pt x="42" y="594"/>
                  </a:lnTo>
                  <a:lnTo>
                    <a:pt x="46" y="602"/>
                  </a:lnTo>
                  <a:lnTo>
                    <a:pt x="50" y="610"/>
                  </a:lnTo>
                  <a:lnTo>
                    <a:pt x="55" y="619"/>
                  </a:lnTo>
                  <a:lnTo>
                    <a:pt x="60" y="626"/>
                  </a:lnTo>
                  <a:lnTo>
                    <a:pt x="65" y="634"/>
                  </a:lnTo>
                  <a:lnTo>
                    <a:pt x="69" y="641"/>
                  </a:lnTo>
                  <a:lnTo>
                    <a:pt x="75" y="650"/>
                  </a:lnTo>
                  <a:lnTo>
                    <a:pt x="80" y="658"/>
                  </a:lnTo>
                  <a:lnTo>
                    <a:pt x="85" y="665"/>
                  </a:lnTo>
                  <a:lnTo>
                    <a:pt x="91" y="671"/>
                  </a:lnTo>
                  <a:lnTo>
                    <a:pt x="97" y="679"/>
                  </a:lnTo>
                  <a:lnTo>
                    <a:pt x="103" y="686"/>
                  </a:lnTo>
                  <a:lnTo>
                    <a:pt x="109" y="693"/>
                  </a:lnTo>
                  <a:lnTo>
                    <a:pt x="115" y="700"/>
                  </a:lnTo>
                  <a:lnTo>
                    <a:pt x="121" y="706"/>
                  </a:lnTo>
                  <a:lnTo>
                    <a:pt x="128" y="713"/>
                  </a:lnTo>
                  <a:lnTo>
                    <a:pt x="134" y="719"/>
                  </a:lnTo>
                  <a:lnTo>
                    <a:pt x="140" y="725"/>
                  </a:lnTo>
                  <a:lnTo>
                    <a:pt x="149" y="732"/>
                  </a:lnTo>
                  <a:lnTo>
                    <a:pt x="155" y="738"/>
                  </a:lnTo>
                  <a:lnTo>
                    <a:pt x="163" y="743"/>
                  </a:lnTo>
                  <a:lnTo>
                    <a:pt x="170" y="749"/>
                  </a:lnTo>
                  <a:lnTo>
                    <a:pt x="177" y="755"/>
                  </a:lnTo>
                  <a:lnTo>
                    <a:pt x="184" y="760"/>
                  </a:lnTo>
                  <a:lnTo>
                    <a:pt x="192" y="765"/>
                  </a:lnTo>
                  <a:lnTo>
                    <a:pt x="200" y="770"/>
                  </a:lnTo>
                  <a:lnTo>
                    <a:pt x="208" y="774"/>
                  </a:lnTo>
                  <a:lnTo>
                    <a:pt x="215" y="779"/>
                  </a:lnTo>
                  <a:lnTo>
                    <a:pt x="224" y="783"/>
                  </a:lnTo>
                  <a:lnTo>
                    <a:pt x="232" y="787"/>
                  </a:lnTo>
                  <a:lnTo>
                    <a:pt x="240" y="791"/>
                  </a:lnTo>
                  <a:lnTo>
                    <a:pt x="248" y="795"/>
                  </a:lnTo>
                  <a:lnTo>
                    <a:pt x="256" y="800"/>
                  </a:lnTo>
                  <a:lnTo>
                    <a:pt x="265" y="803"/>
                  </a:lnTo>
                  <a:lnTo>
                    <a:pt x="274" y="806"/>
                  </a:lnTo>
                  <a:lnTo>
                    <a:pt x="282" y="809"/>
                  </a:lnTo>
                  <a:lnTo>
                    <a:pt x="291" y="812"/>
                  </a:lnTo>
                  <a:lnTo>
                    <a:pt x="300" y="815"/>
                  </a:lnTo>
                  <a:lnTo>
                    <a:pt x="308" y="817"/>
                  </a:lnTo>
                  <a:lnTo>
                    <a:pt x="317" y="820"/>
                  </a:lnTo>
                  <a:lnTo>
                    <a:pt x="326" y="822"/>
                  </a:lnTo>
                  <a:lnTo>
                    <a:pt x="335" y="824"/>
                  </a:lnTo>
                  <a:lnTo>
                    <a:pt x="345" y="825"/>
                  </a:lnTo>
                  <a:lnTo>
                    <a:pt x="354" y="827"/>
                  </a:lnTo>
                  <a:lnTo>
                    <a:pt x="362" y="829"/>
                  </a:lnTo>
                  <a:lnTo>
                    <a:pt x="371" y="830"/>
                  </a:lnTo>
                  <a:lnTo>
                    <a:pt x="380" y="831"/>
                  </a:lnTo>
                  <a:lnTo>
                    <a:pt x="389" y="831"/>
                  </a:lnTo>
                  <a:lnTo>
                    <a:pt x="398" y="832"/>
                  </a:lnTo>
                  <a:lnTo>
                    <a:pt x="407" y="833"/>
                  </a:lnTo>
                  <a:lnTo>
                    <a:pt x="415" y="833"/>
                  </a:lnTo>
                  <a:lnTo>
                    <a:pt x="425" y="833"/>
                  </a:lnTo>
                  <a:lnTo>
                    <a:pt x="425" y="833"/>
                  </a:lnTo>
                </a:path>
              </a:pathLst>
            </a:custGeom>
            <a:noFill/>
            <a:ln w="7938" cap="flat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7" name="Freeform 739"/>
            <p:cNvSpPr>
              <a:spLocks/>
            </p:cNvSpPr>
            <p:nvPr/>
          </p:nvSpPr>
          <p:spPr bwMode="auto">
            <a:xfrm>
              <a:off x="5588" y="1962"/>
              <a:ext cx="479" cy="479"/>
            </a:xfrm>
            <a:custGeom>
              <a:avLst/>
              <a:gdLst>
                <a:gd name="T0" fmla="*/ 489 w 835"/>
                <a:gd name="T1" fmla="*/ 831 h 833"/>
                <a:gd name="T2" fmla="*/ 533 w 835"/>
                <a:gd name="T3" fmla="*/ 815 h 833"/>
                <a:gd name="T4" fmla="*/ 575 w 835"/>
                <a:gd name="T5" fmla="*/ 802 h 833"/>
                <a:gd name="T6" fmla="*/ 618 w 835"/>
                <a:gd name="T7" fmla="*/ 782 h 833"/>
                <a:gd name="T8" fmla="*/ 655 w 835"/>
                <a:gd name="T9" fmla="*/ 758 h 833"/>
                <a:gd name="T10" fmla="*/ 691 w 835"/>
                <a:gd name="T11" fmla="*/ 730 h 833"/>
                <a:gd name="T12" fmla="*/ 723 w 835"/>
                <a:gd name="T13" fmla="*/ 699 h 833"/>
                <a:gd name="T14" fmla="*/ 752 w 835"/>
                <a:gd name="T15" fmla="*/ 664 h 833"/>
                <a:gd name="T16" fmla="*/ 778 w 835"/>
                <a:gd name="T17" fmla="*/ 625 h 833"/>
                <a:gd name="T18" fmla="*/ 799 w 835"/>
                <a:gd name="T19" fmla="*/ 585 h 833"/>
                <a:gd name="T20" fmla="*/ 815 w 835"/>
                <a:gd name="T21" fmla="*/ 543 h 833"/>
                <a:gd name="T22" fmla="*/ 826 w 835"/>
                <a:gd name="T23" fmla="*/ 498 h 833"/>
                <a:gd name="T24" fmla="*/ 832 w 835"/>
                <a:gd name="T25" fmla="*/ 452 h 833"/>
                <a:gd name="T26" fmla="*/ 833 w 835"/>
                <a:gd name="T27" fmla="*/ 370 h 833"/>
                <a:gd name="T28" fmla="*/ 823 w 835"/>
                <a:gd name="T29" fmla="*/ 326 h 833"/>
                <a:gd name="T30" fmla="*/ 810 w 835"/>
                <a:gd name="T31" fmla="*/ 283 h 833"/>
                <a:gd name="T32" fmla="*/ 793 w 835"/>
                <a:gd name="T33" fmla="*/ 240 h 833"/>
                <a:gd name="T34" fmla="*/ 770 w 835"/>
                <a:gd name="T35" fmla="*/ 199 h 833"/>
                <a:gd name="T36" fmla="*/ 744 w 835"/>
                <a:gd name="T37" fmla="*/ 160 h 833"/>
                <a:gd name="T38" fmla="*/ 714 w 835"/>
                <a:gd name="T39" fmla="*/ 127 h 833"/>
                <a:gd name="T40" fmla="*/ 679 w 835"/>
                <a:gd name="T41" fmla="*/ 96 h 833"/>
                <a:gd name="T42" fmla="*/ 641 w 835"/>
                <a:gd name="T43" fmla="*/ 67 h 833"/>
                <a:gd name="T44" fmla="*/ 602 w 835"/>
                <a:gd name="T45" fmla="*/ 46 h 833"/>
                <a:gd name="T46" fmla="*/ 560 w 835"/>
                <a:gd name="T47" fmla="*/ 26 h 833"/>
                <a:gd name="T48" fmla="*/ 516 w 835"/>
                <a:gd name="T49" fmla="*/ 12 h 833"/>
                <a:gd name="T50" fmla="*/ 471 w 835"/>
                <a:gd name="T51" fmla="*/ 4 h 833"/>
                <a:gd name="T52" fmla="*/ 425 w 835"/>
                <a:gd name="T53" fmla="*/ 0 h 833"/>
                <a:gd name="T54" fmla="*/ 381 w 835"/>
                <a:gd name="T55" fmla="*/ 0 h 833"/>
                <a:gd name="T56" fmla="*/ 337 w 835"/>
                <a:gd name="T57" fmla="*/ 5 h 833"/>
                <a:gd name="T58" fmla="*/ 292 w 835"/>
                <a:gd name="T59" fmla="*/ 19 h 833"/>
                <a:gd name="T60" fmla="*/ 250 w 835"/>
                <a:gd name="T61" fmla="*/ 35 h 833"/>
                <a:gd name="T62" fmla="*/ 210 w 835"/>
                <a:gd name="T63" fmla="*/ 56 h 833"/>
                <a:gd name="T64" fmla="*/ 171 w 835"/>
                <a:gd name="T65" fmla="*/ 80 h 833"/>
                <a:gd name="T66" fmla="*/ 136 w 835"/>
                <a:gd name="T67" fmla="*/ 110 h 833"/>
                <a:gd name="T68" fmla="*/ 104 w 835"/>
                <a:gd name="T69" fmla="*/ 142 h 833"/>
                <a:gd name="T70" fmla="*/ 76 w 835"/>
                <a:gd name="T71" fmla="*/ 178 h 833"/>
                <a:gd name="T72" fmla="*/ 52 w 835"/>
                <a:gd name="T73" fmla="*/ 216 h 833"/>
                <a:gd name="T74" fmla="*/ 32 w 835"/>
                <a:gd name="T75" fmla="*/ 258 h 833"/>
                <a:gd name="T76" fmla="*/ 17 w 835"/>
                <a:gd name="T77" fmla="*/ 300 h 833"/>
                <a:gd name="T78" fmla="*/ 7 w 835"/>
                <a:gd name="T79" fmla="*/ 345 h 833"/>
                <a:gd name="T80" fmla="*/ 1 w 835"/>
                <a:gd name="T81" fmla="*/ 390 h 833"/>
                <a:gd name="T82" fmla="*/ 4 w 835"/>
                <a:gd name="T83" fmla="*/ 475 h 833"/>
                <a:gd name="T84" fmla="*/ 15 w 835"/>
                <a:gd name="T85" fmla="*/ 520 h 833"/>
                <a:gd name="T86" fmla="*/ 29 w 835"/>
                <a:gd name="T87" fmla="*/ 564 h 833"/>
                <a:gd name="T88" fmla="*/ 47 w 835"/>
                <a:gd name="T89" fmla="*/ 605 h 833"/>
                <a:gd name="T90" fmla="*/ 71 w 835"/>
                <a:gd name="T91" fmla="*/ 644 h 833"/>
                <a:gd name="T92" fmla="*/ 100 w 835"/>
                <a:gd name="T93" fmla="*/ 682 h 833"/>
                <a:gd name="T94" fmla="*/ 130 w 835"/>
                <a:gd name="T95" fmla="*/ 715 h 833"/>
                <a:gd name="T96" fmla="*/ 165 w 835"/>
                <a:gd name="T97" fmla="*/ 745 h 833"/>
                <a:gd name="T98" fmla="*/ 203 w 835"/>
                <a:gd name="T99" fmla="*/ 771 h 833"/>
                <a:gd name="T100" fmla="*/ 242 w 835"/>
                <a:gd name="T101" fmla="*/ 793 h 833"/>
                <a:gd name="T102" fmla="*/ 286 w 835"/>
                <a:gd name="T103" fmla="*/ 810 h 833"/>
                <a:gd name="T104" fmla="*/ 330 w 835"/>
                <a:gd name="T105" fmla="*/ 823 h 833"/>
                <a:gd name="T106" fmla="*/ 375 w 835"/>
                <a:gd name="T107" fmla="*/ 831 h 833"/>
                <a:gd name="T108" fmla="*/ 420 w 835"/>
                <a:gd name="T109" fmla="*/ 833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5" h="833">
                  <a:moveTo>
                    <a:pt x="453" y="833"/>
                  </a:moveTo>
                  <a:lnTo>
                    <a:pt x="461" y="833"/>
                  </a:lnTo>
                  <a:lnTo>
                    <a:pt x="471" y="833"/>
                  </a:lnTo>
                  <a:lnTo>
                    <a:pt x="480" y="833"/>
                  </a:lnTo>
                  <a:lnTo>
                    <a:pt x="489" y="831"/>
                  </a:lnTo>
                  <a:lnTo>
                    <a:pt x="498" y="829"/>
                  </a:lnTo>
                  <a:lnTo>
                    <a:pt x="507" y="824"/>
                  </a:lnTo>
                  <a:lnTo>
                    <a:pt x="515" y="822"/>
                  </a:lnTo>
                  <a:lnTo>
                    <a:pt x="525" y="820"/>
                  </a:lnTo>
                  <a:lnTo>
                    <a:pt x="533" y="815"/>
                  </a:lnTo>
                  <a:lnTo>
                    <a:pt x="542" y="815"/>
                  </a:lnTo>
                  <a:lnTo>
                    <a:pt x="550" y="813"/>
                  </a:lnTo>
                  <a:lnTo>
                    <a:pt x="559" y="807"/>
                  </a:lnTo>
                  <a:lnTo>
                    <a:pt x="567" y="805"/>
                  </a:lnTo>
                  <a:lnTo>
                    <a:pt x="575" y="802"/>
                  </a:lnTo>
                  <a:lnTo>
                    <a:pt x="584" y="798"/>
                  </a:lnTo>
                  <a:lnTo>
                    <a:pt x="593" y="795"/>
                  </a:lnTo>
                  <a:lnTo>
                    <a:pt x="601" y="791"/>
                  </a:lnTo>
                  <a:lnTo>
                    <a:pt x="610" y="786"/>
                  </a:lnTo>
                  <a:lnTo>
                    <a:pt x="618" y="782"/>
                  </a:lnTo>
                  <a:lnTo>
                    <a:pt x="625" y="778"/>
                  </a:lnTo>
                  <a:lnTo>
                    <a:pt x="633" y="774"/>
                  </a:lnTo>
                  <a:lnTo>
                    <a:pt x="640" y="768"/>
                  </a:lnTo>
                  <a:lnTo>
                    <a:pt x="648" y="763"/>
                  </a:lnTo>
                  <a:lnTo>
                    <a:pt x="655" y="758"/>
                  </a:lnTo>
                  <a:lnTo>
                    <a:pt x="663" y="753"/>
                  </a:lnTo>
                  <a:lnTo>
                    <a:pt x="670" y="748"/>
                  </a:lnTo>
                  <a:lnTo>
                    <a:pt x="677" y="742"/>
                  </a:lnTo>
                  <a:lnTo>
                    <a:pt x="685" y="736"/>
                  </a:lnTo>
                  <a:lnTo>
                    <a:pt x="691" y="730"/>
                  </a:lnTo>
                  <a:lnTo>
                    <a:pt x="698" y="725"/>
                  </a:lnTo>
                  <a:lnTo>
                    <a:pt x="705" y="718"/>
                  </a:lnTo>
                  <a:lnTo>
                    <a:pt x="710" y="711"/>
                  </a:lnTo>
                  <a:lnTo>
                    <a:pt x="717" y="705"/>
                  </a:lnTo>
                  <a:lnTo>
                    <a:pt x="723" y="699"/>
                  </a:lnTo>
                  <a:lnTo>
                    <a:pt x="730" y="692"/>
                  </a:lnTo>
                  <a:lnTo>
                    <a:pt x="735" y="685"/>
                  </a:lnTo>
                  <a:lnTo>
                    <a:pt x="741" y="678"/>
                  </a:lnTo>
                  <a:lnTo>
                    <a:pt x="747" y="671"/>
                  </a:lnTo>
                  <a:lnTo>
                    <a:pt x="752" y="664"/>
                  </a:lnTo>
                  <a:lnTo>
                    <a:pt x="758" y="656"/>
                  </a:lnTo>
                  <a:lnTo>
                    <a:pt x="763" y="649"/>
                  </a:lnTo>
                  <a:lnTo>
                    <a:pt x="768" y="641"/>
                  </a:lnTo>
                  <a:lnTo>
                    <a:pt x="773" y="634"/>
                  </a:lnTo>
                  <a:lnTo>
                    <a:pt x="778" y="625"/>
                  </a:lnTo>
                  <a:lnTo>
                    <a:pt x="782" y="617"/>
                  </a:lnTo>
                  <a:lnTo>
                    <a:pt x="786" y="610"/>
                  </a:lnTo>
                  <a:lnTo>
                    <a:pt x="790" y="601"/>
                  </a:lnTo>
                  <a:lnTo>
                    <a:pt x="795" y="593"/>
                  </a:lnTo>
                  <a:lnTo>
                    <a:pt x="799" y="585"/>
                  </a:lnTo>
                  <a:lnTo>
                    <a:pt x="802" y="576"/>
                  </a:lnTo>
                  <a:lnTo>
                    <a:pt x="805" y="568"/>
                  </a:lnTo>
                  <a:lnTo>
                    <a:pt x="809" y="560"/>
                  </a:lnTo>
                  <a:lnTo>
                    <a:pt x="811" y="551"/>
                  </a:lnTo>
                  <a:lnTo>
                    <a:pt x="815" y="543"/>
                  </a:lnTo>
                  <a:lnTo>
                    <a:pt x="817" y="534"/>
                  </a:lnTo>
                  <a:lnTo>
                    <a:pt x="820" y="525"/>
                  </a:lnTo>
                  <a:lnTo>
                    <a:pt x="822" y="516"/>
                  </a:lnTo>
                  <a:lnTo>
                    <a:pt x="824" y="507"/>
                  </a:lnTo>
                  <a:lnTo>
                    <a:pt x="826" y="498"/>
                  </a:lnTo>
                  <a:lnTo>
                    <a:pt x="828" y="490"/>
                  </a:lnTo>
                  <a:lnTo>
                    <a:pt x="829" y="480"/>
                  </a:lnTo>
                  <a:lnTo>
                    <a:pt x="830" y="471"/>
                  </a:lnTo>
                  <a:lnTo>
                    <a:pt x="831" y="463"/>
                  </a:lnTo>
                  <a:lnTo>
                    <a:pt x="832" y="452"/>
                  </a:lnTo>
                  <a:lnTo>
                    <a:pt x="834" y="444"/>
                  </a:lnTo>
                  <a:lnTo>
                    <a:pt x="834" y="425"/>
                  </a:lnTo>
                  <a:lnTo>
                    <a:pt x="835" y="416"/>
                  </a:lnTo>
                  <a:lnTo>
                    <a:pt x="835" y="380"/>
                  </a:lnTo>
                  <a:lnTo>
                    <a:pt x="833" y="370"/>
                  </a:lnTo>
                  <a:lnTo>
                    <a:pt x="831" y="361"/>
                  </a:lnTo>
                  <a:lnTo>
                    <a:pt x="829" y="353"/>
                  </a:lnTo>
                  <a:lnTo>
                    <a:pt x="827" y="344"/>
                  </a:lnTo>
                  <a:lnTo>
                    <a:pt x="825" y="335"/>
                  </a:lnTo>
                  <a:lnTo>
                    <a:pt x="823" y="326"/>
                  </a:lnTo>
                  <a:lnTo>
                    <a:pt x="821" y="317"/>
                  </a:lnTo>
                  <a:lnTo>
                    <a:pt x="819" y="308"/>
                  </a:lnTo>
                  <a:lnTo>
                    <a:pt x="816" y="300"/>
                  </a:lnTo>
                  <a:lnTo>
                    <a:pt x="814" y="290"/>
                  </a:lnTo>
                  <a:lnTo>
                    <a:pt x="810" y="283"/>
                  </a:lnTo>
                  <a:lnTo>
                    <a:pt x="807" y="274"/>
                  </a:lnTo>
                  <a:lnTo>
                    <a:pt x="805" y="265"/>
                  </a:lnTo>
                  <a:lnTo>
                    <a:pt x="800" y="256"/>
                  </a:lnTo>
                  <a:lnTo>
                    <a:pt x="796" y="248"/>
                  </a:lnTo>
                  <a:lnTo>
                    <a:pt x="793" y="240"/>
                  </a:lnTo>
                  <a:lnTo>
                    <a:pt x="789" y="230"/>
                  </a:lnTo>
                  <a:lnTo>
                    <a:pt x="784" y="222"/>
                  </a:lnTo>
                  <a:lnTo>
                    <a:pt x="780" y="215"/>
                  </a:lnTo>
                  <a:lnTo>
                    <a:pt x="775" y="206"/>
                  </a:lnTo>
                  <a:lnTo>
                    <a:pt x="770" y="199"/>
                  </a:lnTo>
                  <a:lnTo>
                    <a:pt x="765" y="192"/>
                  </a:lnTo>
                  <a:lnTo>
                    <a:pt x="760" y="184"/>
                  </a:lnTo>
                  <a:lnTo>
                    <a:pt x="755" y="176"/>
                  </a:lnTo>
                  <a:lnTo>
                    <a:pt x="750" y="169"/>
                  </a:lnTo>
                  <a:lnTo>
                    <a:pt x="744" y="160"/>
                  </a:lnTo>
                  <a:lnTo>
                    <a:pt x="738" y="153"/>
                  </a:lnTo>
                  <a:lnTo>
                    <a:pt x="732" y="147"/>
                  </a:lnTo>
                  <a:lnTo>
                    <a:pt x="725" y="140"/>
                  </a:lnTo>
                  <a:lnTo>
                    <a:pt x="720" y="134"/>
                  </a:lnTo>
                  <a:lnTo>
                    <a:pt x="714" y="127"/>
                  </a:lnTo>
                  <a:lnTo>
                    <a:pt x="706" y="120"/>
                  </a:lnTo>
                  <a:lnTo>
                    <a:pt x="700" y="114"/>
                  </a:lnTo>
                  <a:lnTo>
                    <a:pt x="693" y="108"/>
                  </a:lnTo>
                  <a:lnTo>
                    <a:pt x="686" y="101"/>
                  </a:lnTo>
                  <a:lnTo>
                    <a:pt x="679" y="96"/>
                  </a:lnTo>
                  <a:lnTo>
                    <a:pt x="671" y="90"/>
                  </a:lnTo>
                  <a:lnTo>
                    <a:pt x="665" y="82"/>
                  </a:lnTo>
                  <a:lnTo>
                    <a:pt x="656" y="78"/>
                  </a:lnTo>
                  <a:lnTo>
                    <a:pt x="649" y="72"/>
                  </a:lnTo>
                  <a:lnTo>
                    <a:pt x="641" y="67"/>
                  </a:lnTo>
                  <a:lnTo>
                    <a:pt x="634" y="62"/>
                  </a:lnTo>
                  <a:lnTo>
                    <a:pt x="626" y="58"/>
                  </a:lnTo>
                  <a:lnTo>
                    <a:pt x="618" y="54"/>
                  </a:lnTo>
                  <a:lnTo>
                    <a:pt x="610" y="50"/>
                  </a:lnTo>
                  <a:lnTo>
                    <a:pt x="602" y="46"/>
                  </a:lnTo>
                  <a:lnTo>
                    <a:pt x="594" y="41"/>
                  </a:lnTo>
                  <a:lnTo>
                    <a:pt x="585" y="38"/>
                  </a:lnTo>
                  <a:lnTo>
                    <a:pt x="577" y="35"/>
                  </a:lnTo>
                  <a:lnTo>
                    <a:pt x="569" y="31"/>
                  </a:lnTo>
                  <a:lnTo>
                    <a:pt x="560" y="26"/>
                  </a:lnTo>
                  <a:lnTo>
                    <a:pt x="551" y="24"/>
                  </a:lnTo>
                  <a:lnTo>
                    <a:pt x="543" y="21"/>
                  </a:lnTo>
                  <a:lnTo>
                    <a:pt x="534" y="18"/>
                  </a:lnTo>
                  <a:lnTo>
                    <a:pt x="525" y="15"/>
                  </a:lnTo>
                  <a:lnTo>
                    <a:pt x="516" y="12"/>
                  </a:lnTo>
                  <a:lnTo>
                    <a:pt x="507" y="10"/>
                  </a:lnTo>
                  <a:lnTo>
                    <a:pt x="499" y="9"/>
                  </a:lnTo>
                  <a:lnTo>
                    <a:pt x="490" y="7"/>
                  </a:lnTo>
                  <a:lnTo>
                    <a:pt x="480" y="5"/>
                  </a:lnTo>
                  <a:lnTo>
                    <a:pt x="471" y="4"/>
                  </a:lnTo>
                  <a:lnTo>
                    <a:pt x="463" y="2"/>
                  </a:lnTo>
                  <a:lnTo>
                    <a:pt x="453" y="1"/>
                  </a:lnTo>
                  <a:lnTo>
                    <a:pt x="444" y="1"/>
                  </a:lnTo>
                  <a:lnTo>
                    <a:pt x="435" y="0"/>
                  </a:lnTo>
                  <a:lnTo>
                    <a:pt x="425" y="0"/>
                  </a:lnTo>
                  <a:lnTo>
                    <a:pt x="417" y="0"/>
                  </a:lnTo>
                  <a:lnTo>
                    <a:pt x="408" y="0"/>
                  </a:lnTo>
                  <a:lnTo>
                    <a:pt x="399" y="0"/>
                  </a:lnTo>
                  <a:lnTo>
                    <a:pt x="390" y="0"/>
                  </a:lnTo>
                  <a:lnTo>
                    <a:pt x="381" y="0"/>
                  </a:lnTo>
                  <a:lnTo>
                    <a:pt x="373" y="0"/>
                  </a:lnTo>
                  <a:lnTo>
                    <a:pt x="364" y="0"/>
                  </a:lnTo>
                  <a:lnTo>
                    <a:pt x="355" y="0"/>
                  </a:lnTo>
                  <a:lnTo>
                    <a:pt x="345" y="2"/>
                  </a:lnTo>
                  <a:lnTo>
                    <a:pt x="337" y="5"/>
                  </a:lnTo>
                  <a:lnTo>
                    <a:pt x="328" y="10"/>
                  </a:lnTo>
                  <a:lnTo>
                    <a:pt x="319" y="10"/>
                  </a:lnTo>
                  <a:lnTo>
                    <a:pt x="310" y="12"/>
                  </a:lnTo>
                  <a:lnTo>
                    <a:pt x="301" y="18"/>
                  </a:lnTo>
                  <a:lnTo>
                    <a:pt x="292" y="19"/>
                  </a:lnTo>
                  <a:lnTo>
                    <a:pt x="284" y="20"/>
                  </a:lnTo>
                  <a:lnTo>
                    <a:pt x="275" y="26"/>
                  </a:lnTo>
                  <a:lnTo>
                    <a:pt x="266" y="28"/>
                  </a:lnTo>
                  <a:lnTo>
                    <a:pt x="258" y="30"/>
                  </a:lnTo>
                  <a:lnTo>
                    <a:pt x="250" y="35"/>
                  </a:lnTo>
                  <a:lnTo>
                    <a:pt x="241" y="38"/>
                  </a:lnTo>
                  <a:lnTo>
                    <a:pt x="233" y="43"/>
                  </a:lnTo>
                  <a:lnTo>
                    <a:pt x="225" y="46"/>
                  </a:lnTo>
                  <a:lnTo>
                    <a:pt x="217" y="51"/>
                  </a:lnTo>
                  <a:lnTo>
                    <a:pt x="210" y="56"/>
                  </a:lnTo>
                  <a:lnTo>
                    <a:pt x="201" y="60"/>
                  </a:lnTo>
                  <a:lnTo>
                    <a:pt x="194" y="65"/>
                  </a:lnTo>
                  <a:lnTo>
                    <a:pt x="186" y="70"/>
                  </a:lnTo>
                  <a:lnTo>
                    <a:pt x="179" y="75"/>
                  </a:lnTo>
                  <a:lnTo>
                    <a:pt x="171" y="80"/>
                  </a:lnTo>
                  <a:lnTo>
                    <a:pt x="164" y="86"/>
                  </a:lnTo>
                  <a:lnTo>
                    <a:pt x="156" y="92"/>
                  </a:lnTo>
                  <a:lnTo>
                    <a:pt x="150" y="98"/>
                  </a:lnTo>
                  <a:lnTo>
                    <a:pt x="143" y="104"/>
                  </a:lnTo>
                  <a:lnTo>
                    <a:pt x="136" y="110"/>
                  </a:lnTo>
                  <a:lnTo>
                    <a:pt x="130" y="115"/>
                  </a:lnTo>
                  <a:lnTo>
                    <a:pt x="123" y="121"/>
                  </a:lnTo>
                  <a:lnTo>
                    <a:pt x="116" y="128"/>
                  </a:lnTo>
                  <a:lnTo>
                    <a:pt x="110" y="135"/>
                  </a:lnTo>
                  <a:lnTo>
                    <a:pt x="104" y="142"/>
                  </a:lnTo>
                  <a:lnTo>
                    <a:pt x="98" y="150"/>
                  </a:lnTo>
                  <a:lnTo>
                    <a:pt x="92" y="156"/>
                  </a:lnTo>
                  <a:lnTo>
                    <a:pt x="87" y="163"/>
                  </a:lnTo>
                  <a:lnTo>
                    <a:pt x="81" y="170"/>
                  </a:lnTo>
                  <a:lnTo>
                    <a:pt x="76" y="178"/>
                  </a:lnTo>
                  <a:lnTo>
                    <a:pt x="71" y="185"/>
                  </a:lnTo>
                  <a:lnTo>
                    <a:pt x="66" y="192"/>
                  </a:lnTo>
                  <a:lnTo>
                    <a:pt x="61" y="200"/>
                  </a:lnTo>
                  <a:lnTo>
                    <a:pt x="57" y="208"/>
                  </a:lnTo>
                  <a:lnTo>
                    <a:pt x="52" y="216"/>
                  </a:lnTo>
                  <a:lnTo>
                    <a:pt x="48" y="224"/>
                  </a:lnTo>
                  <a:lnTo>
                    <a:pt x="44" y="233"/>
                  </a:lnTo>
                  <a:lnTo>
                    <a:pt x="40" y="241"/>
                  </a:lnTo>
                  <a:lnTo>
                    <a:pt x="35" y="250"/>
                  </a:lnTo>
                  <a:lnTo>
                    <a:pt x="32" y="258"/>
                  </a:lnTo>
                  <a:lnTo>
                    <a:pt x="29" y="267"/>
                  </a:lnTo>
                  <a:lnTo>
                    <a:pt x="25" y="275"/>
                  </a:lnTo>
                  <a:lnTo>
                    <a:pt x="22" y="283"/>
                  </a:lnTo>
                  <a:lnTo>
                    <a:pt x="20" y="292"/>
                  </a:lnTo>
                  <a:lnTo>
                    <a:pt x="17" y="300"/>
                  </a:lnTo>
                  <a:lnTo>
                    <a:pt x="15" y="309"/>
                  </a:lnTo>
                  <a:lnTo>
                    <a:pt x="12" y="318"/>
                  </a:lnTo>
                  <a:lnTo>
                    <a:pt x="10" y="327"/>
                  </a:lnTo>
                  <a:lnTo>
                    <a:pt x="9" y="336"/>
                  </a:lnTo>
                  <a:lnTo>
                    <a:pt x="7" y="345"/>
                  </a:lnTo>
                  <a:lnTo>
                    <a:pt x="5" y="354"/>
                  </a:lnTo>
                  <a:lnTo>
                    <a:pt x="4" y="364"/>
                  </a:lnTo>
                  <a:lnTo>
                    <a:pt x="3" y="372"/>
                  </a:lnTo>
                  <a:lnTo>
                    <a:pt x="2" y="381"/>
                  </a:lnTo>
                  <a:lnTo>
                    <a:pt x="1" y="390"/>
                  </a:lnTo>
                  <a:lnTo>
                    <a:pt x="1" y="399"/>
                  </a:lnTo>
                  <a:lnTo>
                    <a:pt x="0" y="409"/>
                  </a:lnTo>
                  <a:lnTo>
                    <a:pt x="0" y="455"/>
                  </a:lnTo>
                  <a:lnTo>
                    <a:pt x="2" y="465"/>
                  </a:lnTo>
                  <a:lnTo>
                    <a:pt x="4" y="475"/>
                  </a:lnTo>
                  <a:lnTo>
                    <a:pt x="6" y="485"/>
                  </a:lnTo>
                  <a:lnTo>
                    <a:pt x="9" y="493"/>
                  </a:lnTo>
                  <a:lnTo>
                    <a:pt x="10" y="503"/>
                  </a:lnTo>
                  <a:lnTo>
                    <a:pt x="13" y="511"/>
                  </a:lnTo>
                  <a:lnTo>
                    <a:pt x="15" y="520"/>
                  </a:lnTo>
                  <a:lnTo>
                    <a:pt x="17" y="529"/>
                  </a:lnTo>
                  <a:lnTo>
                    <a:pt x="20" y="537"/>
                  </a:lnTo>
                  <a:lnTo>
                    <a:pt x="22" y="545"/>
                  </a:lnTo>
                  <a:lnTo>
                    <a:pt x="25" y="554"/>
                  </a:lnTo>
                  <a:lnTo>
                    <a:pt x="29" y="564"/>
                  </a:lnTo>
                  <a:lnTo>
                    <a:pt x="32" y="571"/>
                  </a:lnTo>
                  <a:lnTo>
                    <a:pt x="36" y="580"/>
                  </a:lnTo>
                  <a:lnTo>
                    <a:pt x="40" y="588"/>
                  </a:lnTo>
                  <a:lnTo>
                    <a:pt x="44" y="596"/>
                  </a:lnTo>
                  <a:lnTo>
                    <a:pt x="47" y="605"/>
                  </a:lnTo>
                  <a:lnTo>
                    <a:pt x="52" y="613"/>
                  </a:lnTo>
                  <a:lnTo>
                    <a:pt x="56" y="620"/>
                  </a:lnTo>
                  <a:lnTo>
                    <a:pt x="61" y="628"/>
                  </a:lnTo>
                  <a:lnTo>
                    <a:pt x="66" y="636"/>
                  </a:lnTo>
                  <a:lnTo>
                    <a:pt x="71" y="644"/>
                  </a:lnTo>
                  <a:lnTo>
                    <a:pt x="75" y="652"/>
                  </a:lnTo>
                  <a:lnTo>
                    <a:pt x="81" y="660"/>
                  </a:lnTo>
                  <a:lnTo>
                    <a:pt x="87" y="666"/>
                  </a:lnTo>
                  <a:lnTo>
                    <a:pt x="92" y="674"/>
                  </a:lnTo>
                  <a:lnTo>
                    <a:pt x="100" y="682"/>
                  </a:lnTo>
                  <a:lnTo>
                    <a:pt x="105" y="689"/>
                  </a:lnTo>
                  <a:lnTo>
                    <a:pt x="111" y="695"/>
                  </a:lnTo>
                  <a:lnTo>
                    <a:pt x="117" y="701"/>
                  </a:lnTo>
                  <a:lnTo>
                    <a:pt x="124" y="709"/>
                  </a:lnTo>
                  <a:lnTo>
                    <a:pt x="130" y="715"/>
                  </a:lnTo>
                  <a:lnTo>
                    <a:pt x="136" y="721"/>
                  </a:lnTo>
                  <a:lnTo>
                    <a:pt x="143" y="727"/>
                  </a:lnTo>
                  <a:lnTo>
                    <a:pt x="150" y="733"/>
                  </a:lnTo>
                  <a:lnTo>
                    <a:pt x="158" y="740"/>
                  </a:lnTo>
                  <a:lnTo>
                    <a:pt x="165" y="745"/>
                  </a:lnTo>
                  <a:lnTo>
                    <a:pt x="172" y="750"/>
                  </a:lnTo>
                  <a:lnTo>
                    <a:pt x="180" y="756"/>
                  </a:lnTo>
                  <a:lnTo>
                    <a:pt x="187" y="761"/>
                  </a:lnTo>
                  <a:lnTo>
                    <a:pt x="195" y="766"/>
                  </a:lnTo>
                  <a:lnTo>
                    <a:pt x="203" y="771"/>
                  </a:lnTo>
                  <a:lnTo>
                    <a:pt x="210" y="776"/>
                  </a:lnTo>
                  <a:lnTo>
                    <a:pt x="218" y="780"/>
                  </a:lnTo>
                  <a:lnTo>
                    <a:pt x="226" y="785"/>
                  </a:lnTo>
                  <a:lnTo>
                    <a:pt x="235" y="789"/>
                  </a:lnTo>
                  <a:lnTo>
                    <a:pt x="242" y="793"/>
                  </a:lnTo>
                  <a:lnTo>
                    <a:pt x="250" y="798"/>
                  </a:lnTo>
                  <a:lnTo>
                    <a:pt x="260" y="801"/>
                  </a:lnTo>
                  <a:lnTo>
                    <a:pt x="270" y="805"/>
                  </a:lnTo>
                  <a:lnTo>
                    <a:pt x="278" y="807"/>
                  </a:lnTo>
                  <a:lnTo>
                    <a:pt x="286" y="810"/>
                  </a:lnTo>
                  <a:lnTo>
                    <a:pt x="295" y="813"/>
                  </a:lnTo>
                  <a:lnTo>
                    <a:pt x="304" y="815"/>
                  </a:lnTo>
                  <a:lnTo>
                    <a:pt x="313" y="818"/>
                  </a:lnTo>
                  <a:lnTo>
                    <a:pt x="321" y="820"/>
                  </a:lnTo>
                  <a:lnTo>
                    <a:pt x="330" y="823"/>
                  </a:lnTo>
                  <a:lnTo>
                    <a:pt x="339" y="825"/>
                  </a:lnTo>
                  <a:lnTo>
                    <a:pt x="348" y="826"/>
                  </a:lnTo>
                  <a:lnTo>
                    <a:pt x="356" y="828"/>
                  </a:lnTo>
                  <a:lnTo>
                    <a:pt x="365" y="830"/>
                  </a:lnTo>
                  <a:lnTo>
                    <a:pt x="375" y="831"/>
                  </a:lnTo>
                  <a:lnTo>
                    <a:pt x="384" y="831"/>
                  </a:lnTo>
                  <a:lnTo>
                    <a:pt x="393" y="832"/>
                  </a:lnTo>
                  <a:lnTo>
                    <a:pt x="402" y="833"/>
                  </a:lnTo>
                  <a:lnTo>
                    <a:pt x="410" y="833"/>
                  </a:lnTo>
                  <a:lnTo>
                    <a:pt x="420" y="833"/>
                  </a:lnTo>
                  <a:lnTo>
                    <a:pt x="429" y="833"/>
                  </a:lnTo>
                  <a:lnTo>
                    <a:pt x="429" y="833"/>
                  </a:lnTo>
                </a:path>
              </a:pathLst>
            </a:custGeom>
            <a:noFill/>
            <a:ln w="7938" cap="flat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8" name="Freeform 740"/>
            <p:cNvSpPr>
              <a:spLocks/>
            </p:cNvSpPr>
            <p:nvPr/>
          </p:nvSpPr>
          <p:spPr bwMode="auto">
            <a:xfrm>
              <a:off x="5849" y="2201"/>
              <a:ext cx="218" cy="240"/>
            </a:xfrm>
            <a:custGeom>
              <a:avLst/>
              <a:gdLst>
                <a:gd name="T0" fmla="*/ 10 w 380"/>
                <a:gd name="T1" fmla="*/ 417 h 417"/>
                <a:gd name="T2" fmla="*/ 28 w 380"/>
                <a:gd name="T3" fmla="*/ 417 h 417"/>
                <a:gd name="T4" fmla="*/ 46 w 380"/>
                <a:gd name="T5" fmla="*/ 412 h 417"/>
                <a:gd name="T6" fmla="*/ 64 w 380"/>
                <a:gd name="T7" fmla="*/ 406 h 417"/>
                <a:gd name="T8" fmla="*/ 81 w 380"/>
                <a:gd name="T9" fmla="*/ 399 h 417"/>
                <a:gd name="T10" fmla="*/ 98 w 380"/>
                <a:gd name="T11" fmla="*/ 394 h 417"/>
                <a:gd name="T12" fmla="*/ 115 w 380"/>
                <a:gd name="T13" fmla="*/ 389 h 417"/>
                <a:gd name="T14" fmla="*/ 132 w 380"/>
                <a:gd name="T15" fmla="*/ 381 h 417"/>
                <a:gd name="T16" fmla="*/ 148 w 380"/>
                <a:gd name="T17" fmla="*/ 374 h 417"/>
                <a:gd name="T18" fmla="*/ 165 w 380"/>
                <a:gd name="T19" fmla="*/ 364 h 417"/>
                <a:gd name="T20" fmla="*/ 180 w 380"/>
                <a:gd name="T21" fmla="*/ 356 h 417"/>
                <a:gd name="T22" fmla="*/ 195 w 380"/>
                <a:gd name="T23" fmla="*/ 345 h 417"/>
                <a:gd name="T24" fmla="*/ 210 w 380"/>
                <a:gd name="T25" fmla="*/ 335 h 417"/>
                <a:gd name="T26" fmla="*/ 224 w 380"/>
                <a:gd name="T27" fmla="*/ 324 h 417"/>
                <a:gd name="T28" fmla="*/ 239 w 380"/>
                <a:gd name="T29" fmla="*/ 312 h 417"/>
                <a:gd name="T30" fmla="*/ 252 w 380"/>
                <a:gd name="T31" fmla="*/ 299 h 417"/>
                <a:gd name="T32" fmla="*/ 265 w 380"/>
                <a:gd name="T33" fmla="*/ 287 h 417"/>
                <a:gd name="T34" fmla="*/ 277 w 380"/>
                <a:gd name="T35" fmla="*/ 274 h 417"/>
                <a:gd name="T36" fmla="*/ 288 w 380"/>
                <a:gd name="T37" fmla="*/ 259 h 417"/>
                <a:gd name="T38" fmla="*/ 300 w 380"/>
                <a:gd name="T39" fmla="*/ 245 h 417"/>
                <a:gd name="T40" fmla="*/ 310 w 380"/>
                <a:gd name="T41" fmla="*/ 230 h 417"/>
                <a:gd name="T42" fmla="*/ 319 w 380"/>
                <a:gd name="T43" fmla="*/ 215 h 417"/>
                <a:gd name="T44" fmla="*/ 329 w 380"/>
                <a:gd name="T45" fmla="*/ 199 h 417"/>
                <a:gd name="T46" fmla="*/ 337 w 380"/>
                <a:gd name="T47" fmla="*/ 182 h 417"/>
                <a:gd name="T48" fmla="*/ 345 w 380"/>
                <a:gd name="T49" fmla="*/ 166 h 417"/>
                <a:gd name="T50" fmla="*/ 351 w 380"/>
                <a:gd name="T51" fmla="*/ 149 h 417"/>
                <a:gd name="T52" fmla="*/ 357 w 380"/>
                <a:gd name="T53" fmla="*/ 132 h 417"/>
                <a:gd name="T54" fmla="*/ 363 w 380"/>
                <a:gd name="T55" fmla="*/ 114 h 417"/>
                <a:gd name="T56" fmla="*/ 367 w 380"/>
                <a:gd name="T57" fmla="*/ 97 h 417"/>
                <a:gd name="T58" fmla="*/ 371 w 380"/>
                <a:gd name="T59" fmla="*/ 80 h 417"/>
                <a:gd name="T60" fmla="*/ 375 w 380"/>
                <a:gd name="T61" fmla="*/ 61 h 417"/>
                <a:gd name="T62" fmla="*/ 377 w 380"/>
                <a:gd name="T63" fmla="*/ 44 h 417"/>
                <a:gd name="T64" fmla="*/ 379 w 380"/>
                <a:gd name="T65" fmla="*/ 25 h 417"/>
                <a:gd name="T66" fmla="*/ 380 w 380"/>
                <a:gd name="T6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0" h="417">
                  <a:moveTo>
                    <a:pt x="0" y="417"/>
                  </a:moveTo>
                  <a:lnTo>
                    <a:pt x="10" y="417"/>
                  </a:lnTo>
                  <a:lnTo>
                    <a:pt x="19" y="417"/>
                  </a:lnTo>
                  <a:lnTo>
                    <a:pt x="28" y="417"/>
                  </a:lnTo>
                  <a:lnTo>
                    <a:pt x="37" y="415"/>
                  </a:lnTo>
                  <a:lnTo>
                    <a:pt x="46" y="412"/>
                  </a:lnTo>
                  <a:lnTo>
                    <a:pt x="55" y="407"/>
                  </a:lnTo>
                  <a:lnTo>
                    <a:pt x="64" y="406"/>
                  </a:lnTo>
                  <a:lnTo>
                    <a:pt x="72" y="403"/>
                  </a:lnTo>
                  <a:lnTo>
                    <a:pt x="81" y="399"/>
                  </a:lnTo>
                  <a:lnTo>
                    <a:pt x="90" y="398"/>
                  </a:lnTo>
                  <a:lnTo>
                    <a:pt x="98" y="394"/>
                  </a:lnTo>
                  <a:lnTo>
                    <a:pt x="107" y="391"/>
                  </a:lnTo>
                  <a:lnTo>
                    <a:pt x="115" y="389"/>
                  </a:lnTo>
                  <a:lnTo>
                    <a:pt x="124" y="384"/>
                  </a:lnTo>
                  <a:lnTo>
                    <a:pt x="132" y="381"/>
                  </a:lnTo>
                  <a:lnTo>
                    <a:pt x="140" y="378"/>
                  </a:lnTo>
                  <a:lnTo>
                    <a:pt x="148" y="374"/>
                  </a:lnTo>
                  <a:lnTo>
                    <a:pt x="156" y="369"/>
                  </a:lnTo>
                  <a:lnTo>
                    <a:pt x="165" y="364"/>
                  </a:lnTo>
                  <a:lnTo>
                    <a:pt x="172" y="360"/>
                  </a:lnTo>
                  <a:lnTo>
                    <a:pt x="180" y="356"/>
                  </a:lnTo>
                  <a:lnTo>
                    <a:pt x="188" y="351"/>
                  </a:lnTo>
                  <a:lnTo>
                    <a:pt x="195" y="345"/>
                  </a:lnTo>
                  <a:lnTo>
                    <a:pt x="203" y="340"/>
                  </a:lnTo>
                  <a:lnTo>
                    <a:pt x="210" y="335"/>
                  </a:lnTo>
                  <a:lnTo>
                    <a:pt x="216" y="329"/>
                  </a:lnTo>
                  <a:lnTo>
                    <a:pt x="224" y="324"/>
                  </a:lnTo>
                  <a:lnTo>
                    <a:pt x="232" y="318"/>
                  </a:lnTo>
                  <a:lnTo>
                    <a:pt x="239" y="312"/>
                  </a:lnTo>
                  <a:lnTo>
                    <a:pt x="245" y="306"/>
                  </a:lnTo>
                  <a:lnTo>
                    <a:pt x="252" y="299"/>
                  </a:lnTo>
                  <a:lnTo>
                    <a:pt x="258" y="293"/>
                  </a:lnTo>
                  <a:lnTo>
                    <a:pt x="265" y="287"/>
                  </a:lnTo>
                  <a:lnTo>
                    <a:pt x="270" y="280"/>
                  </a:lnTo>
                  <a:lnTo>
                    <a:pt x="277" y="274"/>
                  </a:lnTo>
                  <a:lnTo>
                    <a:pt x="283" y="266"/>
                  </a:lnTo>
                  <a:lnTo>
                    <a:pt x="288" y="259"/>
                  </a:lnTo>
                  <a:lnTo>
                    <a:pt x="295" y="252"/>
                  </a:lnTo>
                  <a:lnTo>
                    <a:pt x="300" y="245"/>
                  </a:lnTo>
                  <a:lnTo>
                    <a:pt x="305" y="238"/>
                  </a:lnTo>
                  <a:lnTo>
                    <a:pt x="310" y="230"/>
                  </a:lnTo>
                  <a:lnTo>
                    <a:pt x="315" y="223"/>
                  </a:lnTo>
                  <a:lnTo>
                    <a:pt x="319" y="215"/>
                  </a:lnTo>
                  <a:lnTo>
                    <a:pt x="324" y="206"/>
                  </a:lnTo>
                  <a:lnTo>
                    <a:pt x="329" y="199"/>
                  </a:lnTo>
                  <a:lnTo>
                    <a:pt x="333" y="190"/>
                  </a:lnTo>
                  <a:lnTo>
                    <a:pt x="337" y="182"/>
                  </a:lnTo>
                  <a:lnTo>
                    <a:pt x="341" y="174"/>
                  </a:lnTo>
                  <a:lnTo>
                    <a:pt x="345" y="166"/>
                  </a:lnTo>
                  <a:lnTo>
                    <a:pt x="348" y="157"/>
                  </a:lnTo>
                  <a:lnTo>
                    <a:pt x="351" y="149"/>
                  </a:lnTo>
                  <a:lnTo>
                    <a:pt x="355" y="140"/>
                  </a:lnTo>
                  <a:lnTo>
                    <a:pt x="357" y="132"/>
                  </a:lnTo>
                  <a:lnTo>
                    <a:pt x="360" y="124"/>
                  </a:lnTo>
                  <a:lnTo>
                    <a:pt x="363" y="114"/>
                  </a:lnTo>
                  <a:lnTo>
                    <a:pt x="365" y="106"/>
                  </a:lnTo>
                  <a:lnTo>
                    <a:pt x="367" y="97"/>
                  </a:lnTo>
                  <a:lnTo>
                    <a:pt x="370" y="89"/>
                  </a:lnTo>
                  <a:lnTo>
                    <a:pt x="371" y="80"/>
                  </a:lnTo>
                  <a:lnTo>
                    <a:pt x="373" y="70"/>
                  </a:lnTo>
                  <a:lnTo>
                    <a:pt x="375" y="61"/>
                  </a:lnTo>
                  <a:lnTo>
                    <a:pt x="376" y="53"/>
                  </a:lnTo>
                  <a:lnTo>
                    <a:pt x="377" y="44"/>
                  </a:lnTo>
                  <a:lnTo>
                    <a:pt x="377" y="34"/>
                  </a:lnTo>
                  <a:lnTo>
                    <a:pt x="379" y="25"/>
                  </a:lnTo>
                  <a:lnTo>
                    <a:pt x="379" y="8"/>
                  </a:lnTo>
                  <a:lnTo>
                    <a:pt x="380" y="0"/>
                  </a:lnTo>
                </a:path>
              </a:pathLst>
            </a:custGeom>
            <a:noFill/>
            <a:ln w="7938" cap="flat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9" name="Freeform 741"/>
            <p:cNvSpPr>
              <a:spLocks/>
            </p:cNvSpPr>
            <p:nvPr/>
          </p:nvSpPr>
          <p:spPr bwMode="auto">
            <a:xfrm>
              <a:off x="6017" y="1974"/>
              <a:ext cx="24" cy="49"/>
            </a:xfrm>
            <a:custGeom>
              <a:avLst/>
              <a:gdLst>
                <a:gd name="T0" fmla="*/ 20 w 41"/>
                <a:gd name="T1" fmla="*/ 81 h 86"/>
                <a:gd name="T2" fmla="*/ 0 w 41"/>
                <a:gd name="T3" fmla="*/ 86 h 86"/>
                <a:gd name="T4" fmla="*/ 0 w 41"/>
                <a:gd name="T5" fmla="*/ 0 h 86"/>
                <a:gd name="T6" fmla="*/ 41 w 41"/>
                <a:gd name="T7" fmla="*/ 76 h 86"/>
                <a:gd name="T8" fmla="*/ 20 w 41"/>
                <a:gd name="T9" fmla="*/ 8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86">
                  <a:moveTo>
                    <a:pt x="20" y="81"/>
                  </a:moveTo>
                  <a:lnTo>
                    <a:pt x="0" y="86"/>
                  </a:lnTo>
                  <a:lnTo>
                    <a:pt x="0" y="0"/>
                  </a:lnTo>
                  <a:lnTo>
                    <a:pt x="41" y="76"/>
                  </a:lnTo>
                  <a:lnTo>
                    <a:pt x="20" y="81"/>
                  </a:lnTo>
                  <a:close/>
                </a:path>
              </a:pathLst>
            </a:custGeom>
            <a:solidFill>
              <a:srgbClr val="006600"/>
            </a:solidFill>
            <a:ln w="1588" cap="flat">
              <a:solidFill>
                <a:srgbClr val="0066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0" name="Line 742"/>
            <p:cNvSpPr>
              <a:spLocks noChangeShapeType="1"/>
            </p:cNvSpPr>
            <p:nvPr/>
          </p:nvSpPr>
          <p:spPr bwMode="auto">
            <a:xfrm flipH="1" flipV="1">
              <a:off x="6029" y="2021"/>
              <a:ext cx="35" cy="140"/>
            </a:xfrm>
            <a:prstGeom prst="line">
              <a:avLst/>
            </a:prstGeom>
            <a:noFill/>
            <a:ln w="7938" cap="flat">
              <a:solidFill>
                <a:srgbClr val="0066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1" name="Freeform 743"/>
            <p:cNvSpPr>
              <a:spLocks/>
            </p:cNvSpPr>
            <p:nvPr/>
          </p:nvSpPr>
          <p:spPr bwMode="auto">
            <a:xfrm>
              <a:off x="6064" y="1862"/>
              <a:ext cx="25" cy="49"/>
            </a:xfrm>
            <a:custGeom>
              <a:avLst/>
              <a:gdLst>
                <a:gd name="T0" fmla="*/ 21 w 42"/>
                <a:gd name="T1" fmla="*/ 83 h 84"/>
                <a:gd name="T2" fmla="*/ 0 w 42"/>
                <a:gd name="T3" fmla="*/ 82 h 84"/>
                <a:gd name="T4" fmla="*/ 25 w 42"/>
                <a:gd name="T5" fmla="*/ 0 h 84"/>
                <a:gd name="T6" fmla="*/ 42 w 42"/>
                <a:gd name="T7" fmla="*/ 84 h 84"/>
                <a:gd name="T8" fmla="*/ 21 w 42"/>
                <a:gd name="T9" fmla="*/ 8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84">
                  <a:moveTo>
                    <a:pt x="21" y="83"/>
                  </a:moveTo>
                  <a:lnTo>
                    <a:pt x="0" y="82"/>
                  </a:lnTo>
                  <a:lnTo>
                    <a:pt x="25" y="0"/>
                  </a:lnTo>
                  <a:lnTo>
                    <a:pt x="42" y="84"/>
                  </a:lnTo>
                  <a:lnTo>
                    <a:pt x="21" y="83"/>
                  </a:lnTo>
                  <a:close/>
                </a:path>
              </a:pathLst>
            </a:custGeom>
            <a:solidFill>
              <a:srgbClr val="000099"/>
            </a:solidFill>
            <a:ln w="1588" cap="flat">
              <a:solidFill>
                <a:srgbClr val="00009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2" name="Line 744"/>
            <p:cNvSpPr>
              <a:spLocks noChangeShapeType="1"/>
            </p:cNvSpPr>
            <p:nvPr/>
          </p:nvSpPr>
          <p:spPr bwMode="auto">
            <a:xfrm flipV="1">
              <a:off x="6064" y="1910"/>
              <a:ext cx="13" cy="258"/>
            </a:xfrm>
            <a:prstGeom prst="line">
              <a:avLst/>
            </a:prstGeom>
            <a:noFill/>
            <a:ln w="14288" cap="flat">
              <a:solidFill>
                <a:srgbClr val="000099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0808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490451" y="523701"/>
            <a:ext cx="11122429" cy="0"/>
          </a:xfrm>
          <a:prstGeom prst="line">
            <a:avLst/>
          </a:prstGeom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462458" y="105963"/>
            <a:ext cx="524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Peridodic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sine </a:t>
            </a:r>
            <a:r>
              <a:rPr lang="fr-FR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wave</a:t>
            </a:r>
            <a:r>
              <a:rPr lang="fr-FR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 motions: phase </a:t>
            </a:r>
            <a:r>
              <a:rPr lang="fr-FR" dirty="0" err="1" smtClean="0">
                <a:solidFill>
                  <a:srgbClr val="002060"/>
                </a:solidFill>
                <a:latin typeface="Century Gothic" panose="020B0502020202020204" pitchFamily="34" charset="0"/>
              </a:rPr>
              <a:t>diagram</a:t>
            </a:r>
            <a:endParaRPr lang="fr-FR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146027" y="1401051"/>
            <a:ext cx="5674493" cy="5000264"/>
            <a:chOff x="336649" y="928868"/>
            <a:chExt cx="5674493" cy="5000264"/>
          </a:xfrm>
        </p:grpSpPr>
        <p:sp>
          <p:nvSpPr>
            <p:cNvPr id="5" name="ZoneTexte 4"/>
            <p:cNvSpPr txBox="1"/>
            <p:nvPr/>
          </p:nvSpPr>
          <p:spPr>
            <a:xfrm>
              <a:off x="1142798" y="1231845"/>
              <a:ext cx="164339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1.3 &lt; </a:t>
              </a:r>
              <a:r>
                <a:rPr lang="en-US" i="1" dirty="0" smtClean="0"/>
                <a:t>a</a:t>
              </a:r>
              <a:r>
                <a:rPr lang="en-US" dirty="0" smtClean="0"/>
                <a:t> &lt; 2 mm</a:t>
              </a:r>
            </a:p>
            <a:p>
              <a:r>
                <a:rPr lang="en-US" dirty="0" smtClean="0"/>
                <a:t>    1 &lt; </a:t>
              </a:r>
              <a:r>
                <a:rPr lang="en-US" dirty="0" smtClean="0">
                  <a:latin typeface="Symbol" panose="05050102010706020507" pitchFamily="18" charset="2"/>
                </a:rPr>
                <a:t>L</a:t>
              </a:r>
              <a:r>
                <a:rPr lang="en-US" dirty="0" smtClean="0"/>
                <a:t> &lt; 6 mm</a:t>
              </a:r>
            </a:p>
            <a:p>
              <a:r>
                <a:rPr lang="en-US" dirty="0" smtClean="0"/>
                <a:t> 0.1 &lt; </a:t>
              </a:r>
              <a:r>
                <a:rPr lang="en-US" i="1" dirty="0" smtClean="0"/>
                <a:t>A</a:t>
              </a:r>
              <a:r>
                <a:rPr lang="en-US" dirty="0" smtClean="0"/>
                <a:t> &lt; 3 mm</a:t>
              </a:r>
              <a:endParaRPr lang="en-US" dirty="0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1725427" y="2626975"/>
              <a:ext cx="1471823" cy="27699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 panose="020B0502020202020204" pitchFamily="34" charset="0"/>
                </a:rPr>
                <a:t>stick-slip regime </a:t>
              </a:r>
              <a:endParaRPr lang="en-U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3735415" y="4406957"/>
              <a:ext cx="1560468" cy="46166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latin typeface="Century Gothic" panose="020B0502020202020204" pitchFamily="34" charset="0"/>
                </a:rPr>
                <a:t>Continous</a:t>
              </a:r>
              <a:r>
                <a:rPr lang="en-US" sz="1200" dirty="0" smtClean="0">
                  <a:latin typeface="Century Gothic" panose="020B0502020202020204" pitchFamily="34" charset="0"/>
                </a:rPr>
                <a:t> sliding</a:t>
              </a:r>
            </a:p>
            <a:p>
              <a:pPr algn="ctr"/>
              <a:r>
                <a:rPr lang="en-US" sz="1200" dirty="0" smtClean="0">
                  <a:latin typeface="Century Gothic" panose="020B0502020202020204" pitchFamily="34" charset="0"/>
                </a:rPr>
                <a:t>regime</a:t>
              </a:r>
              <a:endParaRPr lang="en-US" sz="1200" dirty="0">
                <a:latin typeface="Century Gothic" panose="020B0502020202020204" pitchFamily="34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 rot="18301359">
              <a:off x="3913484" y="2350659"/>
              <a:ext cx="12041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Point contact</a:t>
              </a:r>
            </a:p>
            <a:p>
              <a:pPr algn="ctr"/>
              <a:r>
                <a:rPr lang="en-US" sz="1200" dirty="0" smtClean="0">
                  <a:solidFill>
                    <a:srgbClr val="FF0000"/>
                  </a:solidFill>
                  <a:latin typeface="Century Gothic" panose="020B0502020202020204" pitchFamily="34" charset="0"/>
                </a:rPr>
                <a:t>theoretical</a:t>
              </a:r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6649" y="928868"/>
              <a:ext cx="5674493" cy="5000264"/>
            </a:xfrm>
            <a:prstGeom prst="rect">
              <a:avLst/>
            </a:prstGeom>
          </p:spPr>
        </p:pic>
        <p:cxnSp>
          <p:nvCxnSpPr>
            <p:cNvPr id="10" name="Connecteur droit 9"/>
            <p:cNvCxnSpPr/>
            <p:nvPr/>
          </p:nvCxnSpPr>
          <p:spPr>
            <a:xfrm flipV="1">
              <a:off x="4783540" y="2019869"/>
              <a:ext cx="163773" cy="2388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865959" y="907601"/>
            <a:ext cx="3273159" cy="1535783"/>
            <a:chOff x="7156176" y="5054799"/>
            <a:chExt cx="2974867" cy="1312749"/>
          </a:xfrm>
        </p:grpSpPr>
        <p:cxnSp>
          <p:nvCxnSpPr>
            <p:cNvPr id="12" name="Connecteur droit avec flèche 11"/>
            <p:cNvCxnSpPr/>
            <p:nvPr/>
          </p:nvCxnSpPr>
          <p:spPr>
            <a:xfrm>
              <a:off x="8038728" y="6093580"/>
              <a:ext cx="827520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ZoneTexte 12"/>
            <p:cNvSpPr txBox="1"/>
            <p:nvPr/>
          </p:nvSpPr>
          <p:spPr>
            <a:xfrm>
              <a:off x="8324737" y="6106758"/>
              <a:ext cx="233890" cy="2607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Symbol" panose="05050102010706020507" pitchFamily="18" charset="2"/>
                </a:rPr>
                <a:t>L</a:t>
              </a:r>
              <a:endParaRPr lang="en-US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7297224" y="5054799"/>
              <a:ext cx="188029" cy="239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y</a:t>
              </a:r>
              <a:endParaRPr lang="en-US" sz="1600" i="1" dirty="0"/>
            </a:p>
          </p:txBody>
        </p:sp>
        <p:grpSp>
          <p:nvGrpSpPr>
            <p:cNvPr id="15" name="Group 4"/>
            <p:cNvGrpSpPr>
              <a:grpSpLocks noChangeAspect="1"/>
            </p:cNvGrpSpPr>
            <p:nvPr/>
          </p:nvGrpSpPr>
          <p:grpSpPr bwMode="auto">
            <a:xfrm>
              <a:off x="7532959" y="5478105"/>
              <a:ext cx="957828" cy="507312"/>
              <a:chOff x="4757" y="3081"/>
              <a:chExt cx="1691" cy="1167"/>
            </a:xfrm>
          </p:grpSpPr>
          <p:sp>
            <p:nvSpPr>
              <p:cNvPr id="29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757" y="3081"/>
                <a:ext cx="1691" cy="1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" name="Freeform 5"/>
              <p:cNvSpPr>
                <a:spLocks/>
              </p:cNvSpPr>
              <p:nvPr/>
            </p:nvSpPr>
            <p:spPr bwMode="auto">
              <a:xfrm>
                <a:off x="4946" y="3118"/>
                <a:ext cx="1421" cy="1003"/>
              </a:xfrm>
              <a:custGeom>
                <a:avLst/>
                <a:gdLst>
                  <a:gd name="T0" fmla="*/ 35 w 3509"/>
                  <a:gd name="T1" fmla="*/ 1155 h 2467"/>
                  <a:gd name="T2" fmla="*/ 106 w 3509"/>
                  <a:gd name="T3" fmla="*/ 1000 h 2467"/>
                  <a:gd name="T4" fmla="*/ 177 w 3509"/>
                  <a:gd name="T5" fmla="*/ 849 h 2467"/>
                  <a:gd name="T6" fmla="*/ 248 w 3509"/>
                  <a:gd name="T7" fmla="*/ 703 h 2467"/>
                  <a:gd name="T8" fmla="*/ 319 w 3509"/>
                  <a:gd name="T9" fmla="*/ 567 h 2467"/>
                  <a:gd name="T10" fmla="*/ 390 w 3509"/>
                  <a:gd name="T11" fmla="*/ 441 h 2467"/>
                  <a:gd name="T12" fmla="*/ 461 w 3509"/>
                  <a:gd name="T13" fmla="*/ 327 h 2467"/>
                  <a:gd name="T14" fmla="*/ 532 w 3509"/>
                  <a:gd name="T15" fmla="*/ 229 h 2467"/>
                  <a:gd name="T16" fmla="*/ 603 w 3509"/>
                  <a:gd name="T17" fmla="*/ 146 h 2467"/>
                  <a:gd name="T18" fmla="*/ 673 w 3509"/>
                  <a:gd name="T19" fmla="*/ 81 h 2467"/>
                  <a:gd name="T20" fmla="*/ 744 w 3509"/>
                  <a:gd name="T21" fmla="*/ 35 h 2467"/>
                  <a:gd name="T22" fmla="*/ 815 w 3509"/>
                  <a:gd name="T23" fmla="*/ 7 h 2467"/>
                  <a:gd name="T24" fmla="*/ 886 w 3509"/>
                  <a:gd name="T25" fmla="*/ 0 h 2467"/>
                  <a:gd name="T26" fmla="*/ 957 w 3509"/>
                  <a:gd name="T27" fmla="*/ 12 h 2467"/>
                  <a:gd name="T28" fmla="*/ 1028 w 3509"/>
                  <a:gd name="T29" fmla="*/ 44 h 2467"/>
                  <a:gd name="T30" fmla="*/ 1099 w 3509"/>
                  <a:gd name="T31" fmla="*/ 96 h 2467"/>
                  <a:gd name="T32" fmla="*/ 1170 w 3509"/>
                  <a:gd name="T33" fmla="*/ 165 h 2467"/>
                  <a:gd name="T34" fmla="*/ 1241 w 3509"/>
                  <a:gd name="T35" fmla="*/ 252 h 2467"/>
                  <a:gd name="T36" fmla="*/ 1311 w 3509"/>
                  <a:gd name="T37" fmla="*/ 354 h 2467"/>
                  <a:gd name="T38" fmla="*/ 1382 w 3509"/>
                  <a:gd name="T39" fmla="*/ 471 h 2467"/>
                  <a:gd name="T40" fmla="*/ 1453 w 3509"/>
                  <a:gd name="T41" fmla="*/ 600 h 2467"/>
                  <a:gd name="T42" fmla="*/ 1524 w 3509"/>
                  <a:gd name="T43" fmla="*/ 739 h 2467"/>
                  <a:gd name="T44" fmla="*/ 1595 w 3509"/>
                  <a:gd name="T45" fmla="*/ 886 h 2467"/>
                  <a:gd name="T46" fmla="*/ 1666 w 3509"/>
                  <a:gd name="T47" fmla="*/ 1039 h 2467"/>
                  <a:gd name="T48" fmla="*/ 1737 w 3509"/>
                  <a:gd name="T49" fmla="*/ 1194 h 2467"/>
                  <a:gd name="T50" fmla="*/ 1808 w 3509"/>
                  <a:gd name="T51" fmla="*/ 1351 h 2467"/>
                  <a:gd name="T52" fmla="*/ 1879 w 3509"/>
                  <a:gd name="T53" fmla="*/ 1505 h 2467"/>
                  <a:gd name="T54" fmla="*/ 1949 w 3509"/>
                  <a:gd name="T55" fmla="*/ 1655 h 2467"/>
                  <a:gd name="T56" fmla="*/ 2020 w 3509"/>
                  <a:gd name="T57" fmla="*/ 1799 h 2467"/>
                  <a:gd name="T58" fmla="*/ 2091 w 3509"/>
                  <a:gd name="T59" fmla="*/ 1933 h 2467"/>
                  <a:gd name="T60" fmla="*/ 2162 w 3509"/>
                  <a:gd name="T61" fmla="*/ 2056 h 2467"/>
                  <a:gd name="T62" fmla="*/ 2233 w 3509"/>
                  <a:gd name="T63" fmla="*/ 2166 h 2467"/>
                  <a:gd name="T64" fmla="*/ 2304 w 3509"/>
                  <a:gd name="T65" fmla="*/ 2261 h 2467"/>
                  <a:gd name="T66" fmla="*/ 2375 w 3509"/>
                  <a:gd name="T67" fmla="*/ 2339 h 2467"/>
                  <a:gd name="T68" fmla="*/ 2446 w 3509"/>
                  <a:gd name="T69" fmla="*/ 2399 h 2467"/>
                  <a:gd name="T70" fmla="*/ 2517 w 3509"/>
                  <a:gd name="T71" fmla="*/ 2441 h 2467"/>
                  <a:gd name="T72" fmla="*/ 2587 w 3509"/>
                  <a:gd name="T73" fmla="*/ 2463 h 2467"/>
                  <a:gd name="T74" fmla="*/ 2658 w 3509"/>
                  <a:gd name="T75" fmla="*/ 2466 h 2467"/>
                  <a:gd name="T76" fmla="*/ 2729 w 3509"/>
                  <a:gd name="T77" fmla="*/ 2448 h 2467"/>
                  <a:gd name="T78" fmla="*/ 2800 w 3509"/>
                  <a:gd name="T79" fmla="*/ 2412 h 2467"/>
                  <a:gd name="T80" fmla="*/ 2871 w 3509"/>
                  <a:gd name="T81" fmla="*/ 2356 h 2467"/>
                  <a:gd name="T82" fmla="*/ 2942 w 3509"/>
                  <a:gd name="T83" fmla="*/ 2282 h 2467"/>
                  <a:gd name="T84" fmla="*/ 3013 w 3509"/>
                  <a:gd name="T85" fmla="*/ 2191 h 2467"/>
                  <a:gd name="T86" fmla="*/ 3084 w 3509"/>
                  <a:gd name="T87" fmla="*/ 2085 h 2467"/>
                  <a:gd name="T88" fmla="*/ 3155 w 3509"/>
                  <a:gd name="T89" fmla="*/ 1965 h 2467"/>
                  <a:gd name="T90" fmla="*/ 3225 w 3509"/>
                  <a:gd name="T91" fmla="*/ 1833 h 2467"/>
                  <a:gd name="T92" fmla="*/ 3296 w 3509"/>
                  <a:gd name="T93" fmla="*/ 1692 h 2467"/>
                  <a:gd name="T94" fmla="*/ 3367 w 3509"/>
                  <a:gd name="T95" fmla="*/ 1543 h 2467"/>
                  <a:gd name="T96" fmla="*/ 3438 w 3509"/>
                  <a:gd name="T97" fmla="*/ 1390 h 2467"/>
                  <a:gd name="T98" fmla="*/ 3509 w 3509"/>
                  <a:gd name="T99" fmla="*/ 1234 h 2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9" h="2467">
                    <a:moveTo>
                      <a:pt x="0" y="1234"/>
                    </a:moveTo>
                    <a:lnTo>
                      <a:pt x="35" y="1155"/>
                    </a:lnTo>
                    <a:lnTo>
                      <a:pt x="71" y="1077"/>
                    </a:lnTo>
                    <a:lnTo>
                      <a:pt x="106" y="1000"/>
                    </a:lnTo>
                    <a:lnTo>
                      <a:pt x="142" y="924"/>
                    </a:lnTo>
                    <a:lnTo>
                      <a:pt x="177" y="849"/>
                    </a:lnTo>
                    <a:lnTo>
                      <a:pt x="213" y="775"/>
                    </a:lnTo>
                    <a:lnTo>
                      <a:pt x="248" y="703"/>
                    </a:lnTo>
                    <a:lnTo>
                      <a:pt x="284" y="634"/>
                    </a:lnTo>
                    <a:lnTo>
                      <a:pt x="319" y="567"/>
                    </a:lnTo>
                    <a:lnTo>
                      <a:pt x="354" y="502"/>
                    </a:lnTo>
                    <a:lnTo>
                      <a:pt x="390" y="441"/>
                    </a:lnTo>
                    <a:lnTo>
                      <a:pt x="425" y="382"/>
                    </a:lnTo>
                    <a:lnTo>
                      <a:pt x="461" y="327"/>
                    </a:lnTo>
                    <a:lnTo>
                      <a:pt x="496" y="276"/>
                    </a:lnTo>
                    <a:lnTo>
                      <a:pt x="532" y="229"/>
                    </a:lnTo>
                    <a:lnTo>
                      <a:pt x="567" y="185"/>
                    </a:lnTo>
                    <a:lnTo>
                      <a:pt x="603" y="146"/>
                    </a:lnTo>
                    <a:lnTo>
                      <a:pt x="638" y="111"/>
                    </a:lnTo>
                    <a:lnTo>
                      <a:pt x="673" y="81"/>
                    </a:lnTo>
                    <a:lnTo>
                      <a:pt x="709" y="55"/>
                    </a:lnTo>
                    <a:lnTo>
                      <a:pt x="744" y="35"/>
                    </a:lnTo>
                    <a:lnTo>
                      <a:pt x="780" y="19"/>
                    </a:lnTo>
                    <a:lnTo>
                      <a:pt x="815" y="7"/>
                    </a:lnTo>
                    <a:lnTo>
                      <a:pt x="851" y="1"/>
                    </a:lnTo>
                    <a:lnTo>
                      <a:pt x="886" y="0"/>
                    </a:lnTo>
                    <a:lnTo>
                      <a:pt x="922" y="4"/>
                    </a:lnTo>
                    <a:lnTo>
                      <a:pt x="957" y="12"/>
                    </a:lnTo>
                    <a:lnTo>
                      <a:pt x="992" y="26"/>
                    </a:lnTo>
                    <a:lnTo>
                      <a:pt x="1028" y="44"/>
                    </a:lnTo>
                    <a:lnTo>
                      <a:pt x="1063" y="68"/>
                    </a:lnTo>
                    <a:lnTo>
                      <a:pt x="1099" y="96"/>
                    </a:lnTo>
                    <a:lnTo>
                      <a:pt x="1134" y="128"/>
                    </a:lnTo>
                    <a:lnTo>
                      <a:pt x="1170" y="165"/>
                    </a:lnTo>
                    <a:lnTo>
                      <a:pt x="1205" y="206"/>
                    </a:lnTo>
                    <a:lnTo>
                      <a:pt x="1241" y="252"/>
                    </a:lnTo>
                    <a:lnTo>
                      <a:pt x="1276" y="301"/>
                    </a:lnTo>
                    <a:lnTo>
                      <a:pt x="1311" y="354"/>
                    </a:lnTo>
                    <a:lnTo>
                      <a:pt x="1347" y="411"/>
                    </a:lnTo>
                    <a:lnTo>
                      <a:pt x="1382" y="471"/>
                    </a:lnTo>
                    <a:lnTo>
                      <a:pt x="1418" y="534"/>
                    </a:lnTo>
                    <a:lnTo>
                      <a:pt x="1453" y="600"/>
                    </a:lnTo>
                    <a:lnTo>
                      <a:pt x="1489" y="668"/>
                    </a:lnTo>
                    <a:lnTo>
                      <a:pt x="1524" y="739"/>
                    </a:lnTo>
                    <a:lnTo>
                      <a:pt x="1560" y="812"/>
                    </a:lnTo>
                    <a:lnTo>
                      <a:pt x="1595" y="886"/>
                    </a:lnTo>
                    <a:lnTo>
                      <a:pt x="1630" y="962"/>
                    </a:lnTo>
                    <a:lnTo>
                      <a:pt x="1666" y="1039"/>
                    </a:lnTo>
                    <a:lnTo>
                      <a:pt x="1701" y="1116"/>
                    </a:lnTo>
                    <a:lnTo>
                      <a:pt x="1737" y="1194"/>
                    </a:lnTo>
                    <a:lnTo>
                      <a:pt x="1772" y="1273"/>
                    </a:lnTo>
                    <a:lnTo>
                      <a:pt x="1808" y="1351"/>
                    </a:lnTo>
                    <a:lnTo>
                      <a:pt x="1843" y="1428"/>
                    </a:lnTo>
                    <a:lnTo>
                      <a:pt x="1879" y="1505"/>
                    </a:lnTo>
                    <a:lnTo>
                      <a:pt x="1914" y="1581"/>
                    </a:lnTo>
                    <a:lnTo>
                      <a:pt x="1949" y="1655"/>
                    </a:lnTo>
                    <a:lnTo>
                      <a:pt x="1985" y="1728"/>
                    </a:lnTo>
                    <a:lnTo>
                      <a:pt x="2020" y="1799"/>
                    </a:lnTo>
                    <a:lnTo>
                      <a:pt x="2056" y="1867"/>
                    </a:lnTo>
                    <a:lnTo>
                      <a:pt x="2091" y="1933"/>
                    </a:lnTo>
                    <a:lnTo>
                      <a:pt x="2127" y="1996"/>
                    </a:lnTo>
                    <a:lnTo>
                      <a:pt x="2162" y="2056"/>
                    </a:lnTo>
                    <a:lnTo>
                      <a:pt x="2198" y="2113"/>
                    </a:lnTo>
                    <a:lnTo>
                      <a:pt x="2233" y="2166"/>
                    </a:lnTo>
                    <a:lnTo>
                      <a:pt x="2268" y="2215"/>
                    </a:lnTo>
                    <a:lnTo>
                      <a:pt x="2304" y="2261"/>
                    </a:lnTo>
                    <a:lnTo>
                      <a:pt x="2339" y="2302"/>
                    </a:lnTo>
                    <a:lnTo>
                      <a:pt x="2375" y="2339"/>
                    </a:lnTo>
                    <a:lnTo>
                      <a:pt x="2410" y="2371"/>
                    </a:lnTo>
                    <a:lnTo>
                      <a:pt x="2446" y="2399"/>
                    </a:lnTo>
                    <a:lnTo>
                      <a:pt x="2481" y="2423"/>
                    </a:lnTo>
                    <a:lnTo>
                      <a:pt x="2517" y="2441"/>
                    </a:lnTo>
                    <a:lnTo>
                      <a:pt x="2552" y="2455"/>
                    </a:lnTo>
                    <a:lnTo>
                      <a:pt x="2587" y="2463"/>
                    </a:lnTo>
                    <a:lnTo>
                      <a:pt x="2623" y="2467"/>
                    </a:lnTo>
                    <a:lnTo>
                      <a:pt x="2658" y="2466"/>
                    </a:lnTo>
                    <a:lnTo>
                      <a:pt x="2694" y="2460"/>
                    </a:lnTo>
                    <a:lnTo>
                      <a:pt x="2729" y="2448"/>
                    </a:lnTo>
                    <a:lnTo>
                      <a:pt x="2765" y="2432"/>
                    </a:lnTo>
                    <a:lnTo>
                      <a:pt x="2800" y="2412"/>
                    </a:lnTo>
                    <a:lnTo>
                      <a:pt x="2836" y="2386"/>
                    </a:lnTo>
                    <a:lnTo>
                      <a:pt x="2871" y="2356"/>
                    </a:lnTo>
                    <a:lnTo>
                      <a:pt x="2906" y="2321"/>
                    </a:lnTo>
                    <a:lnTo>
                      <a:pt x="2942" y="2282"/>
                    </a:lnTo>
                    <a:lnTo>
                      <a:pt x="2977" y="2238"/>
                    </a:lnTo>
                    <a:lnTo>
                      <a:pt x="3013" y="2191"/>
                    </a:lnTo>
                    <a:lnTo>
                      <a:pt x="3048" y="2140"/>
                    </a:lnTo>
                    <a:lnTo>
                      <a:pt x="3084" y="2085"/>
                    </a:lnTo>
                    <a:lnTo>
                      <a:pt x="3119" y="2026"/>
                    </a:lnTo>
                    <a:lnTo>
                      <a:pt x="3155" y="1965"/>
                    </a:lnTo>
                    <a:lnTo>
                      <a:pt x="3190" y="1900"/>
                    </a:lnTo>
                    <a:lnTo>
                      <a:pt x="3225" y="1833"/>
                    </a:lnTo>
                    <a:lnTo>
                      <a:pt x="3261" y="1764"/>
                    </a:lnTo>
                    <a:lnTo>
                      <a:pt x="3296" y="1692"/>
                    </a:lnTo>
                    <a:lnTo>
                      <a:pt x="3332" y="1618"/>
                    </a:lnTo>
                    <a:lnTo>
                      <a:pt x="3367" y="1543"/>
                    </a:lnTo>
                    <a:lnTo>
                      <a:pt x="3403" y="1467"/>
                    </a:lnTo>
                    <a:lnTo>
                      <a:pt x="3438" y="1390"/>
                    </a:lnTo>
                    <a:lnTo>
                      <a:pt x="3474" y="1312"/>
                    </a:lnTo>
                    <a:lnTo>
                      <a:pt x="3509" y="1234"/>
                    </a:lnTo>
                  </a:path>
                </a:pathLst>
              </a:custGeom>
              <a:noFill/>
              <a:ln w="1111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16" name="Group 4"/>
            <p:cNvGrpSpPr>
              <a:grpSpLocks noChangeAspect="1"/>
            </p:cNvGrpSpPr>
            <p:nvPr/>
          </p:nvGrpSpPr>
          <p:grpSpPr bwMode="auto">
            <a:xfrm>
              <a:off x="8355779" y="5473712"/>
              <a:ext cx="957828" cy="507312"/>
              <a:chOff x="4757" y="3081"/>
              <a:chExt cx="1691" cy="1167"/>
            </a:xfrm>
          </p:grpSpPr>
          <p:sp>
            <p:nvSpPr>
              <p:cNvPr id="2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757" y="3081"/>
                <a:ext cx="1691" cy="1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" name="Freeform 5"/>
              <p:cNvSpPr>
                <a:spLocks/>
              </p:cNvSpPr>
              <p:nvPr/>
            </p:nvSpPr>
            <p:spPr bwMode="auto">
              <a:xfrm>
                <a:off x="4946" y="3118"/>
                <a:ext cx="1421" cy="1003"/>
              </a:xfrm>
              <a:custGeom>
                <a:avLst/>
                <a:gdLst>
                  <a:gd name="T0" fmla="*/ 35 w 3509"/>
                  <a:gd name="T1" fmla="*/ 1155 h 2467"/>
                  <a:gd name="T2" fmla="*/ 106 w 3509"/>
                  <a:gd name="T3" fmla="*/ 1000 h 2467"/>
                  <a:gd name="T4" fmla="*/ 177 w 3509"/>
                  <a:gd name="T5" fmla="*/ 849 h 2467"/>
                  <a:gd name="T6" fmla="*/ 248 w 3509"/>
                  <a:gd name="T7" fmla="*/ 703 h 2467"/>
                  <a:gd name="T8" fmla="*/ 319 w 3509"/>
                  <a:gd name="T9" fmla="*/ 567 h 2467"/>
                  <a:gd name="T10" fmla="*/ 390 w 3509"/>
                  <a:gd name="T11" fmla="*/ 441 h 2467"/>
                  <a:gd name="T12" fmla="*/ 461 w 3509"/>
                  <a:gd name="T13" fmla="*/ 327 h 2467"/>
                  <a:gd name="T14" fmla="*/ 532 w 3509"/>
                  <a:gd name="T15" fmla="*/ 229 h 2467"/>
                  <a:gd name="T16" fmla="*/ 603 w 3509"/>
                  <a:gd name="T17" fmla="*/ 146 h 2467"/>
                  <a:gd name="T18" fmla="*/ 673 w 3509"/>
                  <a:gd name="T19" fmla="*/ 81 h 2467"/>
                  <a:gd name="T20" fmla="*/ 744 w 3509"/>
                  <a:gd name="T21" fmla="*/ 35 h 2467"/>
                  <a:gd name="T22" fmla="*/ 815 w 3509"/>
                  <a:gd name="T23" fmla="*/ 7 h 2467"/>
                  <a:gd name="T24" fmla="*/ 886 w 3509"/>
                  <a:gd name="T25" fmla="*/ 0 h 2467"/>
                  <a:gd name="T26" fmla="*/ 957 w 3509"/>
                  <a:gd name="T27" fmla="*/ 12 h 2467"/>
                  <a:gd name="T28" fmla="*/ 1028 w 3509"/>
                  <a:gd name="T29" fmla="*/ 44 h 2467"/>
                  <a:gd name="T30" fmla="*/ 1099 w 3509"/>
                  <a:gd name="T31" fmla="*/ 96 h 2467"/>
                  <a:gd name="T32" fmla="*/ 1170 w 3509"/>
                  <a:gd name="T33" fmla="*/ 165 h 2467"/>
                  <a:gd name="T34" fmla="*/ 1241 w 3509"/>
                  <a:gd name="T35" fmla="*/ 252 h 2467"/>
                  <a:gd name="T36" fmla="*/ 1311 w 3509"/>
                  <a:gd name="T37" fmla="*/ 354 h 2467"/>
                  <a:gd name="T38" fmla="*/ 1382 w 3509"/>
                  <a:gd name="T39" fmla="*/ 471 h 2467"/>
                  <a:gd name="T40" fmla="*/ 1453 w 3509"/>
                  <a:gd name="T41" fmla="*/ 600 h 2467"/>
                  <a:gd name="T42" fmla="*/ 1524 w 3509"/>
                  <a:gd name="T43" fmla="*/ 739 h 2467"/>
                  <a:gd name="T44" fmla="*/ 1595 w 3509"/>
                  <a:gd name="T45" fmla="*/ 886 h 2467"/>
                  <a:gd name="T46" fmla="*/ 1666 w 3509"/>
                  <a:gd name="T47" fmla="*/ 1039 h 2467"/>
                  <a:gd name="T48" fmla="*/ 1737 w 3509"/>
                  <a:gd name="T49" fmla="*/ 1194 h 2467"/>
                  <a:gd name="T50" fmla="*/ 1808 w 3509"/>
                  <a:gd name="T51" fmla="*/ 1351 h 2467"/>
                  <a:gd name="T52" fmla="*/ 1879 w 3509"/>
                  <a:gd name="T53" fmla="*/ 1505 h 2467"/>
                  <a:gd name="T54" fmla="*/ 1949 w 3509"/>
                  <a:gd name="T55" fmla="*/ 1655 h 2467"/>
                  <a:gd name="T56" fmla="*/ 2020 w 3509"/>
                  <a:gd name="T57" fmla="*/ 1799 h 2467"/>
                  <a:gd name="T58" fmla="*/ 2091 w 3509"/>
                  <a:gd name="T59" fmla="*/ 1933 h 2467"/>
                  <a:gd name="T60" fmla="*/ 2162 w 3509"/>
                  <a:gd name="T61" fmla="*/ 2056 h 2467"/>
                  <a:gd name="T62" fmla="*/ 2233 w 3509"/>
                  <a:gd name="T63" fmla="*/ 2166 h 2467"/>
                  <a:gd name="T64" fmla="*/ 2304 w 3509"/>
                  <a:gd name="T65" fmla="*/ 2261 h 2467"/>
                  <a:gd name="T66" fmla="*/ 2375 w 3509"/>
                  <a:gd name="T67" fmla="*/ 2339 h 2467"/>
                  <a:gd name="T68" fmla="*/ 2446 w 3509"/>
                  <a:gd name="T69" fmla="*/ 2399 h 2467"/>
                  <a:gd name="T70" fmla="*/ 2517 w 3509"/>
                  <a:gd name="T71" fmla="*/ 2441 h 2467"/>
                  <a:gd name="T72" fmla="*/ 2587 w 3509"/>
                  <a:gd name="T73" fmla="*/ 2463 h 2467"/>
                  <a:gd name="T74" fmla="*/ 2658 w 3509"/>
                  <a:gd name="T75" fmla="*/ 2466 h 2467"/>
                  <a:gd name="T76" fmla="*/ 2729 w 3509"/>
                  <a:gd name="T77" fmla="*/ 2448 h 2467"/>
                  <a:gd name="T78" fmla="*/ 2800 w 3509"/>
                  <a:gd name="T79" fmla="*/ 2412 h 2467"/>
                  <a:gd name="T80" fmla="*/ 2871 w 3509"/>
                  <a:gd name="T81" fmla="*/ 2356 h 2467"/>
                  <a:gd name="T82" fmla="*/ 2942 w 3509"/>
                  <a:gd name="T83" fmla="*/ 2282 h 2467"/>
                  <a:gd name="T84" fmla="*/ 3013 w 3509"/>
                  <a:gd name="T85" fmla="*/ 2191 h 2467"/>
                  <a:gd name="T86" fmla="*/ 3084 w 3509"/>
                  <a:gd name="T87" fmla="*/ 2085 h 2467"/>
                  <a:gd name="T88" fmla="*/ 3155 w 3509"/>
                  <a:gd name="T89" fmla="*/ 1965 h 2467"/>
                  <a:gd name="T90" fmla="*/ 3225 w 3509"/>
                  <a:gd name="T91" fmla="*/ 1833 h 2467"/>
                  <a:gd name="T92" fmla="*/ 3296 w 3509"/>
                  <a:gd name="T93" fmla="*/ 1692 h 2467"/>
                  <a:gd name="T94" fmla="*/ 3367 w 3509"/>
                  <a:gd name="T95" fmla="*/ 1543 h 2467"/>
                  <a:gd name="T96" fmla="*/ 3438 w 3509"/>
                  <a:gd name="T97" fmla="*/ 1390 h 2467"/>
                  <a:gd name="T98" fmla="*/ 3509 w 3509"/>
                  <a:gd name="T99" fmla="*/ 1234 h 2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9" h="2467">
                    <a:moveTo>
                      <a:pt x="0" y="1234"/>
                    </a:moveTo>
                    <a:lnTo>
                      <a:pt x="35" y="1155"/>
                    </a:lnTo>
                    <a:lnTo>
                      <a:pt x="71" y="1077"/>
                    </a:lnTo>
                    <a:lnTo>
                      <a:pt x="106" y="1000"/>
                    </a:lnTo>
                    <a:lnTo>
                      <a:pt x="142" y="924"/>
                    </a:lnTo>
                    <a:lnTo>
                      <a:pt x="177" y="849"/>
                    </a:lnTo>
                    <a:lnTo>
                      <a:pt x="213" y="775"/>
                    </a:lnTo>
                    <a:lnTo>
                      <a:pt x="248" y="703"/>
                    </a:lnTo>
                    <a:lnTo>
                      <a:pt x="284" y="634"/>
                    </a:lnTo>
                    <a:lnTo>
                      <a:pt x="319" y="567"/>
                    </a:lnTo>
                    <a:lnTo>
                      <a:pt x="354" y="502"/>
                    </a:lnTo>
                    <a:lnTo>
                      <a:pt x="390" y="441"/>
                    </a:lnTo>
                    <a:lnTo>
                      <a:pt x="425" y="382"/>
                    </a:lnTo>
                    <a:lnTo>
                      <a:pt x="461" y="327"/>
                    </a:lnTo>
                    <a:lnTo>
                      <a:pt x="496" y="276"/>
                    </a:lnTo>
                    <a:lnTo>
                      <a:pt x="532" y="229"/>
                    </a:lnTo>
                    <a:lnTo>
                      <a:pt x="567" y="185"/>
                    </a:lnTo>
                    <a:lnTo>
                      <a:pt x="603" y="146"/>
                    </a:lnTo>
                    <a:lnTo>
                      <a:pt x="638" y="111"/>
                    </a:lnTo>
                    <a:lnTo>
                      <a:pt x="673" y="81"/>
                    </a:lnTo>
                    <a:lnTo>
                      <a:pt x="709" y="55"/>
                    </a:lnTo>
                    <a:lnTo>
                      <a:pt x="744" y="35"/>
                    </a:lnTo>
                    <a:lnTo>
                      <a:pt x="780" y="19"/>
                    </a:lnTo>
                    <a:lnTo>
                      <a:pt x="815" y="7"/>
                    </a:lnTo>
                    <a:lnTo>
                      <a:pt x="851" y="1"/>
                    </a:lnTo>
                    <a:lnTo>
                      <a:pt x="886" y="0"/>
                    </a:lnTo>
                    <a:lnTo>
                      <a:pt x="922" y="4"/>
                    </a:lnTo>
                    <a:lnTo>
                      <a:pt x="957" y="12"/>
                    </a:lnTo>
                    <a:lnTo>
                      <a:pt x="992" y="26"/>
                    </a:lnTo>
                    <a:lnTo>
                      <a:pt x="1028" y="44"/>
                    </a:lnTo>
                    <a:lnTo>
                      <a:pt x="1063" y="68"/>
                    </a:lnTo>
                    <a:lnTo>
                      <a:pt x="1099" y="96"/>
                    </a:lnTo>
                    <a:lnTo>
                      <a:pt x="1134" y="128"/>
                    </a:lnTo>
                    <a:lnTo>
                      <a:pt x="1170" y="165"/>
                    </a:lnTo>
                    <a:lnTo>
                      <a:pt x="1205" y="206"/>
                    </a:lnTo>
                    <a:lnTo>
                      <a:pt x="1241" y="252"/>
                    </a:lnTo>
                    <a:lnTo>
                      <a:pt x="1276" y="301"/>
                    </a:lnTo>
                    <a:lnTo>
                      <a:pt x="1311" y="354"/>
                    </a:lnTo>
                    <a:lnTo>
                      <a:pt x="1347" y="411"/>
                    </a:lnTo>
                    <a:lnTo>
                      <a:pt x="1382" y="471"/>
                    </a:lnTo>
                    <a:lnTo>
                      <a:pt x="1418" y="534"/>
                    </a:lnTo>
                    <a:lnTo>
                      <a:pt x="1453" y="600"/>
                    </a:lnTo>
                    <a:lnTo>
                      <a:pt x="1489" y="668"/>
                    </a:lnTo>
                    <a:lnTo>
                      <a:pt x="1524" y="739"/>
                    </a:lnTo>
                    <a:lnTo>
                      <a:pt x="1560" y="812"/>
                    </a:lnTo>
                    <a:lnTo>
                      <a:pt x="1595" y="886"/>
                    </a:lnTo>
                    <a:lnTo>
                      <a:pt x="1630" y="962"/>
                    </a:lnTo>
                    <a:lnTo>
                      <a:pt x="1666" y="1039"/>
                    </a:lnTo>
                    <a:lnTo>
                      <a:pt x="1701" y="1116"/>
                    </a:lnTo>
                    <a:lnTo>
                      <a:pt x="1737" y="1194"/>
                    </a:lnTo>
                    <a:lnTo>
                      <a:pt x="1772" y="1273"/>
                    </a:lnTo>
                    <a:lnTo>
                      <a:pt x="1808" y="1351"/>
                    </a:lnTo>
                    <a:lnTo>
                      <a:pt x="1843" y="1428"/>
                    </a:lnTo>
                    <a:lnTo>
                      <a:pt x="1879" y="1505"/>
                    </a:lnTo>
                    <a:lnTo>
                      <a:pt x="1914" y="1581"/>
                    </a:lnTo>
                    <a:lnTo>
                      <a:pt x="1949" y="1655"/>
                    </a:lnTo>
                    <a:lnTo>
                      <a:pt x="1985" y="1728"/>
                    </a:lnTo>
                    <a:lnTo>
                      <a:pt x="2020" y="1799"/>
                    </a:lnTo>
                    <a:lnTo>
                      <a:pt x="2056" y="1867"/>
                    </a:lnTo>
                    <a:lnTo>
                      <a:pt x="2091" y="1933"/>
                    </a:lnTo>
                    <a:lnTo>
                      <a:pt x="2127" y="1996"/>
                    </a:lnTo>
                    <a:lnTo>
                      <a:pt x="2162" y="2056"/>
                    </a:lnTo>
                    <a:lnTo>
                      <a:pt x="2198" y="2113"/>
                    </a:lnTo>
                    <a:lnTo>
                      <a:pt x="2233" y="2166"/>
                    </a:lnTo>
                    <a:lnTo>
                      <a:pt x="2268" y="2215"/>
                    </a:lnTo>
                    <a:lnTo>
                      <a:pt x="2304" y="2261"/>
                    </a:lnTo>
                    <a:lnTo>
                      <a:pt x="2339" y="2302"/>
                    </a:lnTo>
                    <a:lnTo>
                      <a:pt x="2375" y="2339"/>
                    </a:lnTo>
                    <a:lnTo>
                      <a:pt x="2410" y="2371"/>
                    </a:lnTo>
                    <a:lnTo>
                      <a:pt x="2446" y="2399"/>
                    </a:lnTo>
                    <a:lnTo>
                      <a:pt x="2481" y="2423"/>
                    </a:lnTo>
                    <a:lnTo>
                      <a:pt x="2517" y="2441"/>
                    </a:lnTo>
                    <a:lnTo>
                      <a:pt x="2552" y="2455"/>
                    </a:lnTo>
                    <a:lnTo>
                      <a:pt x="2587" y="2463"/>
                    </a:lnTo>
                    <a:lnTo>
                      <a:pt x="2623" y="2467"/>
                    </a:lnTo>
                    <a:lnTo>
                      <a:pt x="2658" y="2466"/>
                    </a:lnTo>
                    <a:lnTo>
                      <a:pt x="2694" y="2460"/>
                    </a:lnTo>
                    <a:lnTo>
                      <a:pt x="2729" y="2448"/>
                    </a:lnTo>
                    <a:lnTo>
                      <a:pt x="2765" y="2432"/>
                    </a:lnTo>
                    <a:lnTo>
                      <a:pt x="2800" y="2412"/>
                    </a:lnTo>
                    <a:lnTo>
                      <a:pt x="2836" y="2386"/>
                    </a:lnTo>
                    <a:lnTo>
                      <a:pt x="2871" y="2356"/>
                    </a:lnTo>
                    <a:lnTo>
                      <a:pt x="2906" y="2321"/>
                    </a:lnTo>
                    <a:lnTo>
                      <a:pt x="2942" y="2282"/>
                    </a:lnTo>
                    <a:lnTo>
                      <a:pt x="2977" y="2238"/>
                    </a:lnTo>
                    <a:lnTo>
                      <a:pt x="3013" y="2191"/>
                    </a:lnTo>
                    <a:lnTo>
                      <a:pt x="3048" y="2140"/>
                    </a:lnTo>
                    <a:lnTo>
                      <a:pt x="3084" y="2085"/>
                    </a:lnTo>
                    <a:lnTo>
                      <a:pt x="3119" y="2026"/>
                    </a:lnTo>
                    <a:lnTo>
                      <a:pt x="3155" y="1965"/>
                    </a:lnTo>
                    <a:lnTo>
                      <a:pt x="3190" y="1900"/>
                    </a:lnTo>
                    <a:lnTo>
                      <a:pt x="3225" y="1833"/>
                    </a:lnTo>
                    <a:lnTo>
                      <a:pt x="3261" y="1764"/>
                    </a:lnTo>
                    <a:lnTo>
                      <a:pt x="3296" y="1692"/>
                    </a:lnTo>
                    <a:lnTo>
                      <a:pt x="3332" y="1618"/>
                    </a:lnTo>
                    <a:lnTo>
                      <a:pt x="3367" y="1543"/>
                    </a:lnTo>
                    <a:lnTo>
                      <a:pt x="3403" y="1467"/>
                    </a:lnTo>
                    <a:lnTo>
                      <a:pt x="3438" y="1390"/>
                    </a:lnTo>
                    <a:lnTo>
                      <a:pt x="3474" y="1312"/>
                    </a:lnTo>
                    <a:lnTo>
                      <a:pt x="3509" y="1234"/>
                    </a:lnTo>
                  </a:path>
                </a:pathLst>
              </a:custGeom>
              <a:noFill/>
              <a:ln w="1111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337740" y="5497871"/>
              <a:ext cx="327271" cy="5534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18" name="Group 4"/>
            <p:cNvGrpSpPr>
              <a:grpSpLocks noChangeAspect="1"/>
            </p:cNvGrpSpPr>
            <p:nvPr/>
          </p:nvGrpSpPr>
          <p:grpSpPr bwMode="auto">
            <a:xfrm>
              <a:off x="9158723" y="5482496"/>
              <a:ext cx="957828" cy="507312"/>
              <a:chOff x="4757" y="3081"/>
              <a:chExt cx="1691" cy="1167"/>
            </a:xfrm>
          </p:grpSpPr>
          <p:sp>
            <p:nvSpPr>
              <p:cNvPr id="2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4757" y="3081"/>
                <a:ext cx="1691" cy="11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" name="Freeform 5"/>
              <p:cNvSpPr>
                <a:spLocks/>
              </p:cNvSpPr>
              <p:nvPr/>
            </p:nvSpPr>
            <p:spPr bwMode="auto">
              <a:xfrm>
                <a:off x="4946" y="3118"/>
                <a:ext cx="1421" cy="1003"/>
              </a:xfrm>
              <a:custGeom>
                <a:avLst/>
                <a:gdLst>
                  <a:gd name="T0" fmla="*/ 35 w 3509"/>
                  <a:gd name="T1" fmla="*/ 1155 h 2467"/>
                  <a:gd name="T2" fmla="*/ 106 w 3509"/>
                  <a:gd name="T3" fmla="*/ 1000 h 2467"/>
                  <a:gd name="T4" fmla="*/ 177 w 3509"/>
                  <a:gd name="T5" fmla="*/ 849 h 2467"/>
                  <a:gd name="T6" fmla="*/ 248 w 3509"/>
                  <a:gd name="T7" fmla="*/ 703 h 2467"/>
                  <a:gd name="T8" fmla="*/ 319 w 3509"/>
                  <a:gd name="T9" fmla="*/ 567 h 2467"/>
                  <a:gd name="T10" fmla="*/ 390 w 3509"/>
                  <a:gd name="T11" fmla="*/ 441 h 2467"/>
                  <a:gd name="T12" fmla="*/ 461 w 3509"/>
                  <a:gd name="T13" fmla="*/ 327 h 2467"/>
                  <a:gd name="T14" fmla="*/ 532 w 3509"/>
                  <a:gd name="T15" fmla="*/ 229 h 2467"/>
                  <a:gd name="T16" fmla="*/ 603 w 3509"/>
                  <a:gd name="T17" fmla="*/ 146 h 2467"/>
                  <a:gd name="T18" fmla="*/ 673 w 3509"/>
                  <a:gd name="T19" fmla="*/ 81 h 2467"/>
                  <a:gd name="T20" fmla="*/ 744 w 3509"/>
                  <a:gd name="T21" fmla="*/ 35 h 2467"/>
                  <a:gd name="T22" fmla="*/ 815 w 3509"/>
                  <a:gd name="T23" fmla="*/ 7 h 2467"/>
                  <a:gd name="T24" fmla="*/ 886 w 3509"/>
                  <a:gd name="T25" fmla="*/ 0 h 2467"/>
                  <a:gd name="T26" fmla="*/ 957 w 3509"/>
                  <a:gd name="T27" fmla="*/ 12 h 2467"/>
                  <a:gd name="T28" fmla="*/ 1028 w 3509"/>
                  <a:gd name="T29" fmla="*/ 44 h 2467"/>
                  <a:gd name="T30" fmla="*/ 1099 w 3509"/>
                  <a:gd name="T31" fmla="*/ 96 h 2467"/>
                  <a:gd name="T32" fmla="*/ 1170 w 3509"/>
                  <a:gd name="T33" fmla="*/ 165 h 2467"/>
                  <a:gd name="T34" fmla="*/ 1241 w 3509"/>
                  <a:gd name="T35" fmla="*/ 252 h 2467"/>
                  <a:gd name="T36" fmla="*/ 1311 w 3509"/>
                  <a:gd name="T37" fmla="*/ 354 h 2467"/>
                  <a:gd name="T38" fmla="*/ 1382 w 3509"/>
                  <a:gd name="T39" fmla="*/ 471 h 2467"/>
                  <a:gd name="T40" fmla="*/ 1453 w 3509"/>
                  <a:gd name="T41" fmla="*/ 600 h 2467"/>
                  <a:gd name="T42" fmla="*/ 1524 w 3509"/>
                  <a:gd name="T43" fmla="*/ 739 h 2467"/>
                  <a:gd name="T44" fmla="*/ 1595 w 3509"/>
                  <a:gd name="T45" fmla="*/ 886 h 2467"/>
                  <a:gd name="T46" fmla="*/ 1666 w 3509"/>
                  <a:gd name="T47" fmla="*/ 1039 h 2467"/>
                  <a:gd name="T48" fmla="*/ 1737 w 3509"/>
                  <a:gd name="T49" fmla="*/ 1194 h 2467"/>
                  <a:gd name="T50" fmla="*/ 1808 w 3509"/>
                  <a:gd name="T51" fmla="*/ 1351 h 2467"/>
                  <a:gd name="T52" fmla="*/ 1879 w 3509"/>
                  <a:gd name="T53" fmla="*/ 1505 h 2467"/>
                  <a:gd name="T54" fmla="*/ 1949 w 3509"/>
                  <a:gd name="T55" fmla="*/ 1655 h 2467"/>
                  <a:gd name="T56" fmla="*/ 2020 w 3509"/>
                  <a:gd name="T57" fmla="*/ 1799 h 2467"/>
                  <a:gd name="T58" fmla="*/ 2091 w 3509"/>
                  <a:gd name="T59" fmla="*/ 1933 h 2467"/>
                  <a:gd name="T60" fmla="*/ 2162 w 3509"/>
                  <a:gd name="T61" fmla="*/ 2056 h 2467"/>
                  <a:gd name="T62" fmla="*/ 2233 w 3509"/>
                  <a:gd name="T63" fmla="*/ 2166 h 2467"/>
                  <a:gd name="T64" fmla="*/ 2304 w 3509"/>
                  <a:gd name="T65" fmla="*/ 2261 h 2467"/>
                  <a:gd name="T66" fmla="*/ 2375 w 3509"/>
                  <a:gd name="T67" fmla="*/ 2339 h 2467"/>
                  <a:gd name="T68" fmla="*/ 2446 w 3509"/>
                  <a:gd name="T69" fmla="*/ 2399 h 2467"/>
                  <a:gd name="T70" fmla="*/ 2517 w 3509"/>
                  <a:gd name="T71" fmla="*/ 2441 h 2467"/>
                  <a:gd name="T72" fmla="*/ 2587 w 3509"/>
                  <a:gd name="T73" fmla="*/ 2463 h 2467"/>
                  <a:gd name="T74" fmla="*/ 2658 w 3509"/>
                  <a:gd name="T75" fmla="*/ 2466 h 2467"/>
                  <a:gd name="T76" fmla="*/ 2729 w 3509"/>
                  <a:gd name="T77" fmla="*/ 2448 h 2467"/>
                  <a:gd name="T78" fmla="*/ 2800 w 3509"/>
                  <a:gd name="T79" fmla="*/ 2412 h 2467"/>
                  <a:gd name="T80" fmla="*/ 2871 w 3509"/>
                  <a:gd name="T81" fmla="*/ 2356 h 2467"/>
                  <a:gd name="T82" fmla="*/ 2942 w 3509"/>
                  <a:gd name="T83" fmla="*/ 2282 h 2467"/>
                  <a:gd name="T84" fmla="*/ 3013 w 3509"/>
                  <a:gd name="T85" fmla="*/ 2191 h 2467"/>
                  <a:gd name="T86" fmla="*/ 3084 w 3509"/>
                  <a:gd name="T87" fmla="*/ 2085 h 2467"/>
                  <a:gd name="T88" fmla="*/ 3155 w 3509"/>
                  <a:gd name="T89" fmla="*/ 1965 h 2467"/>
                  <a:gd name="T90" fmla="*/ 3225 w 3509"/>
                  <a:gd name="T91" fmla="*/ 1833 h 2467"/>
                  <a:gd name="T92" fmla="*/ 3296 w 3509"/>
                  <a:gd name="T93" fmla="*/ 1692 h 2467"/>
                  <a:gd name="T94" fmla="*/ 3367 w 3509"/>
                  <a:gd name="T95" fmla="*/ 1543 h 2467"/>
                  <a:gd name="T96" fmla="*/ 3438 w 3509"/>
                  <a:gd name="T97" fmla="*/ 1390 h 2467"/>
                  <a:gd name="T98" fmla="*/ 3509 w 3509"/>
                  <a:gd name="T99" fmla="*/ 1234 h 2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509" h="2467">
                    <a:moveTo>
                      <a:pt x="0" y="1234"/>
                    </a:moveTo>
                    <a:lnTo>
                      <a:pt x="35" y="1155"/>
                    </a:lnTo>
                    <a:lnTo>
                      <a:pt x="71" y="1077"/>
                    </a:lnTo>
                    <a:lnTo>
                      <a:pt x="106" y="1000"/>
                    </a:lnTo>
                    <a:lnTo>
                      <a:pt x="142" y="924"/>
                    </a:lnTo>
                    <a:lnTo>
                      <a:pt x="177" y="849"/>
                    </a:lnTo>
                    <a:lnTo>
                      <a:pt x="213" y="775"/>
                    </a:lnTo>
                    <a:lnTo>
                      <a:pt x="248" y="703"/>
                    </a:lnTo>
                    <a:lnTo>
                      <a:pt x="284" y="634"/>
                    </a:lnTo>
                    <a:lnTo>
                      <a:pt x="319" y="567"/>
                    </a:lnTo>
                    <a:lnTo>
                      <a:pt x="354" y="502"/>
                    </a:lnTo>
                    <a:lnTo>
                      <a:pt x="390" y="441"/>
                    </a:lnTo>
                    <a:lnTo>
                      <a:pt x="425" y="382"/>
                    </a:lnTo>
                    <a:lnTo>
                      <a:pt x="461" y="327"/>
                    </a:lnTo>
                    <a:lnTo>
                      <a:pt x="496" y="276"/>
                    </a:lnTo>
                    <a:lnTo>
                      <a:pt x="532" y="229"/>
                    </a:lnTo>
                    <a:lnTo>
                      <a:pt x="567" y="185"/>
                    </a:lnTo>
                    <a:lnTo>
                      <a:pt x="603" y="146"/>
                    </a:lnTo>
                    <a:lnTo>
                      <a:pt x="638" y="111"/>
                    </a:lnTo>
                    <a:lnTo>
                      <a:pt x="673" y="81"/>
                    </a:lnTo>
                    <a:lnTo>
                      <a:pt x="709" y="55"/>
                    </a:lnTo>
                    <a:lnTo>
                      <a:pt x="744" y="35"/>
                    </a:lnTo>
                    <a:lnTo>
                      <a:pt x="780" y="19"/>
                    </a:lnTo>
                    <a:lnTo>
                      <a:pt x="815" y="7"/>
                    </a:lnTo>
                    <a:lnTo>
                      <a:pt x="851" y="1"/>
                    </a:lnTo>
                    <a:lnTo>
                      <a:pt x="886" y="0"/>
                    </a:lnTo>
                    <a:lnTo>
                      <a:pt x="922" y="4"/>
                    </a:lnTo>
                    <a:lnTo>
                      <a:pt x="957" y="12"/>
                    </a:lnTo>
                    <a:lnTo>
                      <a:pt x="992" y="26"/>
                    </a:lnTo>
                    <a:lnTo>
                      <a:pt x="1028" y="44"/>
                    </a:lnTo>
                    <a:lnTo>
                      <a:pt x="1063" y="68"/>
                    </a:lnTo>
                    <a:lnTo>
                      <a:pt x="1099" y="96"/>
                    </a:lnTo>
                    <a:lnTo>
                      <a:pt x="1134" y="128"/>
                    </a:lnTo>
                    <a:lnTo>
                      <a:pt x="1170" y="165"/>
                    </a:lnTo>
                    <a:lnTo>
                      <a:pt x="1205" y="206"/>
                    </a:lnTo>
                    <a:lnTo>
                      <a:pt x="1241" y="252"/>
                    </a:lnTo>
                    <a:lnTo>
                      <a:pt x="1276" y="301"/>
                    </a:lnTo>
                    <a:lnTo>
                      <a:pt x="1311" y="354"/>
                    </a:lnTo>
                    <a:lnTo>
                      <a:pt x="1347" y="411"/>
                    </a:lnTo>
                    <a:lnTo>
                      <a:pt x="1382" y="471"/>
                    </a:lnTo>
                    <a:lnTo>
                      <a:pt x="1418" y="534"/>
                    </a:lnTo>
                    <a:lnTo>
                      <a:pt x="1453" y="600"/>
                    </a:lnTo>
                    <a:lnTo>
                      <a:pt x="1489" y="668"/>
                    </a:lnTo>
                    <a:lnTo>
                      <a:pt x="1524" y="739"/>
                    </a:lnTo>
                    <a:lnTo>
                      <a:pt x="1560" y="812"/>
                    </a:lnTo>
                    <a:lnTo>
                      <a:pt x="1595" y="886"/>
                    </a:lnTo>
                    <a:lnTo>
                      <a:pt x="1630" y="962"/>
                    </a:lnTo>
                    <a:lnTo>
                      <a:pt x="1666" y="1039"/>
                    </a:lnTo>
                    <a:lnTo>
                      <a:pt x="1701" y="1116"/>
                    </a:lnTo>
                    <a:lnTo>
                      <a:pt x="1737" y="1194"/>
                    </a:lnTo>
                    <a:lnTo>
                      <a:pt x="1772" y="1273"/>
                    </a:lnTo>
                    <a:lnTo>
                      <a:pt x="1808" y="1351"/>
                    </a:lnTo>
                    <a:lnTo>
                      <a:pt x="1843" y="1428"/>
                    </a:lnTo>
                    <a:lnTo>
                      <a:pt x="1879" y="1505"/>
                    </a:lnTo>
                    <a:lnTo>
                      <a:pt x="1914" y="1581"/>
                    </a:lnTo>
                    <a:lnTo>
                      <a:pt x="1949" y="1655"/>
                    </a:lnTo>
                    <a:lnTo>
                      <a:pt x="1985" y="1728"/>
                    </a:lnTo>
                    <a:lnTo>
                      <a:pt x="2020" y="1799"/>
                    </a:lnTo>
                    <a:lnTo>
                      <a:pt x="2056" y="1867"/>
                    </a:lnTo>
                    <a:lnTo>
                      <a:pt x="2091" y="1933"/>
                    </a:lnTo>
                    <a:lnTo>
                      <a:pt x="2127" y="1996"/>
                    </a:lnTo>
                    <a:lnTo>
                      <a:pt x="2162" y="2056"/>
                    </a:lnTo>
                    <a:lnTo>
                      <a:pt x="2198" y="2113"/>
                    </a:lnTo>
                    <a:lnTo>
                      <a:pt x="2233" y="2166"/>
                    </a:lnTo>
                    <a:lnTo>
                      <a:pt x="2268" y="2215"/>
                    </a:lnTo>
                    <a:lnTo>
                      <a:pt x="2304" y="2261"/>
                    </a:lnTo>
                    <a:lnTo>
                      <a:pt x="2339" y="2302"/>
                    </a:lnTo>
                    <a:lnTo>
                      <a:pt x="2375" y="2339"/>
                    </a:lnTo>
                    <a:lnTo>
                      <a:pt x="2410" y="2371"/>
                    </a:lnTo>
                    <a:lnTo>
                      <a:pt x="2446" y="2399"/>
                    </a:lnTo>
                    <a:lnTo>
                      <a:pt x="2481" y="2423"/>
                    </a:lnTo>
                    <a:lnTo>
                      <a:pt x="2517" y="2441"/>
                    </a:lnTo>
                    <a:lnTo>
                      <a:pt x="2552" y="2455"/>
                    </a:lnTo>
                    <a:lnTo>
                      <a:pt x="2587" y="2463"/>
                    </a:lnTo>
                    <a:lnTo>
                      <a:pt x="2623" y="2467"/>
                    </a:lnTo>
                    <a:lnTo>
                      <a:pt x="2658" y="2466"/>
                    </a:lnTo>
                    <a:lnTo>
                      <a:pt x="2694" y="2460"/>
                    </a:lnTo>
                    <a:lnTo>
                      <a:pt x="2729" y="2448"/>
                    </a:lnTo>
                    <a:lnTo>
                      <a:pt x="2765" y="2432"/>
                    </a:lnTo>
                    <a:lnTo>
                      <a:pt x="2800" y="2412"/>
                    </a:lnTo>
                    <a:lnTo>
                      <a:pt x="2836" y="2386"/>
                    </a:lnTo>
                    <a:lnTo>
                      <a:pt x="2871" y="2356"/>
                    </a:lnTo>
                    <a:lnTo>
                      <a:pt x="2906" y="2321"/>
                    </a:lnTo>
                    <a:lnTo>
                      <a:pt x="2942" y="2282"/>
                    </a:lnTo>
                    <a:lnTo>
                      <a:pt x="2977" y="2238"/>
                    </a:lnTo>
                    <a:lnTo>
                      <a:pt x="3013" y="2191"/>
                    </a:lnTo>
                    <a:lnTo>
                      <a:pt x="3048" y="2140"/>
                    </a:lnTo>
                    <a:lnTo>
                      <a:pt x="3084" y="2085"/>
                    </a:lnTo>
                    <a:lnTo>
                      <a:pt x="3119" y="2026"/>
                    </a:lnTo>
                    <a:lnTo>
                      <a:pt x="3155" y="1965"/>
                    </a:lnTo>
                    <a:lnTo>
                      <a:pt x="3190" y="1900"/>
                    </a:lnTo>
                    <a:lnTo>
                      <a:pt x="3225" y="1833"/>
                    </a:lnTo>
                    <a:lnTo>
                      <a:pt x="3261" y="1764"/>
                    </a:lnTo>
                    <a:lnTo>
                      <a:pt x="3296" y="1692"/>
                    </a:lnTo>
                    <a:lnTo>
                      <a:pt x="3332" y="1618"/>
                    </a:lnTo>
                    <a:lnTo>
                      <a:pt x="3367" y="1543"/>
                    </a:lnTo>
                    <a:lnTo>
                      <a:pt x="3403" y="1467"/>
                    </a:lnTo>
                    <a:lnTo>
                      <a:pt x="3438" y="1390"/>
                    </a:lnTo>
                    <a:lnTo>
                      <a:pt x="3474" y="1312"/>
                    </a:lnTo>
                    <a:lnTo>
                      <a:pt x="3509" y="1234"/>
                    </a:lnTo>
                  </a:path>
                </a:pathLst>
              </a:custGeom>
              <a:noFill/>
              <a:ln w="11113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9603515" y="5497871"/>
              <a:ext cx="527528" cy="6324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>
              <a:off x="7549335" y="5718039"/>
              <a:ext cx="235925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9815227" y="5417868"/>
              <a:ext cx="185846" cy="239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/>
                <a:t>x</a:t>
              </a:r>
              <a:endParaRPr lang="en-US" sz="1600" i="1" dirty="0"/>
            </a:p>
          </p:txBody>
        </p:sp>
        <p:cxnSp>
          <p:nvCxnSpPr>
            <p:cNvPr id="22" name="Connecteur droit 21"/>
            <p:cNvCxnSpPr/>
            <p:nvPr/>
          </p:nvCxnSpPr>
          <p:spPr>
            <a:xfrm flipV="1">
              <a:off x="7542979" y="5171197"/>
              <a:ext cx="0" cy="1146392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 flipV="1">
              <a:off x="7443829" y="5451751"/>
              <a:ext cx="0" cy="22977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7156176" y="5359501"/>
              <a:ext cx="2856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A</a:t>
              </a:r>
              <a:endParaRPr lang="en-US" i="1" dirty="0"/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412274" y="3640860"/>
            <a:ext cx="3697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</a:rPr>
              <a:t>Stick-slip </a:t>
            </a:r>
            <a:r>
              <a:rPr lang="fr-FR" dirty="0" err="1" smtClean="0">
                <a:solidFill>
                  <a:srgbClr val="002060"/>
                </a:solidFill>
              </a:rPr>
              <a:t>induced</a:t>
            </a:r>
            <a:r>
              <a:rPr lang="fr-FR" dirty="0" smtClean="0">
                <a:solidFill>
                  <a:srgbClr val="002060"/>
                </a:solidFill>
              </a:rPr>
              <a:t> by the </a:t>
            </a:r>
            <a:r>
              <a:rPr lang="fr-FR" dirty="0" err="1" smtClean="0">
                <a:solidFill>
                  <a:srgbClr val="002060"/>
                </a:solidFill>
              </a:rPr>
              <a:t>trajectory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21103" y="4192441"/>
            <a:ext cx="4209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Stick-slip </a:t>
            </a:r>
            <a:r>
              <a:rPr lang="fr-FR" sz="1400" dirty="0" err="1" smtClean="0"/>
              <a:t>driven</a:t>
            </a:r>
            <a:r>
              <a:rPr lang="fr-FR" sz="1400" dirty="0" smtClean="0"/>
              <a:t> by the </a:t>
            </a:r>
            <a:r>
              <a:rPr lang="fr-FR" sz="1400" dirty="0" err="1" smtClean="0"/>
              <a:t>curvature</a:t>
            </a:r>
            <a:r>
              <a:rPr lang="fr-FR" sz="1400" dirty="0" smtClean="0"/>
              <a:t> of the </a:t>
            </a:r>
            <a:r>
              <a:rPr lang="fr-FR" sz="1400" dirty="0" err="1" smtClean="0"/>
              <a:t>trajectory</a:t>
            </a:r>
            <a:r>
              <a:rPr lang="fr-FR" sz="1400" dirty="0" smtClean="0"/>
              <a:t>:</a:t>
            </a:r>
          </a:p>
          <a:p>
            <a:r>
              <a:rPr lang="fr-FR" sz="1400" dirty="0" smtClean="0"/>
              <a:t> </a:t>
            </a:r>
            <a:endParaRPr lang="fr-FR" sz="1400" dirty="0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104" y="4533882"/>
            <a:ext cx="941372" cy="2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4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673</Words>
  <Application>Microsoft Office PowerPoint</Application>
  <PresentationFormat>Grand écran</PresentationFormat>
  <Paragraphs>172</Paragraphs>
  <Slides>12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MaplePi</vt:lpstr>
      <vt:lpstr>NimbusRomNo9L-Regu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</dc:creator>
  <cp:lastModifiedBy>Antoine</cp:lastModifiedBy>
  <cp:revision>103</cp:revision>
  <dcterms:created xsi:type="dcterms:W3CDTF">2021-08-18T08:16:33Z</dcterms:created>
  <dcterms:modified xsi:type="dcterms:W3CDTF">2021-09-17T11:36:12Z</dcterms:modified>
</cp:coreProperties>
</file>